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55" r:id="rId6"/>
  </p:sldMasterIdLst>
  <p:notesMasterIdLst>
    <p:notesMasterId r:id="rId16"/>
  </p:notesMasterIdLst>
  <p:handoutMasterIdLst>
    <p:handoutMasterId r:id="rId17"/>
  </p:handoutMasterIdLst>
  <p:sldIdLst>
    <p:sldId id="256" r:id="rId7"/>
    <p:sldId id="315" r:id="rId8"/>
    <p:sldId id="313" r:id="rId9"/>
    <p:sldId id="314" r:id="rId10"/>
    <p:sldId id="316" r:id="rId11"/>
    <p:sldId id="320" r:id="rId12"/>
    <p:sldId id="317" r:id="rId13"/>
    <p:sldId id="318" r:id="rId14"/>
    <p:sldId id="319" r:id="rId1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9">
          <p15:clr>
            <a:srgbClr val="A4A3A4"/>
          </p15:clr>
        </p15:guide>
        <p15:guide id="2" pos="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C8102E"/>
    <a:srgbClr val="702082"/>
    <a:srgbClr val="AD1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showGuides="1">
      <p:cViewPr varScale="1">
        <p:scale>
          <a:sx n="106" d="100"/>
          <a:sy n="106" d="100"/>
        </p:scale>
        <p:origin x="1800" y="168"/>
      </p:cViewPr>
      <p:guideLst>
        <p:guide orient="horz" pos="3619"/>
        <p:guide pos="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1440" tIns="45720" rIns="91440" bIns="45720" rtlCol="0"/>
          <a:lstStyle>
            <a:lvl1pPr algn="r">
              <a:defRPr sz="1200"/>
            </a:lvl1pPr>
          </a:lstStyle>
          <a:p>
            <a:fld id="{B34D853B-7CE8-4A47-B3CC-146F34DB33E7}" type="datetimeFigureOut">
              <a:rPr lang="en-US" smtClean="0"/>
              <a:t>9/14/18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1440" tIns="45720" rIns="91440" bIns="45720" rtlCol="0" anchor="b"/>
          <a:lstStyle>
            <a:lvl1pPr algn="r">
              <a:defRPr sz="1200"/>
            </a:lvl1pPr>
          </a:lstStyle>
          <a:p>
            <a:fld id="{CCE83C8B-C0A9-814E-844F-B0B8D0FAC08D}" type="slidenum">
              <a:rPr lang="en-US" smtClean="0"/>
              <a:t>‹#›</a:t>
            </a:fld>
            <a:endParaRPr lang="en-US"/>
          </a:p>
        </p:txBody>
      </p:sp>
    </p:spTree>
    <p:extLst>
      <p:ext uri="{BB962C8B-B14F-4D97-AF65-F5344CB8AC3E}">
        <p14:creationId xmlns:p14="http://schemas.microsoft.com/office/powerpoint/2010/main" val="1775450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1440" tIns="45720" rIns="91440" bIns="45720" rtlCol="0"/>
          <a:lstStyle>
            <a:lvl1pPr algn="r">
              <a:defRPr sz="1200"/>
            </a:lvl1pPr>
          </a:lstStyle>
          <a:p>
            <a:fld id="{988FFDA7-7AB1-6444-9D71-0CB6352B1A7E}" type="datetimeFigureOut">
              <a:rPr lang="en-US" smtClean="0"/>
              <a:t>9/14/18</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1440" tIns="45720" rIns="91440" bIns="45720" rtlCol="0" anchor="b"/>
          <a:lstStyle>
            <a:lvl1pPr algn="r">
              <a:defRPr sz="1200"/>
            </a:lvl1pPr>
          </a:lstStyle>
          <a:p>
            <a:fld id="{AFA1F96E-BE42-7C4F-8AAD-4B57BFE032C9}" type="slidenum">
              <a:rPr lang="en-US" smtClean="0"/>
              <a:t>‹#›</a:t>
            </a:fld>
            <a:endParaRPr lang="en-US"/>
          </a:p>
        </p:txBody>
      </p:sp>
    </p:spTree>
    <p:extLst>
      <p:ext uri="{BB962C8B-B14F-4D97-AF65-F5344CB8AC3E}">
        <p14:creationId xmlns:p14="http://schemas.microsoft.com/office/powerpoint/2010/main" val="35664811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3"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5" y="5515177"/>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3" name="Footer Placeholder 2"/>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417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4848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002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060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2224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3" y="1"/>
            <a:ext cx="4207893" cy="4861366"/>
          </a:xfrm>
          <a:prstGeom prst="rect">
            <a:avLst/>
          </a:prstGeom>
        </p:spPr>
        <p:txBody>
          <a:bodyPr anchor="ctr" anchorCtr="0"/>
          <a:lstStyle>
            <a:lvl1pPr>
              <a:defRPr>
                <a:solidFill>
                  <a:srgbClr val="FFFFFF"/>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5438205" y="5515177"/>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46688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9693" y="476216"/>
            <a:ext cx="7426949"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A6CB156-33DA-C14D-90AE-949FEAFEF834}" type="datetime1">
              <a:rPr lang="en-CA" smtClean="0"/>
              <a:t>2018-09-14</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9E795CD-93B8-DA4A-B13D-227462B2D34D}" type="slidenum">
              <a:rPr lang="en-US" smtClean="0"/>
              <a:t>‹#›</a:t>
            </a:fld>
            <a:endParaRPr lang="en-US"/>
          </a:p>
        </p:txBody>
      </p:sp>
    </p:spTree>
    <p:extLst>
      <p:ext uri="{BB962C8B-B14F-4D97-AF65-F5344CB8AC3E}">
        <p14:creationId xmlns:p14="http://schemas.microsoft.com/office/powerpoint/2010/main" val="232905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328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398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247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421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8" name="Footer Placeholder 7"/>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494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a:lstStyle/>
          <a:p>
            <a:fld id="{AB4645AA-E85F-4943-AD76-C91CB58CFE7E}" type="datetimeFigureOut">
              <a:rPr lang="en-US" smtClean="0">
                <a:solidFill>
                  <a:prstClr val="black"/>
                </a:solidFill>
              </a:rPr>
              <a:pPr/>
              <a:t>9/14/18</a:t>
            </a:fld>
            <a:endParaRPr lang="en-US">
              <a:solidFill>
                <a:prstClr val="black"/>
              </a:solidFill>
            </a:endParaRPr>
          </a:p>
        </p:txBody>
      </p:sp>
      <p:sp>
        <p:nvSpPr>
          <p:cNvPr id="4" name="Footer Placeholder 3"/>
          <p:cNvSpPr>
            <a:spLocks noGrp="1"/>
          </p:cNvSpPr>
          <p:nvPr>
            <p:ph type="ftr" sz="quarter" idx="11"/>
          </p:nvPr>
        </p:nvSpPr>
        <p:spPr>
          <a:xfrm>
            <a:off x="3028950" y="6356352"/>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2"/>
            <a:ext cx="2057400" cy="365125"/>
          </a:xfrm>
          <a:prstGeom prst="rect">
            <a:avLst/>
          </a:prstGeom>
        </p:spPr>
        <p:txBody>
          <a:bodyPr/>
          <a:lstStyle/>
          <a:p>
            <a:fld id="{DAEE0E7F-CA02-434D-B704-B8A54117897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57132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9693" y="1801780"/>
            <a:ext cx="7426949"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4"/>
          </p:nvPr>
        </p:nvSpPr>
        <p:spPr>
          <a:xfrm>
            <a:off x="1239746" y="6489486"/>
            <a:ext cx="2133600" cy="365125"/>
          </a:xfrm>
          <a:prstGeom prst="rect">
            <a:avLst/>
          </a:prstGeom>
        </p:spPr>
        <p:txBody>
          <a:bodyPr vert="horz" lIns="91440" tIns="45720" rIns="91440" bIns="45720" rtlCol="0" anchor="ctr"/>
          <a:lstStyle>
            <a:lvl1pPr algn="l">
              <a:defRPr sz="1200">
                <a:solidFill>
                  <a:schemeClr val="tx1"/>
                </a:solidFill>
                <a:latin typeface="Verdana"/>
                <a:cs typeface="Verdana"/>
              </a:defRPr>
            </a:lvl1pPr>
          </a:lstStyle>
          <a:p>
            <a:fld id="{B9E795CD-93B8-DA4A-B13D-227462B2D34D}" type="slidenum">
              <a:rPr lang="en-US" smtClean="0"/>
              <a:pPr/>
              <a:t>‹#›</a:t>
            </a:fld>
            <a:endParaRPr lang="en-US" dirty="0"/>
          </a:p>
        </p:txBody>
      </p:sp>
      <p:pic>
        <p:nvPicPr>
          <p:cNvPr id="10" name="Picture 9" descr="CSC-logo.pd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29300" y="402291"/>
            <a:ext cx="2794000" cy="575543"/>
          </a:xfrm>
          <a:prstGeom prst="rect">
            <a:avLst/>
          </a:prstGeom>
        </p:spPr>
      </p:pic>
      <p:cxnSp>
        <p:nvCxnSpPr>
          <p:cNvPr id="11" name="Straight Connector 10"/>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85353"/>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hf hdr="0" ftr="0" dt="0"/>
  <p:txStyles>
    <p:titleStyle>
      <a:lvl1pPr algn="l" defTabSz="457200" rtl="0" eaLnBrk="1" latinLnBrk="0" hangingPunct="1">
        <a:spcBef>
          <a:spcPct val="0"/>
        </a:spcBef>
        <a:buNone/>
        <a:defRPr sz="2800" kern="1200" cap="all">
          <a:solidFill>
            <a:schemeClr val="accent1">
              <a:lumMod val="75000"/>
            </a:schemeClr>
          </a:solidFill>
          <a:latin typeface="+mj-lt"/>
          <a:ea typeface="+mj-ea"/>
          <a:cs typeface="+mj-cs"/>
        </a:defRPr>
      </a:lvl1pPr>
    </p:titleStyle>
    <p:bodyStyle>
      <a:lvl1pPr marL="342900" indent="-3429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1pPr>
      <a:lvl2pPr marL="742950" indent="-28575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2pPr>
      <a:lvl3pPr marL="1143000" indent="-2286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00000"/>
        </a:lnSpc>
        <a:spcBef>
          <a:spcPts val="900"/>
        </a:spcBef>
        <a:spcAft>
          <a:spcPts val="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38603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97" y="1"/>
            <a:ext cx="4960909" cy="4861366"/>
          </a:xfrm>
          <a:effectLst>
            <a:outerShdw blurRad="50800" dist="38100" dir="2700000" algn="tl" rotWithShape="0">
              <a:prstClr val="black">
                <a:alpha val="40000"/>
              </a:prstClr>
            </a:outerShdw>
          </a:effectLst>
        </p:spPr>
        <p:txBody>
          <a:bodyPr/>
          <a:lstStyle/>
          <a:p>
            <a:r>
              <a:rPr lang="en-US" sz="4000" dirty="0">
                <a:latin typeface="Verdana"/>
                <a:cs typeface="Verdana"/>
              </a:rPr>
              <a:t>Moving forward WITH </a:t>
            </a:r>
            <a:r>
              <a:rPr lang="en-US" sz="4000" dirty="0" err="1">
                <a:latin typeface="Verdana"/>
                <a:cs typeface="Verdana"/>
              </a:rPr>
              <a:t>slA</a:t>
            </a:r>
            <a:r>
              <a:rPr lang="en-US" sz="4000" dirty="0">
                <a:latin typeface="Verdana"/>
                <a:cs typeface="Verdana"/>
              </a:rPr>
              <a:t> changes </a:t>
            </a:r>
          </a:p>
        </p:txBody>
      </p:sp>
      <p:sp>
        <p:nvSpPr>
          <p:cNvPr id="3" name="Subtitle 2"/>
          <p:cNvSpPr>
            <a:spLocks noGrp="1"/>
          </p:cNvSpPr>
          <p:nvPr>
            <p:ph type="subTitle" idx="1"/>
          </p:nvPr>
        </p:nvSpPr>
        <p:spPr/>
        <p:txBody>
          <a:bodyPr>
            <a:normAutofit/>
          </a:bodyPr>
          <a:lstStyle/>
          <a:p>
            <a:r>
              <a:rPr lang="en-US" sz="1800" dirty="0"/>
              <a:t>September 2018</a:t>
            </a:r>
          </a:p>
        </p:txBody>
      </p:sp>
    </p:spTree>
    <p:extLst>
      <p:ext uri="{BB962C8B-B14F-4D97-AF65-F5344CB8AC3E}">
        <p14:creationId xmlns:p14="http://schemas.microsoft.com/office/powerpoint/2010/main" val="21600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a:solidFill>
                  <a:schemeClr val="tx1"/>
                </a:solidFill>
              </a:rPr>
              <a:t>Background</a:t>
            </a:r>
          </a:p>
        </p:txBody>
      </p:sp>
      <p:sp>
        <p:nvSpPr>
          <p:cNvPr id="3" name="Content Placeholder 2"/>
          <p:cNvSpPr>
            <a:spLocks noGrp="1"/>
          </p:cNvSpPr>
          <p:nvPr>
            <p:ph idx="1"/>
          </p:nvPr>
        </p:nvSpPr>
        <p:spPr>
          <a:xfrm>
            <a:off x="628650" y="1854134"/>
            <a:ext cx="7886700" cy="3635838"/>
          </a:xfrm>
        </p:spPr>
        <p:txBody>
          <a:bodyPr>
            <a:normAutofit fontScale="92500" lnSpcReduction="10000"/>
          </a:bodyPr>
          <a:lstStyle/>
          <a:p>
            <a:r>
              <a:rPr lang="en-US" sz="2200" dirty="0"/>
              <a:t>PTI and  CSC have previously identified the need for changes to the IANA Service Level Agreement (SLA) metrics:</a:t>
            </a:r>
          </a:p>
          <a:p>
            <a:endParaRPr lang="en-US" sz="2200" dirty="0"/>
          </a:p>
          <a:p>
            <a:pPr lvl="1"/>
            <a:r>
              <a:rPr lang="en-US" sz="2200" dirty="0"/>
              <a:t>Three that need revision to the metric only</a:t>
            </a:r>
          </a:p>
          <a:p>
            <a:pPr lvl="2"/>
            <a:r>
              <a:rPr lang="en-US" sz="2200" dirty="0"/>
              <a:t>Technical Check Retest,</a:t>
            </a:r>
          </a:p>
          <a:p>
            <a:pPr lvl="2"/>
            <a:r>
              <a:rPr lang="en-US" sz="2200" dirty="0"/>
              <a:t>Technical Check Supplemental</a:t>
            </a:r>
          </a:p>
          <a:p>
            <a:pPr lvl="2"/>
            <a:r>
              <a:rPr lang="en-US" sz="2200" dirty="0" err="1"/>
              <a:t>ccTLD</a:t>
            </a:r>
            <a:r>
              <a:rPr lang="en-US" sz="2200" dirty="0"/>
              <a:t> creation/transfer</a:t>
            </a:r>
          </a:p>
          <a:p>
            <a:pPr lvl="1"/>
            <a:endParaRPr lang="en-US" sz="2200" dirty="0"/>
          </a:p>
          <a:p>
            <a:pPr lvl="1"/>
            <a:r>
              <a:rPr lang="en-US" sz="2200" dirty="0"/>
              <a:t>One new SLA, for IDN tables</a:t>
            </a:r>
          </a:p>
          <a:p>
            <a:pPr lvl="1"/>
            <a:endParaRPr lang="en-US" dirty="0"/>
          </a:p>
          <a:p>
            <a:endParaRPr lang="en-US" dirty="0"/>
          </a:p>
          <a:p>
            <a:endParaRPr lang="en-US" dirty="0"/>
          </a:p>
        </p:txBody>
      </p:sp>
    </p:spTree>
    <p:extLst>
      <p:ext uri="{BB962C8B-B14F-4D97-AF65-F5344CB8AC3E}">
        <p14:creationId xmlns:p14="http://schemas.microsoft.com/office/powerpoint/2010/main" val="143057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7249"/>
            <a:ext cx="7886700" cy="557684"/>
          </a:xfrm>
        </p:spPr>
        <p:txBody>
          <a:bodyPr/>
          <a:lstStyle/>
          <a:p>
            <a:r>
              <a:rPr lang="en-US" dirty="0">
                <a:solidFill>
                  <a:schemeClr val="tx1"/>
                </a:solidFill>
              </a:rPr>
              <a:t>Recent Developments</a:t>
            </a:r>
          </a:p>
        </p:txBody>
      </p:sp>
      <p:sp>
        <p:nvSpPr>
          <p:cNvPr id="3" name="Content Placeholder 2"/>
          <p:cNvSpPr>
            <a:spLocks noGrp="1"/>
          </p:cNvSpPr>
          <p:nvPr>
            <p:ph idx="1"/>
          </p:nvPr>
        </p:nvSpPr>
        <p:spPr>
          <a:xfrm>
            <a:off x="628650" y="1678075"/>
            <a:ext cx="7886700" cy="4104751"/>
          </a:xfrm>
        </p:spPr>
        <p:txBody>
          <a:bodyPr>
            <a:normAutofit fontScale="85000" lnSpcReduction="20000"/>
          </a:bodyPr>
          <a:lstStyle/>
          <a:p>
            <a:r>
              <a:rPr lang="en-US" sz="2400" dirty="0"/>
              <a:t>Jay and Kal have developed a ‘change mechanism’ based on the nature of the change e.g.. new SLEs require GNSO/</a:t>
            </a:r>
            <a:r>
              <a:rPr lang="en-US" sz="2400" dirty="0" err="1"/>
              <a:t>ccNSO</a:t>
            </a:r>
            <a:r>
              <a:rPr lang="en-US" sz="2400" dirty="0"/>
              <a:t> approval, changes to only the metric need just PTI/CSC approval</a:t>
            </a:r>
          </a:p>
          <a:p>
            <a:r>
              <a:rPr lang="en-US" sz="2400" dirty="0"/>
              <a:t>The recently approved revised CSC Charter requires that </a:t>
            </a:r>
          </a:p>
          <a:p>
            <a:pPr marL="742950" lvl="2" indent="0">
              <a:buNone/>
            </a:pPr>
            <a:r>
              <a:rPr lang="en-US" sz="2100" i="1"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a:t>
            </a:r>
          </a:p>
          <a:p>
            <a:r>
              <a:rPr lang="en-US" sz="2400" dirty="0"/>
              <a:t>Discussions have been held with ICANN/PTI counsel, Sam Eisner, on the modalities of implementing the ‘change mechanism’ since the IANA Naming Functions Contract (INFC) would need to be amended.</a:t>
            </a:r>
          </a:p>
          <a:p>
            <a:endParaRPr lang="en-US" dirty="0"/>
          </a:p>
          <a:p>
            <a:endParaRPr lang="en-US" dirty="0"/>
          </a:p>
        </p:txBody>
      </p:sp>
    </p:spTree>
    <p:extLst>
      <p:ext uri="{BB962C8B-B14F-4D97-AF65-F5344CB8AC3E}">
        <p14:creationId xmlns:p14="http://schemas.microsoft.com/office/powerpoint/2010/main" val="298355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lstStyle/>
          <a:p>
            <a:r>
              <a:rPr lang="en-US" dirty="0">
                <a:solidFill>
                  <a:schemeClr val="tx1"/>
                </a:solidFill>
              </a:rPr>
              <a:t>Proposed way forward </a:t>
            </a:r>
          </a:p>
        </p:txBody>
      </p:sp>
      <p:sp>
        <p:nvSpPr>
          <p:cNvPr id="3" name="Content Placeholder 2"/>
          <p:cNvSpPr>
            <a:spLocks noGrp="1"/>
          </p:cNvSpPr>
          <p:nvPr>
            <p:ph idx="1"/>
          </p:nvPr>
        </p:nvSpPr>
        <p:spPr>
          <a:xfrm>
            <a:off x="628650" y="1854134"/>
            <a:ext cx="7886700" cy="3635838"/>
          </a:xfrm>
        </p:spPr>
        <p:txBody>
          <a:bodyPr>
            <a:normAutofit/>
          </a:bodyPr>
          <a:lstStyle/>
          <a:p>
            <a:r>
              <a:rPr lang="en-US" sz="2200" dirty="0"/>
              <a:t>The CSC is now in a position to proceed with these SLA amendments, in two stages:</a:t>
            </a:r>
          </a:p>
          <a:p>
            <a:endParaRPr lang="en-US" sz="2200" dirty="0"/>
          </a:p>
          <a:p>
            <a:pPr lvl="1"/>
            <a:r>
              <a:rPr lang="en-US" sz="2200" dirty="0"/>
              <a:t>Develop and implement the ‘change mechanism’ – the </a:t>
            </a:r>
            <a:r>
              <a:rPr lang="en-US" sz="2200" i="1" dirty="0"/>
              <a:t>process</a:t>
            </a:r>
            <a:r>
              <a:rPr lang="en-US" sz="2200" dirty="0"/>
              <a:t> for making SLA amendments</a:t>
            </a:r>
          </a:p>
          <a:p>
            <a:pPr lvl="1"/>
            <a:endParaRPr lang="en-US" sz="2200" dirty="0"/>
          </a:p>
          <a:p>
            <a:pPr lvl="1"/>
            <a:r>
              <a:rPr lang="en-US" sz="2200" dirty="0"/>
              <a:t>Proceed with individual SLE changes </a:t>
            </a:r>
            <a:r>
              <a:rPr lang="en-US" sz="2200" u="sng" dirty="0"/>
              <a:t>after</a:t>
            </a:r>
            <a:r>
              <a:rPr lang="en-US" sz="2200" dirty="0"/>
              <a:t> the ‘change mechanism’ has been implemented</a:t>
            </a:r>
          </a:p>
          <a:p>
            <a:endParaRPr lang="en-US" dirty="0"/>
          </a:p>
          <a:p>
            <a:endParaRPr lang="en-US" dirty="0"/>
          </a:p>
          <a:p>
            <a:endParaRPr lang="en-US" dirty="0"/>
          </a:p>
        </p:txBody>
      </p:sp>
    </p:spTree>
    <p:extLst>
      <p:ext uri="{BB962C8B-B14F-4D97-AF65-F5344CB8AC3E}">
        <p14:creationId xmlns:p14="http://schemas.microsoft.com/office/powerpoint/2010/main" val="291408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6" y="447152"/>
            <a:ext cx="8158634" cy="547635"/>
          </a:xfrm>
        </p:spPr>
        <p:txBody>
          <a:bodyPr/>
          <a:lstStyle/>
          <a:p>
            <a:r>
              <a:rPr lang="en-US" dirty="0">
                <a:solidFill>
                  <a:schemeClr val="tx1"/>
                </a:solidFill>
              </a:rPr>
              <a:t>Framework for changes</a:t>
            </a:r>
          </a:p>
        </p:txBody>
      </p:sp>
      <p:sp>
        <p:nvSpPr>
          <p:cNvPr id="3" name="Content Placeholder 2"/>
          <p:cNvSpPr>
            <a:spLocks noGrp="1"/>
          </p:cNvSpPr>
          <p:nvPr>
            <p:ph idx="1"/>
          </p:nvPr>
        </p:nvSpPr>
        <p:spPr>
          <a:xfrm>
            <a:off x="628650" y="1808703"/>
            <a:ext cx="7886700" cy="3994220"/>
          </a:xfrm>
        </p:spPr>
        <p:txBody>
          <a:bodyPr>
            <a:normAutofit fontScale="77500" lnSpcReduction="20000"/>
          </a:bodyPr>
          <a:lstStyle/>
          <a:p>
            <a:r>
              <a:rPr lang="en-US" sz="2625" dirty="0"/>
              <a:t>Amend the IANA Naming Functions Contract to achieve three things in respect of the SLA’s:</a:t>
            </a:r>
          </a:p>
          <a:p>
            <a:endParaRPr lang="en-US" sz="2625" dirty="0"/>
          </a:p>
          <a:p>
            <a:pPr lvl="1"/>
            <a:r>
              <a:rPr lang="en-US" sz="2625" dirty="0"/>
              <a:t>The SLA’s themselves would henceforth be contained on the PTI website (not in the INFC)</a:t>
            </a:r>
          </a:p>
          <a:p>
            <a:pPr lvl="1"/>
            <a:r>
              <a:rPr lang="en-US" sz="2625" dirty="0"/>
              <a:t>The process for amending the SLA’s – the change mechanism - would also be contained on the PTI website</a:t>
            </a:r>
          </a:p>
          <a:p>
            <a:pPr lvl="1"/>
            <a:r>
              <a:rPr lang="en-US" sz="2625" dirty="0"/>
              <a:t>Establish a process for amending the change mechanism which would be in INFC</a:t>
            </a:r>
          </a:p>
          <a:p>
            <a:pPr lvl="1"/>
            <a:r>
              <a:rPr lang="en-US" sz="2625" dirty="0"/>
              <a:t>Make clear that moving the SLA’s to the PTI website would not dilute their legal validity – a failure to respect them would remain a violation of the INFC</a:t>
            </a:r>
          </a:p>
          <a:p>
            <a:endParaRPr lang="en-US" sz="1950" dirty="0"/>
          </a:p>
          <a:p>
            <a:endParaRPr lang="en-US" sz="1950" dirty="0"/>
          </a:p>
        </p:txBody>
      </p:sp>
    </p:spTree>
    <p:extLst>
      <p:ext uri="{BB962C8B-B14F-4D97-AF65-F5344CB8AC3E}">
        <p14:creationId xmlns:p14="http://schemas.microsoft.com/office/powerpoint/2010/main" val="123779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748603" y="1801780"/>
            <a:ext cx="7918040" cy="4525963"/>
          </a:xfrm>
        </p:spPr>
        <p:txBody>
          <a:bodyPr>
            <a:normAutofit fontScale="85000" lnSpcReduction="10000"/>
          </a:bodyPr>
          <a:lstStyle/>
          <a:p>
            <a:r>
              <a:rPr lang="en-US" dirty="0"/>
              <a:t>Finalize ‘change mechanism’ wording</a:t>
            </a:r>
          </a:p>
          <a:p>
            <a:pPr lvl="1"/>
            <a:r>
              <a:rPr lang="en-US" dirty="0"/>
              <a:t>the ‘Kal/Jay proposal’ is being reviewed for clarity</a:t>
            </a:r>
          </a:p>
          <a:p>
            <a:r>
              <a:rPr lang="en-US" dirty="0"/>
              <a:t>Determine who would need to approve any </a:t>
            </a:r>
            <a:r>
              <a:rPr lang="en-US" i="1" dirty="0"/>
              <a:t>future</a:t>
            </a:r>
            <a:r>
              <a:rPr lang="en-US" dirty="0"/>
              <a:t> changes to the ‘change mechanism’    </a:t>
            </a:r>
          </a:p>
          <a:p>
            <a:r>
              <a:rPr lang="en-US" dirty="0"/>
              <a:t>Develop draft amendments to INFC to support the overall changes</a:t>
            </a:r>
          </a:p>
          <a:p>
            <a:pPr lvl="1"/>
            <a:r>
              <a:rPr lang="en-US" dirty="0"/>
              <a:t>ICANN Legal has agreed to take this on</a:t>
            </a:r>
          </a:p>
          <a:p>
            <a:r>
              <a:rPr lang="en-US" dirty="0"/>
              <a:t>Develop ‘mock-up’ of PTI website changes to aid in understanding of final changes </a:t>
            </a:r>
          </a:p>
          <a:p>
            <a:pPr lvl="1"/>
            <a:r>
              <a:rPr lang="en-US" dirty="0"/>
              <a:t>PTI is presently doing this</a:t>
            </a:r>
          </a:p>
          <a:p>
            <a:r>
              <a:rPr lang="en-US" dirty="0"/>
              <a:t>Engage community at ICANN 63 in Barcelona</a:t>
            </a:r>
          </a:p>
          <a:p>
            <a:pPr lvl="1"/>
            <a:r>
              <a:rPr lang="en-US" dirty="0"/>
              <a:t>If final package is ready for approval, seek </a:t>
            </a:r>
            <a:r>
              <a:rPr lang="en-US" dirty="0" err="1"/>
              <a:t>ccNSO</a:t>
            </a:r>
            <a:r>
              <a:rPr lang="en-US" dirty="0"/>
              <a:t>, GNSO/</a:t>
            </a:r>
            <a:r>
              <a:rPr lang="en-US" dirty="0" err="1"/>
              <a:t>RySG</a:t>
            </a:r>
            <a:r>
              <a:rPr lang="en-US" dirty="0"/>
              <a:t> approval</a:t>
            </a:r>
          </a:p>
          <a:p>
            <a:pPr lvl="1"/>
            <a:r>
              <a:rPr lang="en-US" dirty="0"/>
              <a:t>If final package not ready, update community as part of CSC annual reporting  </a:t>
            </a:r>
          </a:p>
        </p:txBody>
      </p:sp>
      <p:sp>
        <p:nvSpPr>
          <p:cNvPr id="4" name="Slide Number Placeholder 3"/>
          <p:cNvSpPr>
            <a:spLocks noGrp="1"/>
          </p:cNvSpPr>
          <p:nvPr>
            <p:ph type="sldNum" sz="quarter" idx="12"/>
          </p:nvPr>
        </p:nvSpPr>
        <p:spPr/>
        <p:txBody>
          <a:bodyPr/>
          <a:lstStyle/>
          <a:p>
            <a:fld id="{B9E795CD-93B8-DA4A-B13D-227462B2D34D}" type="slidenum">
              <a:rPr lang="en-US" smtClean="0"/>
              <a:t>6</a:t>
            </a:fld>
            <a:endParaRPr lang="en-US"/>
          </a:p>
        </p:txBody>
      </p:sp>
    </p:spTree>
    <p:extLst>
      <p:ext uri="{BB962C8B-B14F-4D97-AF65-F5344CB8AC3E}">
        <p14:creationId xmlns:p14="http://schemas.microsoft.com/office/powerpoint/2010/main" val="124427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Annex</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041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70" y="381838"/>
            <a:ext cx="8089680" cy="1311310"/>
          </a:xfrm>
        </p:spPr>
        <p:txBody>
          <a:bodyPr>
            <a:normAutofit/>
          </a:bodyPr>
          <a:lstStyle/>
          <a:p>
            <a:r>
              <a:rPr lang="en-US" dirty="0"/>
              <a:t>Extracts from CSC</a:t>
            </a:r>
            <a:br>
              <a:rPr lang="en-US" dirty="0"/>
            </a:br>
            <a:r>
              <a:rPr lang="en-US" dirty="0"/>
              <a:t>Review team Report</a:t>
            </a:r>
          </a:p>
        </p:txBody>
      </p:sp>
      <p:sp>
        <p:nvSpPr>
          <p:cNvPr id="3" name="Content Placeholder 2"/>
          <p:cNvSpPr>
            <a:spLocks noGrp="1"/>
          </p:cNvSpPr>
          <p:nvPr>
            <p:ph idx="1"/>
          </p:nvPr>
        </p:nvSpPr>
        <p:spPr>
          <a:xfrm>
            <a:off x="425670" y="1771651"/>
            <a:ext cx="8089681" cy="4138448"/>
          </a:xfrm>
        </p:spPr>
        <p:txBody>
          <a:bodyPr>
            <a:normAutofit fontScale="70000" lnSpcReduction="20000"/>
          </a:bodyPr>
          <a:lstStyle/>
          <a:p>
            <a:pPr marL="0" indent="0">
              <a:buNone/>
            </a:pPr>
            <a:r>
              <a:rPr lang="en-US" b="1" dirty="0"/>
              <a:t>4.10 Review or change to service level targets.</a:t>
            </a:r>
            <a:endParaRPr lang="en-US" dirty="0"/>
          </a:p>
          <a:p>
            <a:pPr marL="0" indent="0">
              <a:buNone/>
            </a:pPr>
            <a:r>
              <a:rPr lang="en-US" dirty="0"/>
              <a:t>The CSC informed the RT that while the Charter allows for the CSC or the IFO to request a review or change to the service level targets, it would be helpful for the Charter to include a reference to the process by which this can be done. The CSC also suggested that the reference to the review or change to service levels would be better placed under the Scope of Responsibilities section rather than the Review Section. The RT agrees on both counts.</a:t>
            </a:r>
          </a:p>
          <a:p>
            <a:endParaRPr lang="en-US" dirty="0"/>
          </a:p>
          <a:p>
            <a:pPr marL="0" indent="0">
              <a:buNone/>
            </a:pPr>
            <a:r>
              <a:rPr lang="en-US" dirty="0"/>
              <a:t>The CSC also noted that the service levels are defined in the IANA Naming Function Contract and that separate to the CSC Charter Review the CSC, in cooperation with PTI and ICANN, have been developing procedures to enable timely amendments to the service levels that fall into a number of defined categories, for example a new service level required as the result of a new introduced service, a change to a service level considered non-material that would ensure satisfactory performance, or the removal of a service level that is obsolete. </a:t>
            </a:r>
          </a:p>
          <a:p>
            <a:endParaRPr lang="en-US" dirty="0"/>
          </a:p>
          <a:p>
            <a:pPr marL="0" indent="0">
              <a:buNone/>
            </a:pPr>
            <a:r>
              <a:rPr lang="en-US" dirty="0"/>
              <a:t>The Charter calls for proposed changes to service levels to be agreed to by the </a:t>
            </a:r>
            <a:r>
              <a:rPr lang="en-US" dirty="0" err="1"/>
              <a:t>ccNSO</a:t>
            </a:r>
            <a:r>
              <a:rPr lang="en-US" dirty="0"/>
              <a:t> and GNSO; however, the RT no longer considers this necessary as any proposed changes to the SLAs, in accordance with the Amended Charter, will only become effective after informing the direct customers through the </a:t>
            </a:r>
            <a:r>
              <a:rPr lang="en-US" dirty="0" err="1"/>
              <a:t>ccNSO</a:t>
            </a:r>
            <a:r>
              <a:rPr lang="en-US" dirty="0"/>
              <a:t> Council and the </a:t>
            </a:r>
            <a:r>
              <a:rPr lang="en-US" dirty="0" err="1"/>
              <a:t>RySG</a:t>
            </a:r>
            <a:r>
              <a:rPr lang="en-US" dirty="0"/>
              <a:t>. </a:t>
            </a:r>
          </a:p>
          <a:p>
            <a:pPr marL="0" indent="0">
              <a:buNone/>
            </a:pPr>
            <a:endParaRPr lang="en-US" dirty="0"/>
          </a:p>
        </p:txBody>
      </p:sp>
    </p:spTree>
    <p:extLst>
      <p:ext uri="{BB962C8B-B14F-4D97-AF65-F5344CB8AC3E}">
        <p14:creationId xmlns:p14="http://schemas.microsoft.com/office/powerpoint/2010/main" val="214439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55" y="321547"/>
            <a:ext cx="8088295" cy="1207363"/>
          </a:xfrm>
        </p:spPr>
        <p:txBody>
          <a:bodyPr>
            <a:normAutofit/>
          </a:bodyPr>
          <a:lstStyle/>
          <a:p>
            <a:r>
              <a:rPr lang="en-US" dirty="0"/>
              <a:t>Extract from Amended</a:t>
            </a:r>
            <a:br>
              <a:rPr lang="en-US" dirty="0"/>
            </a:br>
            <a:r>
              <a:rPr lang="en-US" dirty="0"/>
              <a:t>CSC Charter</a:t>
            </a:r>
          </a:p>
        </p:txBody>
      </p:sp>
      <p:sp>
        <p:nvSpPr>
          <p:cNvPr id="3" name="Content Placeholder 2"/>
          <p:cNvSpPr>
            <a:spLocks noGrp="1"/>
          </p:cNvSpPr>
          <p:nvPr>
            <p:ph idx="1"/>
          </p:nvPr>
        </p:nvSpPr>
        <p:spPr>
          <a:xfrm>
            <a:off x="628650" y="1732237"/>
            <a:ext cx="7886700" cy="3757736"/>
          </a:xfrm>
        </p:spPr>
        <p:txBody>
          <a:bodyPr>
            <a:normAutofit fontScale="85000" lnSpcReduction="20000"/>
          </a:bodyPr>
          <a:lstStyle/>
          <a:p>
            <a:r>
              <a:rPr lang="en-US" dirty="0"/>
              <a:t>The CSC or the IANA Functions Operator can request a review or change to service level/s. </a:t>
            </a:r>
          </a:p>
          <a:p>
            <a:endParaRPr lang="en-US" dirty="0"/>
          </a:p>
          <a:p>
            <a:r>
              <a:rPr lang="en-US"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 Informing the registry operators about proposed changes shall always be required; however, the type of service level change will determine whether it is necessary to conduct a community-wide consultation. The procedures may be updated from time to time, and will only become effective after publication of the process on the CSC webpage, and after informing the </a:t>
            </a:r>
            <a:r>
              <a:rPr lang="en-US" dirty="0" err="1"/>
              <a:t>ccNSO</a:t>
            </a:r>
            <a:r>
              <a:rPr lang="en-US" dirty="0"/>
              <a:t> Council and </a:t>
            </a:r>
            <a:r>
              <a:rPr lang="en-US" dirty="0" err="1"/>
              <a:t>RySG</a:t>
            </a:r>
            <a:r>
              <a:rPr lang="en-US" dirty="0"/>
              <a:t>, the direct customers.</a:t>
            </a:r>
          </a:p>
          <a:p>
            <a:pPr marL="0" indent="0">
              <a:buNone/>
            </a:pPr>
            <a:endParaRPr lang="en-US" dirty="0"/>
          </a:p>
        </p:txBody>
      </p:sp>
    </p:spTree>
    <p:extLst>
      <p:ext uri="{BB962C8B-B14F-4D97-AF65-F5344CB8AC3E}">
        <p14:creationId xmlns:p14="http://schemas.microsoft.com/office/powerpoint/2010/main" val="23941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esentation" ma:contentTypeID="0x0101009481EA04C553DE4B9F94AE9201B1B6BF02006E9FBBDC47BD634CBC0ACEA5D8B14E85" ma:contentTypeVersion="4" ma:contentTypeDescription="" ma:contentTypeScope="" ma:versionID="3dbe7e5bcf1eb388eef90a46ca396796">
  <xsd:schema xmlns:xsd="http://www.w3.org/2001/XMLSchema" xmlns:xs="http://www.w3.org/2001/XMLSchema" xmlns:p="http://schemas.microsoft.com/office/2006/metadata/properties" xmlns:ns2="2631c8f5-919c-4e8a-9e80-e8b512324e70" targetNamespace="http://schemas.microsoft.com/office/2006/metadata/properties" ma:root="true" ma:fieldsID="7ec8494bdfcd4b1f30ac783cfdcba399" ns2:_="">
    <xsd:import namespace="2631c8f5-919c-4e8a-9e80-e8b512324e70"/>
    <xsd:element name="properties">
      <xsd:complexType>
        <xsd:sequence>
          <xsd:element name="documentManagement">
            <xsd:complexType>
              <xsd:all>
                <xsd:element ref="ns2:_dlc_DocId" minOccurs="0"/>
                <xsd:element ref="ns2:_dlc_DocIdUrl" minOccurs="0"/>
                <xsd:element ref="ns2:_dlc_DocIdPersistId" minOccurs="0"/>
                <xsd:element ref="ns2:Security-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1c8f5-919c-4e8a-9e80-e8b512324e7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ecurity-Classification" ma:index="11" ma:displayName="Security-Classification" ma:description="Security classification. This does not restrict access to the document." ma:format="Dropdown" ma:internalName="Security_x002d_Classification" ma:readOnly="false">
      <xsd:simpleType>
        <xsd:restriction base="dms:Choice">
          <xsd:enumeration value="Public"/>
          <xsd:enumeration value="Sensitive"/>
          <xsd:enumeration value="Private"/>
          <xsd:enumeration value="Confidenti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ecurity-Classification xmlns="2631c8f5-919c-4e8a-9e80-e8b512324e70">Public</Security-Classification>
    <_dlc_DocId xmlns="2631c8f5-919c-4e8a-9e80-e8b512324e70">CIRA-147-128</_dlc_DocId>
    <_dlc_DocIdUrl xmlns="2631c8f5-919c-4e8a-9e80-e8b512324e70">
      <Url>http://ciranet/Employees/_layouts/DocIdRedir.aspx?ID=CIRA-147-128</Url>
      <Description>CIRA-147-128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51D55-FEEA-4FA1-AC1A-3AAC193C0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1c8f5-919c-4e8a-9e80-e8b512324e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FF8292-2560-497D-8005-3793514D28C4}">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631c8f5-919c-4e8a-9e80-e8b512324e70"/>
    <ds:schemaRef ds:uri="http://www.w3.org/XML/1998/namespace"/>
  </ds:schemaRefs>
</ds:datastoreItem>
</file>

<file path=customXml/itemProps3.xml><?xml version="1.0" encoding="utf-8"?>
<ds:datastoreItem xmlns:ds="http://schemas.openxmlformats.org/officeDocument/2006/customXml" ds:itemID="{E02CD5C8-11E0-4B23-8DD8-66ACBFD89688}">
  <ds:schemaRefs>
    <ds:schemaRef ds:uri="http://schemas.microsoft.com/sharepoint/events"/>
  </ds:schemaRefs>
</ds:datastoreItem>
</file>

<file path=customXml/itemProps4.xml><?xml version="1.0" encoding="utf-8"?>
<ds:datastoreItem xmlns:ds="http://schemas.openxmlformats.org/officeDocument/2006/customXml" ds:itemID="{12257A9E-6391-41A9-AF13-E814E5DCF7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1069</TotalTime>
  <Words>851</Words>
  <Application>Microsoft Macintosh PowerPoint</Application>
  <PresentationFormat>On-screen Show (4:3)</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Verdana</vt:lpstr>
      <vt:lpstr>Office Theme</vt:lpstr>
      <vt:lpstr>Custom Design</vt:lpstr>
      <vt:lpstr>Moving forward WITH slA changes </vt:lpstr>
      <vt:lpstr>Background</vt:lpstr>
      <vt:lpstr>Recent Developments</vt:lpstr>
      <vt:lpstr>Proposed way forward </vt:lpstr>
      <vt:lpstr>Framework for changes</vt:lpstr>
      <vt:lpstr>Next steps</vt:lpstr>
      <vt:lpstr>Annex</vt:lpstr>
      <vt:lpstr>Extracts from CSC Review team Report</vt:lpstr>
      <vt:lpstr>Extract from Amended CSC Charter</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CIRA-Template-2016-Urban-EN-International</dc:title>
  <dc:creator>Cindy LaGarde</dc:creator>
  <cp:lastModifiedBy>Maria Otanes</cp:lastModifiedBy>
  <cp:revision>84</cp:revision>
  <cp:lastPrinted>2017-05-31T15:07:40Z</cp:lastPrinted>
  <dcterms:created xsi:type="dcterms:W3CDTF">2016-02-23T01:09:03Z</dcterms:created>
  <dcterms:modified xsi:type="dcterms:W3CDTF">2018-09-14T12:15:24Z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0x0101009481EA04C553DE4B9F94AE9201B1B6BF02006E9FBBDC47BD634CBC0ACEA5D8B14E85</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6296fcf1-ee06-4d16-ae3e-8de9298f34b3</vt:lpwstr>
  </property>
</Properties>
</file>