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53" r:id="rId5"/>
  </p:sldMasterIdLst>
  <p:notesMasterIdLst>
    <p:notesMasterId r:id="rId7"/>
  </p:notesMasterIdLst>
  <p:handoutMasterIdLst>
    <p:handoutMasterId r:id="rId8"/>
  </p:handoutMasterIdLst>
  <p:sldIdLst>
    <p:sldId id="296" r:id="rId6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619">
          <p15:clr>
            <a:srgbClr val="A4A3A4"/>
          </p15:clr>
        </p15:guide>
        <p15:guide id="2" pos="84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3" frameSlides="1"/>
  <p:clrMru>
    <a:srgbClr val="C8102E"/>
    <a:srgbClr val="702082"/>
    <a:srgbClr val="AD122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14"/>
  </p:normalViewPr>
  <p:slideViewPr>
    <p:cSldViewPr snapToGrid="0" snapToObjects="1" showGuides="1">
      <p:cViewPr varScale="1">
        <p:scale>
          <a:sx n="94" d="100"/>
          <a:sy n="94" d="100"/>
        </p:scale>
        <p:origin x="1122" y="78"/>
      </p:cViewPr>
      <p:guideLst>
        <p:guide orient="horz" pos="3619"/>
        <p:guide pos="84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1.xml"/><Relationship Id="rId10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4D853B-7CE8-4A47-B3CC-146F34DB33E7}" type="datetimeFigureOut">
              <a:rPr lang="en-US" smtClean="0"/>
              <a:t>1/15/2019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E83C8B-C0A9-814E-844F-B0B8D0FAC0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45072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8FFDA7-7AB1-6444-9D71-0CB6352B1A7E}" type="datetimeFigureOut">
              <a:rPr lang="en-US" smtClean="0"/>
              <a:t>1/15/2019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A1F96E-BE42-7C4F-8AAD-4B57BFE032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48114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AB4645AA-E85F-4943-AD76-C91CB58CFE7E}" type="datetimeFigureOut">
              <a:rPr lang="en-US" smtClean="0"/>
              <a:t>1/15/2019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DAEE0E7F-CA02-434D-B704-B8A5411789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195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AB4645AA-E85F-4943-AD76-C91CB58CFE7E}" type="datetimeFigureOut">
              <a:rPr lang="en-US" smtClean="0"/>
              <a:t>1/15/2019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DAEE0E7F-CA02-434D-B704-B8A5411789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5461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AB4645AA-E85F-4943-AD76-C91CB58CFE7E}" type="datetimeFigureOut">
              <a:rPr lang="en-US" smtClean="0"/>
              <a:t>1/15/2019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DAEE0E7F-CA02-434D-B704-B8A5411789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1300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AB4645AA-E85F-4943-AD76-C91CB58CFE7E}" type="datetimeFigureOut">
              <a:rPr lang="en-US" smtClean="0"/>
              <a:t>1/15/2019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DAEE0E7F-CA02-434D-B704-B8A5411789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887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AB4645AA-E85F-4943-AD76-C91CB58CFE7E}" type="datetimeFigureOut">
              <a:rPr lang="en-US" smtClean="0"/>
              <a:t>1/15/2019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DAEE0E7F-CA02-434D-B704-B8A5411789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087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AB4645AA-E85F-4943-AD76-C91CB58CFE7E}" type="datetimeFigureOut">
              <a:rPr lang="en-US" smtClean="0"/>
              <a:t>1/15/2019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DAEE0E7F-CA02-434D-B704-B8A5411789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7658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AB4645AA-E85F-4943-AD76-C91CB58CFE7E}" type="datetimeFigureOut">
              <a:rPr lang="en-US" smtClean="0"/>
              <a:t>1/15/2019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DAEE0E7F-CA02-434D-B704-B8A5411789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689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AB4645AA-E85F-4943-AD76-C91CB58CFE7E}" type="datetimeFigureOut">
              <a:rPr lang="en-US" smtClean="0"/>
              <a:t>1/15/2019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DAEE0E7F-CA02-434D-B704-B8A5411789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8887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AB4645AA-E85F-4943-AD76-C91CB58CFE7E}" type="datetimeFigureOut">
              <a:rPr lang="en-US" smtClean="0"/>
              <a:t>1/15/2019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DAEE0E7F-CA02-434D-B704-B8A5411789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13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AB4645AA-E85F-4943-AD76-C91CB58CFE7E}" type="datetimeFigureOut">
              <a:rPr lang="en-US" smtClean="0"/>
              <a:t>1/15/2019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DAEE0E7F-CA02-434D-B704-B8A5411789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422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AB4645AA-E85F-4943-AD76-C91CB58CFE7E}" type="datetimeFigureOut">
              <a:rPr lang="en-US" smtClean="0"/>
              <a:t>1/15/2019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DAEE0E7F-CA02-434D-B704-B8A5411789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765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3808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ight Arrow 12"/>
          <p:cNvSpPr/>
          <p:nvPr/>
        </p:nvSpPr>
        <p:spPr>
          <a:xfrm>
            <a:off x="2461260" y="6125671"/>
            <a:ext cx="6271260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600" dirty="0" smtClean="0"/>
              <a:t>Path of Escalation if Terms of Corrective Action Plan Not Respected</a:t>
            </a:r>
            <a:endParaRPr lang="en-CA" sz="1600" dirty="0"/>
          </a:p>
        </p:txBody>
      </p:sp>
      <p:sp>
        <p:nvSpPr>
          <p:cNvPr id="55" name="TextBox 54"/>
          <p:cNvSpPr txBox="1"/>
          <p:nvPr/>
        </p:nvSpPr>
        <p:spPr>
          <a:xfrm>
            <a:off x="330654" y="506186"/>
            <a:ext cx="83104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800" b="1" smtClean="0">
                <a:solidFill>
                  <a:schemeClr val="accent1"/>
                </a:solidFill>
              </a:rPr>
              <a:t>Overview of Remedial </a:t>
            </a:r>
            <a:r>
              <a:rPr lang="en-CA" sz="2800" b="1" dirty="0">
                <a:solidFill>
                  <a:schemeClr val="accent1"/>
                </a:solidFill>
              </a:rPr>
              <a:t>Action </a:t>
            </a:r>
            <a:r>
              <a:rPr lang="en-CA" sz="2800" b="1" dirty="0" smtClean="0">
                <a:solidFill>
                  <a:schemeClr val="accent1"/>
                </a:solidFill>
              </a:rPr>
              <a:t>Procedures</a:t>
            </a:r>
            <a:endParaRPr lang="en-CA" sz="2800" b="1" dirty="0">
              <a:solidFill>
                <a:schemeClr val="accent1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205740" y="2232662"/>
            <a:ext cx="1040341" cy="84805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200" dirty="0" smtClean="0"/>
              <a:t>CSC Finds Performance Issue Exists</a:t>
            </a:r>
            <a:endParaRPr lang="en-CA" sz="1200" dirty="0"/>
          </a:p>
        </p:txBody>
      </p:sp>
      <p:sp>
        <p:nvSpPr>
          <p:cNvPr id="50" name="Rectangle 49"/>
          <p:cNvSpPr/>
          <p:nvPr/>
        </p:nvSpPr>
        <p:spPr>
          <a:xfrm>
            <a:off x="1393417" y="2232662"/>
            <a:ext cx="854619" cy="84805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200" dirty="0" smtClean="0"/>
              <a:t>CSC Seeks Resolution with PTI</a:t>
            </a:r>
            <a:endParaRPr lang="en-CA" sz="1200" dirty="0"/>
          </a:p>
        </p:txBody>
      </p:sp>
      <p:cxnSp>
        <p:nvCxnSpPr>
          <p:cNvPr id="53" name="Straight Arrow Connector 52"/>
          <p:cNvCxnSpPr>
            <a:stCxn id="46" idx="3"/>
            <a:endCxn id="50" idx="1"/>
          </p:cNvCxnSpPr>
          <p:nvPr/>
        </p:nvCxnSpPr>
        <p:spPr>
          <a:xfrm>
            <a:off x="1246081" y="2656691"/>
            <a:ext cx="14733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Rectangle 55"/>
          <p:cNvSpPr/>
          <p:nvPr/>
        </p:nvSpPr>
        <p:spPr>
          <a:xfrm>
            <a:off x="2377440" y="2232661"/>
            <a:ext cx="906780" cy="84805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200" dirty="0" smtClean="0"/>
              <a:t>Remedial Action Procedures Invoked</a:t>
            </a:r>
            <a:endParaRPr lang="en-CA" sz="1200" dirty="0"/>
          </a:p>
        </p:txBody>
      </p:sp>
      <p:sp>
        <p:nvSpPr>
          <p:cNvPr id="64" name="Flowchart: Decision 63"/>
          <p:cNvSpPr/>
          <p:nvPr/>
        </p:nvSpPr>
        <p:spPr>
          <a:xfrm>
            <a:off x="269421" y="3608614"/>
            <a:ext cx="1501717" cy="1047206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100" dirty="0" smtClean="0"/>
              <a:t>Resolved</a:t>
            </a:r>
            <a:endParaRPr lang="en-CA" sz="1100" dirty="0"/>
          </a:p>
        </p:txBody>
      </p:sp>
      <p:cxnSp>
        <p:nvCxnSpPr>
          <p:cNvPr id="84" name="Straight Arrow Connector 83"/>
          <p:cNvCxnSpPr>
            <a:stCxn id="50" idx="3"/>
            <a:endCxn id="56" idx="1"/>
          </p:cNvCxnSpPr>
          <p:nvPr/>
        </p:nvCxnSpPr>
        <p:spPr>
          <a:xfrm>
            <a:off x="2248036" y="2656691"/>
            <a:ext cx="12940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3467100" y="2232662"/>
            <a:ext cx="1287780" cy="84806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200" dirty="0" smtClean="0"/>
              <a:t>Corrective Action Plan Agreed to by CSC, PTI President</a:t>
            </a:r>
            <a:endParaRPr lang="en-CA" sz="1200" dirty="0"/>
          </a:p>
        </p:txBody>
      </p:sp>
      <p:sp>
        <p:nvSpPr>
          <p:cNvPr id="32" name="Rectangle 31"/>
          <p:cNvSpPr/>
          <p:nvPr/>
        </p:nvSpPr>
        <p:spPr>
          <a:xfrm>
            <a:off x="4953000" y="2232661"/>
            <a:ext cx="978835" cy="84806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400" dirty="0" smtClean="0"/>
              <a:t>PTI Board</a:t>
            </a:r>
            <a:endParaRPr lang="en-CA" sz="1400" dirty="0"/>
          </a:p>
        </p:txBody>
      </p:sp>
      <p:sp>
        <p:nvSpPr>
          <p:cNvPr id="35" name="Rectangle 34"/>
          <p:cNvSpPr/>
          <p:nvPr/>
        </p:nvSpPr>
        <p:spPr>
          <a:xfrm>
            <a:off x="7298871" y="2232661"/>
            <a:ext cx="1105989" cy="848061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400" dirty="0" smtClean="0"/>
              <a:t>ICANN Board</a:t>
            </a:r>
            <a:endParaRPr lang="en-CA" sz="1400" dirty="0"/>
          </a:p>
        </p:txBody>
      </p:sp>
      <p:cxnSp>
        <p:nvCxnSpPr>
          <p:cNvPr id="59" name="Straight Connector 58"/>
          <p:cNvCxnSpPr>
            <a:endCxn id="50" idx="2"/>
          </p:cNvCxnSpPr>
          <p:nvPr/>
        </p:nvCxnSpPr>
        <p:spPr>
          <a:xfrm flipV="1">
            <a:off x="1766549" y="3080720"/>
            <a:ext cx="54178" cy="668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Elbow Connector 99"/>
          <p:cNvCxnSpPr>
            <a:stCxn id="35" idx="2"/>
            <a:endCxn id="64" idx="3"/>
          </p:cNvCxnSpPr>
          <p:nvPr/>
        </p:nvCxnSpPr>
        <p:spPr>
          <a:xfrm rot="5400000">
            <a:off x="4285755" y="566105"/>
            <a:ext cx="1051495" cy="6080728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TextBox 105"/>
          <p:cNvSpPr txBox="1"/>
          <p:nvPr/>
        </p:nvSpPr>
        <p:spPr>
          <a:xfrm>
            <a:off x="3535009" y="1460294"/>
            <a:ext cx="47936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dirty="0" smtClean="0"/>
              <a:t>				Escalations</a:t>
            </a:r>
          </a:p>
          <a:p>
            <a:r>
              <a:rPr lang="en-CA" dirty="0" smtClean="0"/>
              <a:t>  		</a:t>
            </a:r>
            <a:r>
              <a:rPr lang="en-CA" dirty="0"/>
              <a:t>	 </a:t>
            </a:r>
            <a:r>
              <a:rPr lang="en-CA" dirty="0" smtClean="0"/>
              <a:t>   First            Second 	     Third    </a:t>
            </a:r>
            <a:endParaRPr lang="en-CA" dirty="0"/>
          </a:p>
        </p:txBody>
      </p:sp>
      <p:sp>
        <p:nvSpPr>
          <p:cNvPr id="9" name="Rectangle 8"/>
          <p:cNvSpPr/>
          <p:nvPr/>
        </p:nvSpPr>
        <p:spPr>
          <a:xfrm>
            <a:off x="579121" y="5097781"/>
            <a:ext cx="944880" cy="8621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200" dirty="0" smtClean="0"/>
              <a:t>PTI &amp; ICANN Remedial Action Plan</a:t>
            </a:r>
            <a:endParaRPr lang="en-CA" sz="1200" dirty="0"/>
          </a:p>
        </p:txBody>
      </p:sp>
      <p:cxnSp>
        <p:nvCxnSpPr>
          <p:cNvPr id="11" name="Straight Arrow Connector 10"/>
          <p:cNvCxnSpPr>
            <a:endCxn id="9" idx="1"/>
          </p:cNvCxnSpPr>
          <p:nvPr/>
        </p:nvCxnSpPr>
        <p:spPr>
          <a:xfrm>
            <a:off x="330654" y="5528856"/>
            <a:ext cx="24846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Elbow Connector 3"/>
          <p:cNvCxnSpPr>
            <a:endCxn id="64" idx="0"/>
          </p:cNvCxnSpPr>
          <p:nvPr/>
        </p:nvCxnSpPr>
        <p:spPr>
          <a:xfrm rot="10800000" flipV="1">
            <a:off x="1020281" y="3147522"/>
            <a:ext cx="746275" cy="461092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Elbow Connector 21"/>
          <p:cNvCxnSpPr>
            <a:stCxn id="9" idx="3"/>
            <a:endCxn id="17" idx="2"/>
          </p:cNvCxnSpPr>
          <p:nvPr/>
        </p:nvCxnSpPr>
        <p:spPr>
          <a:xfrm flipV="1">
            <a:off x="1524001" y="3080722"/>
            <a:ext cx="2586989" cy="2448134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56" idx="3"/>
            <a:endCxn id="17" idx="1"/>
          </p:cNvCxnSpPr>
          <p:nvPr/>
        </p:nvCxnSpPr>
        <p:spPr>
          <a:xfrm>
            <a:off x="3284220" y="2656691"/>
            <a:ext cx="182880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Elbow Connector 62"/>
          <p:cNvCxnSpPr/>
          <p:nvPr/>
        </p:nvCxnSpPr>
        <p:spPr>
          <a:xfrm rot="5400000">
            <a:off x="2915098" y="1644239"/>
            <a:ext cx="1293158" cy="4158961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7360920" y="4701540"/>
            <a:ext cx="10287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CA" sz="1200" dirty="0">
                <a:solidFill>
                  <a:prstClr val="white"/>
                </a:solidFill>
              </a:rPr>
              <a:t>Special IANA </a:t>
            </a:r>
            <a:r>
              <a:rPr lang="en-CA" sz="1200" dirty="0" smtClean="0">
                <a:solidFill>
                  <a:prstClr val="white"/>
                </a:solidFill>
              </a:rPr>
              <a:t>Function </a:t>
            </a:r>
            <a:r>
              <a:rPr lang="en-CA" sz="1200" dirty="0">
                <a:solidFill>
                  <a:prstClr val="white"/>
                </a:solidFill>
              </a:rPr>
              <a:t>Review (IFR)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8389620" y="3080719"/>
            <a:ext cx="0" cy="162082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6133764" y="2232665"/>
            <a:ext cx="975696" cy="848057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400" dirty="0"/>
              <a:t>ICANN CEO</a:t>
            </a:r>
          </a:p>
        </p:txBody>
      </p:sp>
      <p:cxnSp>
        <p:nvCxnSpPr>
          <p:cNvPr id="36" name="Straight Arrow Connector 35"/>
          <p:cNvCxnSpPr/>
          <p:nvPr/>
        </p:nvCxnSpPr>
        <p:spPr>
          <a:xfrm flipH="1">
            <a:off x="4953000" y="1653540"/>
            <a:ext cx="137922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>
            <a:off x="7360920" y="1653540"/>
            <a:ext cx="96774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Elbow Connector 41"/>
          <p:cNvCxnSpPr/>
          <p:nvPr/>
        </p:nvCxnSpPr>
        <p:spPr>
          <a:xfrm rot="10800000" flipV="1">
            <a:off x="1246082" y="3114122"/>
            <a:ext cx="5375531" cy="1435018"/>
          </a:xfrm>
          <a:prstGeom prst="bentConnector3">
            <a:avLst>
              <a:gd name="adj1" fmla="val -39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17" idx="3"/>
            <a:endCxn id="32" idx="1"/>
          </p:cNvCxnSpPr>
          <p:nvPr/>
        </p:nvCxnSpPr>
        <p:spPr>
          <a:xfrm flipV="1">
            <a:off x="4754880" y="2656691"/>
            <a:ext cx="198120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stCxn id="32" idx="3"/>
            <a:endCxn id="26" idx="1"/>
          </p:cNvCxnSpPr>
          <p:nvPr/>
        </p:nvCxnSpPr>
        <p:spPr>
          <a:xfrm>
            <a:off x="5931835" y="2656691"/>
            <a:ext cx="201929" cy="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stCxn id="26" idx="3"/>
            <a:endCxn id="35" idx="1"/>
          </p:cNvCxnSpPr>
          <p:nvPr/>
        </p:nvCxnSpPr>
        <p:spPr>
          <a:xfrm flipV="1">
            <a:off x="7109460" y="2656692"/>
            <a:ext cx="189411" cy="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7614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Presentation" ma:contentTypeID="0x0101009481EA04C553DE4B9F94AE9201B1B6BF02006E9FBBDC47BD634CBC0ACEA5D8B14E85" ma:contentTypeVersion="4" ma:contentTypeDescription="" ma:contentTypeScope="" ma:versionID="3dbe7e5bcf1eb388eef90a46ca396796">
  <xsd:schema xmlns:xsd="http://www.w3.org/2001/XMLSchema" xmlns:xs="http://www.w3.org/2001/XMLSchema" xmlns:p="http://schemas.microsoft.com/office/2006/metadata/properties" xmlns:ns2="2631c8f5-919c-4e8a-9e80-e8b512324e70" targetNamespace="http://schemas.microsoft.com/office/2006/metadata/properties" ma:root="true" ma:fieldsID="7ec8494bdfcd4b1f30ac783cfdcba399" ns2:_="">
    <xsd:import namespace="2631c8f5-919c-4e8a-9e80-e8b512324e70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2:Security-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631c8f5-919c-4e8a-9e80-e8b512324e70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ecurity-Classification" ma:index="11" ma:displayName="Security-Classification" ma:description="Security classification. This does not restrict access to the document." ma:format="Dropdown" ma:internalName="Security_x002d_Classification" ma:readOnly="false">
      <xsd:simpleType>
        <xsd:restriction base="dms:Choice">
          <xsd:enumeration value="Public"/>
          <xsd:enumeration value="Sensitive"/>
          <xsd:enumeration value="Private"/>
          <xsd:enumeration value="Confidential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ecurity-Classification xmlns="2631c8f5-919c-4e8a-9e80-e8b512324e70">Public</Security-Classification>
    <_dlc_DocId xmlns="2631c8f5-919c-4e8a-9e80-e8b512324e70">CIRA-147-128</_dlc_DocId>
    <_dlc_DocIdUrl xmlns="2631c8f5-919c-4e8a-9e80-e8b512324e70">
      <Url>http://ciranet/Employees/_layouts/DocIdRedir.aspx?ID=CIRA-147-128</Url>
      <Description>CIRA-147-128</Description>
    </_dlc_DocIdUrl>
  </documentManagement>
</p:properti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12257A9E-6391-41A9-AF13-E814E5DCF7F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4451D55-FEEA-4FA1-AC1A-3AAC193C02F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631c8f5-919c-4e8a-9e80-e8b512324e7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CFF8292-2560-497D-8005-3793514D28C4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2631c8f5-919c-4e8a-9e80-e8b512324e70"/>
    <ds:schemaRef ds:uri="http://www.w3.org/XML/1998/namespace"/>
    <ds:schemaRef ds:uri="http://purl.org/dc/dcmitype/"/>
  </ds:schemaRefs>
</ds:datastoreItem>
</file>

<file path=customXml/itemProps4.xml><?xml version="1.0" encoding="utf-8"?>
<ds:datastoreItem xmlns:ds="http://schemas.openxmlformats.org/officeDocument/2006/customXml" ds:itemID="{E02CD5C8-11E0-4B23-8DD8-66ACBFD89688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1692</TotalTime>
  <Words>60</Words>
  <Application>Microsoft Office PowerPoint</Application>
  <PresentationFormat>On-screen Show (4:3)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Custom Design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CIRA-Template-2016-Urban-EN-International</dc:title>
  <dc:creator>Cindy LaGarde</dc:creator>
  <cp:lastModifiedBy>Allan MacGillivray</cp:lastModifiedBy>
  <cp:revision>93</cp:revision>
  <cp:lastPrinted>2017-06-16T14:54:33Z</cp:lastPrinted>
  <dcterms:created xsi:type="dcterms:W3CDTF">2016-02-23T01:09:03Z</dcterms:created>
  <dcterms:modified xsi:type="dcterms:W3CDTF">2019-01-15T20:58:33Z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0x0101009481EA04C553DE4B9F94AE9201B1B6BF02006E9FBBDC47BD634CBC0ACEA5D8B14E85</vt:lpwstr>
  </property>
  <property fmtid="{D5CDD505-2E9C-101B-9397-08002B2CF9AE}" pid="3" name="ItemRetentionFormula">
    <vt:lpwstr/>
  </property>
  <property fmtid="{D5CDD505-2E9C-101B-9397-08002B2CF9AE}" pid="4" name="_dlc_policyId">
    <vt:lpwstr/>
  </property>
  <property fmtid="{D5CDD505-2E9C-101B-9397-08002B2CF9AE}" pid="5" name="_dlc_DocIdItemGuid">
    <vt:lpwstr>6296fcf1-ee06-4d16-ae3e-8de9298f34b3</vt:lpwstr>
  </property>
</Properties>
</file>