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76" r:id="rId2"/>
    <p:sldId id="277" r:id="rId3"/>
    <p:sldId id="257" r:id="rId4"/>
    <p:sldId id="279" r:id="rId5"/>
    <p:sldId id="284" r:id="rId6"/>
    <p:sldId id="262" r:id="rId7"/>
    <p:sldId id="275" r:id="rId8"/>
    <p:sldId id="289" r:id="rId9"/>
    <p:sldId id="288" r:id="rId10"/>
    <p:sldId id="290" r:id="rId11"/>
    <p:sldId id="291" r:id="rId12"/>
    <p:sldId id="292" r:id="rId13"/>
    <p:sldId id="263" r:id="rId14"/>
    <p:sldId id="274"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g Nguyen" initials="TN" lastIdx="1" clrIdx="0">
    <p:extLst/>
  </p:cmAuthor>
  <p:cmAuthor id="2" name="Trang Nguyen" initials="TN [2]" lastIdx="1" clrIdx="1">
    <p:extLst/>
  </p:cmAuthor>
  <p:cmAuthor id="3" name="Trang Nguyen" initials="TN [3]" lastIdx="1" clrIdx="2">
    <p:extLst/>
  </p:cmAuthor>
  <p:cmAuthor id="4" name="Bart Boswinkel" initials="BB"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25"/>
    <p:restoredTop sz="93850"/>
  </p:normalViewPr>
  <p:slideViewPr>
    <p:cSldViewPr>
      <p:cViewPr varScale="1">
        <p:scale>
          <a:sx n="123" d="100"/>
          <a:sy n="123" d="100"/>
        </p:scale>
        <p:origin x="876" y="108"/>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90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72D61D-643C-7241-BFC3-BF1B776A3F35}" type="datetimeFigureOut">
              <a:rPr lang="en-US" smtClean="0"/>
              <a:t>9/24/2018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77" tIns="46589" rIns="93177" bIns="46589" rtlCol="0" anchor="b"/>
          <a:lstStyle>
            <a:lvl1pPr algn="r">
              <a:defRPr sz="1200"/>
            </a:lvl1pPr>
          </a:lstStyle>
          <a:p>
            <a:fld id="{1A0967D4-6698-D444-A1D9-28B427056960}" type="slidenum">
              <a:rPr lang="en-US" smtClean="0"/>
              <a:t>‹#›</a:t>
            </a:fld>
            <a:endParaRPr lang="en-US"/>
          </a:p>
        </p:txBody>
      </p:sp>
    </p:spTree>
    <p:extLst>
      <p:ext uri="{BB962C8B-B14F-4D97-AF65-F5344CB8AC3E}">
        <p14:creationId xmlns:p14="http://schemas.microsoft.com/office/powerpoint/2010/main" val="206793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a:t>
            </a:fld>
            <a:endParaRPr lang="en-US"/>
          </a:p>
        </p:txBody>
      </p:sp>
    </p:spTree>
    <p:extLst>
      <p:ext uri="{BB962C8B-B14F-4D97-AF65-F5344CB8AC3E}">
        <p14:creationId xmlns:p14="http://schemas.microsoft.com/office/powerpoint/2010/main" val="3161065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2</a:t>
            </a:fld>
            <a:endParaRPr lang="en-US"/>
          </a:p>
        </p:txBody>
      </p:sp>
    </p:spTree>
    <p:extLst>
      <p:ext uri="{BB962C8B-B14F-4D97-AF65-F5344CB8AC3E}">
        <p14:creationId xmlns:p14="http://schemas.microsoft.com/office/powerpoint/2010/main" val="343472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3</a:t>
            </a:fld>
            <a:endParaRPr lang="en-US"/>
          </a:p>
        </p:txBody>
      </p:sp>
    </p:spTree>
    <p:extLst>
      <p:ext uri="{BB962C8B-B14F-4D97-AF65-F5344CB8AC3E}">
        <p14:creationId xmlns:p14="http://schemas.microsoft.com/office/powerpoint/2010/main" val="157956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4</a:t>
            </a:fld>
            <a:endParaRPr lang="en-US"/>
          </a:p>
        </p:txBody>
      </p:sp>
    </p:spTree>
    <p:extLst>
      <p:ext uri="{BB962C8B-B14F-4D97-AF65-F5344CB8AC3E}">
        <p14:creationId xmlns:p14="http://schemas.microsoft.com/office/powerpoint/2010/main" val="1020220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5</a:t>
            </a:fld>
            <a:endParaRPr lang="en-US"/>
          </a:p>
        </p:txBody>
      </p:sp>
    </p:spTree>
    <p:extLst>
      <p:ext uri="{BB962C8B-B14F-4D97-AF65-F5344CB8AC3E}">
        <p14:creationId xmlns:p14="http://schemas.microsoft.com/office/powerpoint/2010/main" val="386661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6</a:t>
            </a:fld>
            <a:endParaRPr lang="en-US"/>
          </a:p>
        </p:txBody>
      </p:sp>
    </p:spTree>
    <p:extLst>
      <p:ext uri="{BB962C8B-B14F-4D97-AF65-F5344CB8AC3E}">
        <p14:creationId xmlns:p14="http://schemas.microsoft.com/office/powerpoint/2010/main" val="1653406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7</a:t>
            </a:fld>
            <a:endParaRPr lang="en-US"/>
          </a:p>
        </p:txBody>
      </p:sp>
    </p:spTree>
    <p:extLst>
      <p:ext uri="{BB962C8B-B14F-4D97-AF65-F5344CB8AC3E}">
        <p14:creationId xmlns:p14="http://schemas.microsoft.com/office/powerpoint/2010/main" val="133685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13</a:t>
            </a:fld>
            <a:endParaRPr lang="en-US"/>
          </a:p>
        </p:txBody>
      </p:sp>
    </p:spTree>
    <p:extLst>
      <p:ext uri="{BB962C8B-B14F-4D97-AF65-F5344CB8AC3E}">
        <p14:creationId xmlns:p14="http://schemas.microsoft.com/office/powerpoint/2010/main" val="1567738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14</a:t>
            </a:fld>
            <a:endParaRPr lang="en-US"/>
          </a:p>
        </p:txBody>
      </p:sp>
    </p:spTree>
    <p:extLst>
      <p:ext uri="{BB962C8B-B14F-4D97-AF65-F5344CB8AC3E}">
        <p14:creationId xmlns:p14="http://schemas.microsoft.com/office/powerpoint/2010/main" val="3709004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3" descr="IStock 81080717 XLARG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700"/>
            <a:ext cx="9156700" cy="4883573"/>
          </a:xfrm>
          <a:prstGeom prst="rect">
            <a:avLst/>
          </a:prstGeom>
        </p:spPr>
      </p:pic>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3645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5" name="Picture 4" descr="IStock 000069789265 Double.jpe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384"/>
            <a:ext cx="9181020" cy="4896544"/>
          </a:xfrm>
          <a:prstGeom prst="rect">
            <a:avLst/>
          </a:prstGeom>
        </p:spPr>
      </p:pic>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71172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5" name="Picture 4" descr="IStock 171576255.jpe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384"/>
            <a:ext cx="9180512" cy="4896544"/>
          </a:xfrm>
          <a:prstGeom prst="rect">
            <a:avLst/>
          </a:prstGeom>
        </p:spPr>
      </p:pic>
      <p:sp>
        <p:nvSpPr>
          <p:cNvPr id="6" name="Rectangle 5"/>
          <p:cNvSpPr/>
          <p:nvPr userDrawn="1"/>
        </p:nvSpPr>
        <p:spPr>
          <a:xfrm>
            <a:off x="0" y="-18504"/>
            <a:ext cx="9180512" cy="4896544"/>
          </a:xfrm>
          <a:prstGeom prst="rect">
            <a:avLst/>
          </a:prstGeom>
          <a:solidFill>
            <a:schemeClr val="tx1">
              <a:alpha val="4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71172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311D6-8E0A-4B92-8F20-516DFA47C053}" type="datetimeFigureOut">
              <a:rPr lang="en-CA" smtClean="0"/>
              <a:t>2018-09-24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CE0E98E-4941-4ECC-B1CE-D1F2AD3791D4}"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7384"/>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311D6-8E0A-4B92-8F20-516DFA47C053}" type="datetimeFigureOut">
              <a:rPr lang="en-CA" smtClean="0"/>
              <a:t>2018-09-24</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E0E98E-4941-4ECC-B1CE-D1F2AD3791D4}" type="slidenum">
              <a:rPr lang="en-CA" smtClean="0"/>
              <a:t>‹#›</a:t>
            </a:fld>
            <a:endParaRPr lang="en-CA"/>
          </a:p>
        </p:txBody>
      </p:sp>
      <p:sp>
        <p:nvSpPr>
          <p:cNvPr id="7" name="Slide Number Placeholder 5"/>
          <p:cNvSpPr txBox="1">
            <a:spLocks/>
          </p:cNvSpPr>
          <p:nvPr userDrawn="1"/>
        </p:nvSpPr>
        <p:spPr>
          <a:xfrm>
            <a:off x="6398840" y="630932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E795CD-93B8-DA4A-B13D-227462B2D34D}" type="slidenum">
              <a:rPr lang="en-US" smtClean="0"/>
              <a:pPr algn="r"/>
              <a:t>‹#›</a:t>
            </a:fld>
            <a:endParaRPr lang="en-US" dirty="0"/>
          </a:p>
        </p:txBody>
      </p:sp>
      <p:pic>
        <p:nvPicPr>
          <p:cNvPr id="8" name="Picture 7" descr="CSC-logo.pdf"/>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5829300" y="402289"/>
            <a:ext cx="2794000" cy="575543"/>
          </a:xfrm>
          <a:prstGeom prst="rect">
            <a:avLst/>
          </a:prstGeom>
        </p:spPr>
      </p:pic>
      <p:cxnSp>
        <p:nvCxnSpPr>
          <p:cNvPr id="9" name="Straight Connector 8"/>
          <p:cNvCxnSpPr/>
          <p:nvPr userDrawn="1"/>
        </p:nvCxnSpPr>
        <p:spPr>
          <a:xfrm flipH="1">
            <a:off x="571500" y="1257300"/>
            <a:ext cx="7975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1538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74" r:id="rId4"/>
  </p:sldLayoutIdLst>
  <p:txStyles>
    <p:titleStyle>
      <a:lvl1pPr algn="l" defTabSz="685800" rtl="0" eaLnBrk="1" latinLnBrk="0" hangingPunct="1">
        <a:lnSpc>
          <a:spcPct val="90000"/>
        </a:lnSpc>
        <a:spcBef>
          <a:spcPct val="0"/>
        </a:spcBef>
        <a:buNone/>
        <a:defRPr sz="2800" kern="1200">
          <a:solidFill>
            <a:schemeClr val="tx1"/>
          </a:solidFill>
          <a:latin typeface="Verdana"/>
          <a:ea typeface="+mj-ea"/>
          <a:cs typeface="Verdana"/>
        </a:defRPr>
      </a:lvl1pPr>
    </p:titleStyle>
    <p:bodyStyle>
      <a:lvl1pPr marL="171450" indent="-171450" algn="l" defTabSz="685800" rtl="0" eaLnBrk="1" latinLnBrk="0" hangingPunct="1">
        <a:lnSpc>
          <a:spcPct val="90000"/>
        </a:lnSpc>
        <a:spcBef>
          <a:spcPts val="750"/>
        </a:spcBef>
        <a:buFont typeface="Arial"/>
        <a:buChar char="•"/>
        <a:defRPr sz="1600" kern="1200">
          <a:solidFill>
            <a:schemeClr val="tx1"/>
          </a:solidFill>
          <a:latin typeface="Verdana"/>
          <a:ea typeface="+mn-ea"/>
          <a:cs typeface="Verdana"/>
        </a:defRPr>
      </a:lvl1pPr>
      <a:lvl2pPr marL="5143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2pPr>
      <a:lvl3pPr marL="8572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3pPr>
      <a:lvl4pPr marL="12001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4pPr>
      <a:lvl5pPr marL="15430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effectLst>
            <a:outerShdw blurRad="50800" dist="38100" dir="2700000" algn="tl" rotWithShape="0">
              <a:prstClr val="black">
                <a:alpha val="40000"/>
              </a:prstClr>
            </a:outerShdw>
          </a:effectLst>
        </p:spPr>
        <p:txBody>
          <a:bodyPr>
            <a:normAutofit/>
          </a:bodyPr>
          <a:lstStyle/>
          <a:p>
            <a:pPr>
              <a:lnSpc>
                <a:spcPct val="100000"/>
              </a:lnSpc>
            </a:pPr>
            <a:r>
              <a:rPr lang="en-CA" sz="3500" dirty="0" smtClean="0">
                <a:latin typeface="Verdana"/>
                <a:cs typeface="Verdana"/>
              </a:rPr>
              <a:t>The Year in Review – </a:t>
            </a:r>
            <a:r>
              <a:rPr lang="en-CA" sz="3500" i="1" dirty="0" smtClean="0">
                <a:latin typeface="Verdana"/>
                <a:cs typeface="Verdana"/>
              </a:rPr>
              <a:t>and a Look </a:t>
            </a:r>
            <a:r>
              <a:rPr lang="en-CA" sz="3500" i="1" dirty="0" smtClean="0">
                <a:latin typeface="Verdana"/>
                <a:cs typeface="Verdana"/>
              </a:rPr>
              <a:t>Ahead</a:t>
            </a:r>
            <a:br>
              <a:rPr lang="en-CA" sz="3500" i="1" dirty="0" smtClean="0">
                <a:latin typeface="Verdana"/>
                <a:cs typeface="Verdana"/>
              </a:rPr>
            </a:br>
            <a:r>
              <a:rPr lang="en-CA" sz="3500" i="1" dirty="0"/>
              <a:t/>
            </a:r>
            <a:br>
              <a:rPr lang="en-CA" sz="3500" i="1" dirty="0"/>
            </a:br>
            <a:r>
              <a:rPr lang="en-CA" sz="3500" i="1" dirty="0" smtClean="0">
                <a:solidFill>
                  <a:srgbClr val="FF0000"/>
                </a:solidFill>
              </a:rPr>
              <a:t>SHORT VERSION</a:t>
            </a:r>
            <a:r>
              <a:rPr lang="en-CA" sz="3500" dirty="0">
                <a:latin typeface="Verdana"/>
                <a:cs typeface="Verdana"/>
              </a:rPr>
              <a:t/>
            </a:r>
            <a:br>
              <a:rPr lang="en-CA" sz="3500" dirty="0">
                <a:latin typeface="Verdana"/>
                <a:cs typeface="Verdana"/>
              </a:rPr>
            </a:br>
            <a:r>
              <a:rPr lang="en-CA" sz="3600" b="1" dirty="0">
                <a:latin typeface="Verdana"/>
                <a:cs typeface="Verdana"/>
              </a:rPr>
              <a:t/>
            </a:r>
            <a:br>
              <a:rPr lang="en-CA" sz="3600" b="1" dirty="0">
                <a:latin typeface="Verdana"/>
                <a:cs typeface="Verdana"/>
              </a:rPr>
            </a:br>
            <a:endParaRPr lang="en-US" sz="3600" dirty="0">
              <a:latin typeface="Verdana"/>
              <a:cs typeface="Verdana"/>
            </a:endParaRPr>
          </a:p>
        </p:txBody>
      </p:sp>
      <p:sp>
        <p:nvSpPr>
          <p:cNvPr id="5" name="Subtitle 4"/>
          <p:cNvSpPr>
            <a:spLocks noGrp="1"/>
          </p:cNvSpPr>
          <p:nvPr>
            <p:ph type="subTitle" idx="1"/>
          </p:nvPr>
        </p:nvSpPr>
        <p:spPr/>
        <p:txBody>
          <a:bodyPr>
            <a:normAutofit/>
          </a:bodyPr>
          <a:lstStyle/>
          <a:p>
            <a:pPr algn="r"/>
            <a:r>
              <a:rPr lang="en-US" sz="2000" dirty="0" smtClean="0">
                <a:latin typeface="Verdana"/>
                <a:cs typeface="Verdana"/>
              </a:rPr>
              <a:t>October 2018</a:t>
            </a:r>
            <a:endParaRPr lang="en-US" sz="2000" dirty="0">
              <a:latin typeface="Verdana"/>
              <a:cs typeface="Verdana"/>
            </a:endParaRPr>
          </a:p>
        </p:txBody>
      </p:sp>
    </p:spTree>
    <p:extLst>
      <p:ext uri="{BB962C8B-B14F-4D97-AF65-F5344CB8AC3E}">
        <p14:creationId xmlns:p14="http://schemas.microsoft.com/office/powerpoint/2010/main" val="1320784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1"/>
            <a:ext cx="7886700" cy="572756"/>
          </a:xfrm>
        </p:spPr>
        <p:txBody>
          <a:bodyPr/>
          <a:lstStyle/>
          <a:p>
            <a:r>
              <a:rPr lang="en-US" dirty="0" smtClean="0"/>
              <a:t>SLA Changes </a:t>
            </a:r>
            <a:endParaRPr lang="en-US" dirty="0">
              <a:solidFill>
                <a:schemeClr val="tx1"/>
              </a:solidFill>
            </a:endParaRPr>
          </a:p>
        </p:txBody>
      </p:sp>
      <p:sp>
        <p:nvSpPr>
          <p:cNvPr id="3" name="Content Placeholder 2"/>
          <p:cNvSpPr>
            <a:spLocks noGrp="1"/>
          </p:cNvSpPr>
          <p:nvPr>
            <p:ph idx="1"/>
          </p:nvPr>
        </p:nvSpPr>
        <p:spPr>
          <a:xfrm>
            <a:off x="628650" y="1854134"/>
            <a:ext cx="7886700" cy="3635838"/>
          </a:xfrm>
        </p:spPr>
        <p:txBody>
          <a:bodyPr>
            <a:normAutofit/>
          </a:bodyPr>
          <a:lstStyle/>
          <a:p>
            <a:r>
              <a:rPr lang="en-US" sz="2200" dirty="0"/>
              <a:t>The CSC </a:t>
            </a:r>
            <a:r>
              <a:rPr lang="en-US" sz="2200" dirty="0" smtClean="0"/>
              <a:t>and PTI propose to proceed </a:t>
            </a:r>
            <a:r>
              <a:rPr lang="en-US" sz="2200" dirty="0"/>
              <a:t>with these </a:t>
            </a:r>
            <a:r>
              <a:rPr lang="en-US" sz="2200" dirty="0" smtClean="0"/>
              <a:t>SLA </a:t>
            </a:r>
            <a:r>
              <a:rPr lang="en-US" sz="2200" dirty="0"/>
              <a:t>amendments, in two stages:</a:t>
            </a:r>
          </a:p>
          <a:p>
            <a:endParaRPr lang="en-US" sz="2200" dirty="0" smtClean="0"/>
          </a:p>
          <a:p>
            <a:pPr lvl="1"/>
            <a:r>
              <a:rPr lang="en-US" sz="2200" dirty="0"/>
              <a:t>Develop </a:t>
            </a:r>
            <a:r>
              <a:rPr lang="en-US" sz="2200" dirty="0" smtClean="0"/>
              <a:t>and implement the </a:t>
            </a:r>
            <a:r>
              <a:rPr lang="en-US" sz="2200" dirty="0"/>
              <a:t>‘change mechanism</a:t>
            </a:r>
            <a:r>
              <a:rPr lang="en-US" sz="2200" dirty="0" smtClean="0"/>
              <a:t>’ – the </a:t>
            </a:r>
            <a:r>
              <a:rPr lang="en-US" sz="2200" i="1" dirty="0" smtClean="0"/>
              <a:t>process</a:t>
            </a:r>
            <a:r>
              <a:rPr lang="en-US" sz="2200" dirty="0" smtClean="0"/>
              <a:t> for making SLA amendments</a:t>
            </a:r>
            <a:endParaRPr lang="en-US" sz="2200" dirty="0"/>
          </a:p>
          <a:p>
            <a:pPr lvl="1"/>
            <a:endParaRPr lang="en-US" sz="2200" dirty="0"/>
          </a:p>
          <a:p>
            <a:pPr lvl="1"/>
            <a:r>
              <a:rPr lang="en-US" sz="2200" dirty="0"/>
              <a:t>Proceed with individual SLE changes </a:t>
            </a:r>
            <a:r>
              <a:rPr lang="en-US" sz="2200" u="sng" dirty="0"/>
              <a:t>after</a:t>
            </a:r>
            <a:r>
              <a:rPr lang="en-US" sz="2200" dirty="0"/>
              <a:t> the ‘change mechanism’ has been implemented</a:t>
            </a:r>
          </a:p>
          <a:p>
            <a:endParaRPr lang="en-US" dirty="0"/>
          </a:p>
          <a:p>
            <a:endParaRPr lang="en-US" dirty="0"/>
          </a:p>
          <a:p>
            <a:endParaRPr lang="en-US" dirty="0"/>
          </a:p>
        </p:txBody>
      </p:sp>
    </p:spTree>
    <p:extLst>
      <p:ext uri="{BB962C8B-B14F-4D97-AF65-F5344CB8AC3E}">
        <p14:creationId xmlns:p14="http://schemas.microsoft.com/office/powerpoint/2010/main" val="1774086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716" y="447152"/>
            <a:ext cx="8158634" cy="547635"/>
          </a:xfrm>
        </p:spPr>
        <p:txBody>
          <a:bodyPr/>
          <a:lstStyle/>
          <a:p>
            <a:r>
              <a:rPr lang="en-US" dirty="0" smtClean="0">
                <a:solidFill>
                  <a:schemeClr val="tx1"/>
                </a:solidFill>
              </a:rPr>
              <a:t>Framework for SLA changes</a:t>
            </a:r>
            <a:endParaRPr lang="en-US" dirty="0">
              <a:solidFill>
                <a:schemeClr val="tx1"/>
              </a:solidFill>
            </a:endParaRPr>
          </a:p>
        </p:txBody>
      </p:sp>
      <p:sp>
        <p:nvSpPr>
          <p:cNvPr id="3" name="Content Placeholder 2"/>
          <p:cNvSpPr>
            <a:spLocks noGrp="1"/>
          </p:cNvSpPr>
          <p:nvPr>
            <p:ph idx="1"/>
          </p:nvPr>
        </p:nvSpPr>
        <p:spPr>
          <a:xfrm>
            <a:off x="628650" y="1808702"/>
            <a:ext cx="7886700" cy="4644633"/>
          </a:xfrm>
        </p:spPr>
        <p:txBody>
          <a:bodyPr>
            <a:normAutofit fontScale="92500" lnSpcReduction="10000"/>
          </a:bodyPr>
          <a:lstStyle/>
          <a:p>
            <a:r>
              <a:rPr lang="en-US" sz="2625" dirty="0" smtClean="0"/>
              <a:t>Amend the IANA Naming Functions Contract to achieve three things in respect of the SLA’s:</a:t>
            </a:r>
          </a:p>
          <a:p>
            <a:endParaRPr lang="en-US" sz="2625" dirty="0" smtClean="0"/>
          </a:p>
          <a:p>
            <a:pPr lvl="1"/>
            <a:r>
              <a:rPr lang="en-US" sz="2625" dirty="0" smtClean="0"/>
              <a:t>The SLA’s themselves would henceforth be contained on the PTI website (not in the INFC)</a:t>
            </a:r>
          </a:p>
          <a:p>
            <a:pPr lvl="1"/>
            <a:r>
              <a:rPr lang="en-US" sz="2625" dirty="0" smtClean="0"/>
              <a:t>The process for amending the SLA’s – the change mechanism - would also be contained on the PTI website</a:t>
            </a:r>
          </a:p>
          <a:p>
            <a:pPr lvl="1"/>
            <a:r>
              <a:rPr lang="en-US" sz="2625" dirty="0" smtClean="0"/>
              <a:t>Establish a process for amending the change mechanism which would be in INFC</a:t>
            </a:r>
          </a:p>
          <a:p>
            <a:pPr lvl="1"/>
            <a:r>
              <a:rPr lang="en-US" sz="2625" dirty="0" smtClean="0"/>
              <a:t>Make clear that moving the SLA’s to the PTI website would not dilute their legal validity – a failure to respect them would remain a violation of the INFC</a:t>
            </a:r>
          </a:p>
          <a:p>
            <a:endParaRPr lang="en-US" sz="1950" dirty="0"/>
          </a:p>
          <a:p>
            <a:endParaRPr lang="en-US" sz="1950" dirty="0"/>
          </a:p>
        </p:txBody>
      </p:sp>
    </p:spTree>
    <p:extLst>
      <p:ext uri="{BB962C8B-B14F-4D97-AF65-F5344CB8AC3E}">
        <p14:creationId xmlns:p14="http://schemas.microsoft.com/office/powerpoint/2010/main" val="3052824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 Changes - Next steps</a:t>
            </a:r>
            <a:endParaRPr lang="en-US" dirty="0"/>
          </a:p>
        </p:txBody>
      </p:sp>
      <p:sp>
        <p:nvSpPr>
          <p:cNvPr id="3" name="Content Placeholder 2"/>
          <p:cNvSpPr>
            <a:spLocks noGrp="1"/>
          </p:cNvSpPr>
          <p:nvPr>
            <p:ph idx="1"/>
          </p:nvPr>
        </p:nvSpPr>
        <p:spPr>
          <a:xfrm>
            <a:off x="748603" y="1801780"/>
            <a:ext cx="7918040" cy="4525963"/>
          </a:xfrm>
        </p:spPr>
        <p:txBody>
          <a:bodyPr>
            <a:noAutofit/>
          </a:bodyPr>
          <a:lstStyle/>
          <a:p>
            <a:r>
              <a:rPr lang="en-US" sz="2000" dirty="0" smtClean="0"/>
              <a:t>Finalize the substance of the ‘change mechanism’ wording</a:t>
            </a:r>
          </a:p>
          <a:p>
            <a:r>
              <a:rPr lang="en-US" sz="2000" dirty="0" smtClean="0"/>
              <a:t>Determine who would need to approve any </a:t>
            </a:r>
            <a:r>
              <a:rPr lang="en-US" sz="2000" i="1" dirty="0" smtClean="0"/>
              <a:t>future</a:t>
            </a:r>
            <a:r>
              <a:rPr lang="en-US" sz="2000" dirty="0" smtClean="0"/>
              <a:t> changes to the ‘change mechanism’    </a:t>
            </a:r>
          </a:p>
          <a:p>
            <a:r>
              <a:rPr lang="en-US" sz="2000" dirty="0" smtClean="0"/>
              <a:t>Develop draft amendments to INFC to support the overall changes</a:t>
            </a:r>
          </a:p>
          <a:p>
            <a:r>
              <a:rPr lang="en-US" sz="2000" dirty="0" smtClean="0"/>
              <a:t>Develop ‘mock-up’ of PTI website changes to aid in understanding of final changes </a:t>
            </a:r>
          </a:p>
          <a:p>
            <a:r>
              <a:rPr lang="en-US" sz="2000" dirty="0" smtClean="0"/>
              <a:t>Consult with the community</a:t>
            </a:r>
          </a:p>
          <a:p>
            <a:r>
              <a:rPr lang="en-US" sz="2000" dirty="0" smtClean="0"/>
              <a:t>When the final package is ready for approval, the CSC will be seeking seek </a:t>
            </a:r>
            <a:r>
              <a:rPr lang="en-US" sz="2000" dirty="0" err="1" smtClean="0"/>
              <a:t>ccNSO</a:t>
            </a:r>
            <a:r>
              <a:rPr lang="en-US" sz="2000" dirty="0" smtClean="0"/>
              <a:t>, GNSO/</a:t>
            </a:r>
            <a:r>
              <a:rPr lang="en-US" sz="2000" dirty="0" err="1" smtClean="0"/>
              <a:t>RySG</a:t>
            </a:r>
            <a:r>
              <a:rPr lang="en-US" sz="2000" dirty="0" smtClean="0"/>
              <a:t> approval to proceed</a:t>
            </a:r>
          </a:p>
          <a:p>
            <a:pPr lvl="1"/>
            <a:r>
              <a:rPr lang="en-US" sz="2000" dirty="0" smtClean="0"/>
              <a:t>This is expected for ICANN 64 in Kobe next March. </a:t>
            </a:r>
            <a:endParaRPr lang="en-US" sz="2000" dirty="0"/>
          </a:p>
        </p:txBody>
      </p:sp>
      <p:sp>
        <p:nvSpPr>
          <p:cNvPr id="4" name="Slide Number Placeholder 3"/>
          <p:cNvSpPr>
            <a:spLocks noGrp="1"/>
          </p:cNvSpPr>
          <p:nvPr>
            <p:ph type="sldNum" sz="quarter" idx="12"/>
          </p:nvPr>
        </p:nvSpPr>
        <p:spPr/>
        <p:txBody>
          <a:bodyPr/>
          <a:lstStyle/>
          <a:p>
            <a:fld id="{B9E795CD-93B8-DA4A-B13D-227462B2D34D}" type="slidenum">
              <a:rPr lang="en-US" smtClean="0"/>
              <a:t>12</a:t>
            </a:fld>
            <a:endParaRPr lang="en-US"/>
          </a:p>
        </p:txBody>
      </p:sp>
    </p:spTree>
    <p:extLst>
      <p:ext uri="{BB962C8B-B14F-4D97-AF65-F5344CB8AC3E}">
        <p14:creationId xmlns:p14="http://schemas.microsoft.com/office/powerpoint/2010/main" val="1899243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Community Led Reviews</a:t>
            </a:r>
            <a:endParaRPr lang="en-US" sz="3000" dirty="0"/>
          </a:p>
        </p:txBody>
      </p:sp>
      <p:sp>
        <p:nvSpPr>
          <p:cNvPr id="3" name="Content Placeholder 2"/>
          <p:cNvSpPr>
            <a:spLocks noGrp="1"/>
          </p:cNvSpPr>
          <p:nvPr>
            <p:ph idx="1"/>
          </p:nvPr>
        </p:nvSpPr>
        <p:spPr>
          <a:xfrm>
            <a:off x="484634" y="1825625"/>
            <a:ext cx="8695878" cy="4351338"/>
          </a:xfrm>
        </p:spPr>
        <p:txBody>
          <a:bodyPr>
            <a:noAutofit/>
          </a:bodyPr>
          <a:lstStyle/>
          <a:p>
            <a:r>
              <a:rPr lang="en-US" sz="2400" dirty="0"/>
              <a:t>First CSC Charter review </a:t>
            </a:r>
          </a:p>
          <a:p>
            <a:pPr lvl="1"/>
            <a:r>
              <a:rPr lang="en-US" sz="2000" dirty="0" smtClean="0"/>
              <a:t>Completed </a:t>
            </a:r>
            <a:r>
              <a:rPr lang="en-US" sz="2000" dirty="0" smtClean="0"/>
              <a:t>June 2018</a:t>
            </a:r>
            <a:endParaRPr lang="en-US" sz="2000" dirty="0" smtClean="0"/>
          </a:p>
          <a:p>
            <a:pPr lvl="1">
              <a:buFont typeface="Arial" charset="0"/>
              <a:buChar char="•"/>
            </a:pPr>
            <a:r>
              <a:rPr lang="en-US" sz="2000" dirty="0" smtClean="0"/>
              <a:t>Found </a:t>
            </a:r>
            <a:r>
              <a:rPr lang="en-US" sz="2000" dirty="0"/>
              <a:t>that </a:t>
            </a:r>
            <a:r>
              <a:rPr lang="en-US" sz="2000" i="1" dirty="0" smtClean="0"/>
              <a:t>“the </a:t>
            </a:r>
            <a:r>
              <a:rPr lang="en-US" sz="2000" i="1" dirty="0"/>
              <a:t>inaugural CSC is </a:t>
            </a:r>
            <a:r>
              <a:rPr lang="en-US" sz="2000" i="1" dirty="0" smtClean="0"/>
              <a:t>a cohesive </a:t>
            </a:r>
            <a:r>
              <a:rPr lang="en-US" sz="2000" i="1" dirty="0"/>
              <a:t>and collaborative team that has, in its first 12 months of operation, undertaken </a:t>
            </a:r>
            <a:r>
              <a:rPr lang="en-US" sz="2000" i="1" dirty="0" smtClean="0"/>
              <a:t>a significant </a:t>
            </a:r>
            <a:r>
              <a:rPr lang="en-US" sz="2000" i="1" dirty="0"/>
              <a:t>body of work in developing operating procedures and carrying out its role </a:t>
            </a:r>
            <a:r>
              <a:rPr lang="en-US" sz="2000" i="1" dirty="0" smtClean="0"/>
              <a:t>as prescribed </a:t>
            </a:r>
            <a:r>
              <a:rPr lang="en-US" sz="2000" i="1" dirty="0"/>
              <a:t>in the Charter</a:t>
            </a:r>
            <a:r>
              <a:rPr lang="en-US" sz="2000" i="1" dirty="0" smtClean="0"/>
              <a:t>.</a:t>
            </a:r>
          </a:p>
          <a:p>
            <a:pPr lvl="1">
              <a:buFont typeface="Arial" charset="0"/>
              <a:buChar char="•"/>
            </a:pPr>
            <a:r>
              <a:rPr lang="en-US" sz="2000" dirty="0"/>
              <a:t>Revised CSC Charter approved by the </a:t>
            </a:r>
            <a:r>
              <a:rPr lang="en-US" sz="2000" dirty="0" err="1"/>
              <a:t>ccNSO</a:t>
            </a:r>
            <a:r>
              <a:rPr lang="en-US" sz="2000" dirty="0"/>
              <a:t> and </a:t>
            </a:r>
            <a:r>
              <a:rPr lang="en-US" sz="2000" dirty="0" err="1"/>
              <a:t>RySG</a:t>
            </a:r>
            <a:endParaRPr lang="en-US" sz="2000" dirty="0"/>
          </a:p>
          <a:p>
            <a:pPr lvl="1">
              <a:buFont typeface="Arial" charset="0"/>
              <a:buChar char="•"/>
            </a:pPr>
            <a:endParaRPr lang="en-CA" sz="2000" dirty="0" smtClean="0"/>
          </a:p>
          <a:p>
            <a:pPr>
              <a:buFont typeface="Arial" charset="0"/>
              <a:buChar char="•"/>
            </a:pPr>
            <a:r>
              <a:rPr lang="en-CA" sz="2400" dirty="0" smtClean="0"/>
              <a:t>Review </a:t>
            </a:r>
            <a:r>
              <a:rPr lang="en-CA" sz="2400" dirty="0"/>
              <a:t>of CSC Effectiveness – October 2018</a:t>
            </a:r>
          </a:p>
          <a:p>
            <a:pPr lvl="1"/>
            <a:r>
              <a:rPr lang="en-CA" sz="2000" dirty="0" smtClean="0"/>
              <a:t>(one line reference)</a:t>
            </a:r>
            <a:endParaRPr lang="en-CA" sz="2000" dirty="0"/>
          </a:p>
          <a:p>
            <a:pPr lvl="1"/>
            <a:endParaRPr lang="en-CA" sz="2000" dirty="0"/>
          </a:p>
          <a:p>
            <a:r>
              <a:rPr lang="en-CA" sz="2000" dirty="0" smtClean="0"/>
              <a:t>Periodic IANA </a:t>
            </a:r>
            <a:r>
              <a:rPr lang="en-CA" sz="2000" dirty="0"/>
              <a:t>Function review (IFR) </a:t>
            </a:r>
          </a:p>
          <a:p>
            <a:pPr lvl="1"/>
            <a:r>
              <a:rPr lang="en-CA" sz="2000" dirty="0"/>
              <a:t>First such IFR must begin by Oct. </a:t>
            </a:r>
            <a:r>
              <a:rPr lang="en-CA" sz="2000" dirty="0" smtClean="0"/>
              <a:t>2018; just getting underway</a:t>
            </a:r>
            <a:endParaRPr lang="en-CA" sz="2000" dirty="0"/>
          </a:p>
          <a:p>
            <a:pPr lvl="1"/>
            <a:endParaRPr lang="en-CA" sz="2400" dirty="0" smtClean="0"/>
          </a:p>
          <a:p>
            <a:pPr marL="0" indent="0">
              <a:buNone/>
            </a:pPr>
            <a:endParaRPr lang="en-CA" sz="2400" dirty="0" smtClean="0"/>
          </a:p>
          <a:p>
            <a:endParaRPr lang="en-US" sz="2400" dirty="0" smtClean="0"/>
          </a:p>
          <a:p>
            <a:endParaRPr lang="en-US" sz="2400" dirty="0"/>
          </a:p>
        </p:txBody>
      </p:sp>
    </p:spTree>
    <p:extLst>
      <p:ext uri="{BB962C8B-B14F-4D97-AF65-F5344CB8AC3E}">
        <p14:creationId xmlns:p14="http://schemas.microsoft.com/office/powerpoint/2010/main" val="792533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56792"/>
            <a:ext cx="7975798" cy="5256584"/>
          </a:xfrm>
        </p:spPr>
        <p:txBody>
          <a:bodyPr>
            <a:noAutofit/>
          </a:bodyPr>
          <a:lstStyle/>
          <a:p>
            <a:r>
              <a:rPr lang="en-CA" sz="2400" dirty="0" smtClean="0"/>
              <a:t>PTI performance is extremely good - some minor metrics missed, no customer service impact nor operational problems</a:t>
            </a:r>
          </a:p>
          <a:p>
            <a:r>
              <a:rPr lang="en-CA" sz="2400" dirty="0" smtClean="0"/>
              <a:t>CSC almost finished developing procedures to support its work – revising SLA’s seen to be last big piece</a:t>
            </a:r>
          </a:p>
          <a:p>
            <a:r>
              <a:rPr lang="en-CA" sz="2400" dirty="0" smtClean="0"/>
              <a:t>The whole process is working very well</a:t>
            </a:r>
          </a:p>
          <a:p>
            <a:pPr lvl="1"/>
            <a:r>
              <a:rPr lang="en-CA" sz="2000" dirty="0" smtClean="0"/>
              <a:t>problem areas are being identified immediately and corrective measures being developed cooperatively</a:t>
            </a:r>
          </a:p>
          <a:p>
            <a:pPr lvl="1"/>
            <a:r>
              <a:rPr lang="en-CA" sz="2000" dirty="0" smtClean="0"/>
              <a:t>areas where SLA’s implementation may need changes have been identified</a:t>
            </a:r>
            <a:endParaRPr lang="en-CA" sz="2400" dirty="0" smtClean="0"/>
          </a:p>
          <a:p>
            <a:r>
              <a:rPr lang="en-CA" sz="2400" dirty="0" smtClean="0"/>
              <a:t>CSC looking forward to the first IFR</a:t>
            </a:r>
            <a:endParaRPr lang="en-CA" sz="2400" dirty="0"/>
          </a:p>
        </p:txBody>
      </p:sp>
      <p:sp>
        <p:nvSpPr>
          <p:cNvPr id="4" name="Title 3"/>
          <p:cNvSpPr>
            <a:spLocks noGrp="1"/>
          </p:cNvSpPr>
          <p:nvPr>
            <p:ph type="title"/>
          </p:nvPr>
        </p:nvSpPr>
        <p:spPr/>
        <p:txBody>
          <a:bodyPr/>
          <a:lstStyle/>
          <a:p>
            <a:r>
              <a:rPr lang="en-CA" dirty="0" smtClean="0"/>
              <a:t>Summary</a:t>
            </a:r>
            <a:endParaRPr lang="en-CA" dirty="0"/>
          </a:p>
        </p:txBody>
      </p:sp>
    </p:spTree>
    <p:extLst>
      <p:ext uri="{BB962C8B-B14F-4D97-AF65-F5344CB8AC3E}">
        <p14:creationId xmlns:p14="http://schemas.microsoft.com/office/powerpoint/2010/main" val="2309896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Mission Statement</a:t>
            </a:r>
            <a:endParaRPr lang="en-CA" dirty="0"/>
          </a:p>
        </p:txBody>
      </p:sp>
      <p:sp>
        <p:nvSpPr>
          <p:cNvPr id="3" name="Content Placeholder 2"/>
          <p:cNvSpPr>
            <a:spLocks noGrp="1"/>
          </p:cNvSpPr>
          <p:nvPr>
            <p:ph idx="1"/>
          </p:nvPr>
        </p:nvSpPr>
        <p:spPr/>
        <p:txBody>
          <a:bodyPr/>
          <a:lstStyle/>
          <a:p>
            <a:pPr marL="0" indent="0">
              <a:buNone/>
            </a:pPr>
            <a:r>
              <a:rPr lang="en-CA" sz="2000" dirty="0" smtClean="0"/>
              <a:t>From CSC Charter:</a:t>
            </a:r>
          </a:p>
          <a:p>
            <a:pPr marL="0" indent="0">
              <a:buNone/>
            </a:pPr>
            <a:endParaRPr lang="en-CA" sz="2000" dirty="0" smtClean="0"/>
          </a:p>
          <a:p>
            <a:r>
              <a:rPr lang="en-US" sz="1800" dirty="0" smtClean="0"/>
              <a:t>“The </a:t>
            </a:r>
            <a:r>
              <a:rPr lang="en-US" sz="1800" dirty="0"/>
              <a:t>mission of the CSC is to ensure continued satisfactory performance of the IANA function for the direct customers of the naming services. The primary customers of the naming services are top-level domain registry operators, but also include root server operators and other non- root zone functions</a:t>
            </a:r>
            <a:r>
              <a:rPr lang="en-US" sz="1800" dirty="0" smtClean="0"/>
              <a:t>.”</a:t>
            </a:r>
            <a:endParaRPr lang="en-CA" sz="1800" dirty="0"/>
          </a:p>
          <a:p>
            <a:pPr marL="0" indent="0">
              <a:buNone/>
            </a:pPr>
            <a:r>
              <a:rPr lang="en-US" sz="1800" dirty="0"/>
              <a:t> </a:t>
            </a:r>
            <a:endParaRPr lang="en-CA" sz="1800" dirty="0"/>
          </a:p>
          <a:p>
            <a:r>
              <a:rPr lang="en-US" sz="1800" dirty="0" smtClean="0"/>
              <a:t>“The </a:t>
            </a:r>
            <a:r>
              <a:rPr lang="en-US" sz="1800" dirty="0"/>
              <a:t>mission will be achieved through regular monitoring by the CSC of the performance of the IANA naming function against agreed service level targets and through mechanisms to engage with the IANA Functions Operator to remedy identified areas of concern</a:t>
            </a:r>
            <a:r>
              <a:rPr lang="en-US" sz="1800" dirty="0" smtClean="0"/>
              <a:t>.”</a:t>
            </a:r>
            <a:endParaRPr lang="en-CA" sz="1800" dirty="0"/>
          </a:p>
          <a:p>
            <a:endParaRPr lang="en-CA" dirty="0"/>
          </a:p>
        </p:txBody>
      </p:sp>
    </p:spTree>
    <p:extLst>
      <p:ext uri="{BB962C8B-B14F-4D97-AF65-F5344CB8AC3E}">
        <p14:creationId xmlns:p14="http://schemas.microsoft.com/office/powerpoint/2010/main" val="3335763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nSpc>
                <a:spcPct val="120000"/>
              </a:lnSpc>
              <a:buNone/>
            </a:pPr>
            <a:r>
              <a:rPr lang="en-CA" sz="2800" dirty="0" smtClean="0"/>
              <a:t>2 </a:t>
            </a:r>
            <a:r>
              <a:rPr lang="en-CA" sz="2800" dirty="0" err="1" smtClean="0"/>
              <a:t>gTLD</a:t>
            </a:r>
            <a:r>
              <a:rPr lang="en-CA" sz="2800" dirty="0" smtClean="0"/>
              <a:t> members, appointed by </a:t>
            </a:r>
            <a:r>
              <a:rPr lang="en-CA" sz="2800" dirty="0" err="1" smtClean="0"/>
              <a:t>RySG</a:t>
            </a:r>
            <a:endParaRPr lang="en-CA" sz="2800" dirty="0" smtClean="0"/>
          </a:p>
          <a:p>
            <a:pPr lvl="1">
              <a:lnSpc>
                <a:spcPct val="120000"/>
              </a:lnSpc>
            </a:pPr>
            <a:r>
              <a:rPr lang="en-CA" sz="2400" dirty="0"/>
              <a:t>Elaine Pruis </a:t>
            </a:r>
            <a:r>
              <a:rPr lang="en-CA" sz="2400" dirty="0" smtClean="0"/>
              <a:t>and Gaurav </a:t>
            </a:r>
            <a:r>
              <a:rPr lang="en-CA" sz="2400" dirty="0" err="1" smtClean="0"/>
              <a:t>Vedi</a:t>
            </a:r>
            <a:endParaRPr lang="en-CA" sz="2400" dirty="0" smtClean="0"/>
          </a:p>
          <a:p>
            <a:pPr marL="0" indent="0">
              <a:lnSpc>
                <a:spcPct val="120000"/>
              </a:lnSpc>
              <a:buNone/>
            </a:pPr>
            <a:r>
              <a:rPr lang="en-CA" sz="2800" dirty="0" smtClean="0"/>
              <a:t>2 </a:t>
            </a:r>
            <a:r>
              <a:rPr lang="en-CA" sz="2800" dirty="0" err="1" smtClean="0"/>
              <a:t>ccTLD</a:t>
            </a:r>
            <a:r>
              <a:rPr lang="en-CA" sz="2800" dirty="0" smtClean="0"/>
              <a:t> members, appointed by ccNSO</a:t>
            </a:r>
          </a:p>
          <a:p>
            <a:pPr lvl="1">
              <a:lnSpc>
                <a:spcPct val="120000"/>
              </a:lnSpc>
            </a:pPr>
            <a:r>
              <a:rPr lang="en-CA" sz="2400" dirty="0"/>
              <a:t>Brett </a:t>
            </a:r>
            <a:r>
              <a:rPr lang="en-CA" sz="2400" dirty="0" err="1" smtClean="0"/>
              <a:t>Carr</a:t>
            </a:r>
            <a:r>
              <a:rPr lang="en-CA" sz="2400" dirty="0" smtClean="0"/>
              <a:t> and Byron Holland (chair)</a:t>
            </a:r>
            <a:endParaRPr lang="en-CA" sz="2400" dirty="0"/>
          </a:p>
          <a:p>
            <a:pPr marL="0" indent="0">
              <a:lnSpc>
                <a:spcPct val="120000"/>
              </a:lnSpc>
              <a:buNone/>
            </a:pPr>
            <a:r>
              <a:rPr lang="en-CA" sz="2800" dirty="0" smtClean="0"/>
              <a:t>1 member non-</a:t>
            </a:r>
            <a:r>
              <a:rPr lang="en-CA" sz="2800" dirty="0" err="1" smtClean="0"/>
              <a:t>ccTLD</a:t>
            </a:r>
            <a:r>
              <a:rPr lang="en-CA" sz="2800" dirty="0"/>
              <a:t> </a:t>
            </a:r>
            <a:r>
              <a:rPr lang="en-CA" sz="2800" dirty="0" smtClean="0"/>
              <a:t>or </a:t>
            </a:r>
            <a:r>
              <a:rPr lang="en-CA" sz="2800" dirty="0" err="1" smtClean="0"/>
              <a:t>gTLD</a:t>
            </a:r>
            <a:r>
              <a:rPr lang="en-CA" sz="2800" dirty="0" smtClean="0"/>
              <a:t> – none appointed</a:t>
            </a:r>
          </a:p>
          <a:p>
            <a:pPr marL="0" indent="0">
              <a:lnSpc>
                <a:spcPct val="120000"/>
              </a:lnSpc>
              <a:buNone/>
            </a:pPr>
            <a:r>
              <a:rPr lang="en-CA" sz="2800" dirty="0" smtClean="0"/>
              <a:t>6 Liaisons, appointed by their organizations:</a:t>
            </a:r>
          </a:p>
          <a:p>
            <a:pPr lvl="1">
              <a:lnSpc>
                <a:spcPct val="120000"/>
              </a:lnSpc>
            </a:pPr>
            <a:r>
              <a:rPr lang="en-CA" sz="2400" dirty="0"/>
              <a:t>Mohamed El Bashir (ALAC), Jeff </a:t>
            </a:r>
            <a:r>
              <a:rPr lang="en-CA" sz="2400" dirty="0" err="1" smtClean="0"/>
              <a:t>Bedser</a:t>
            </a:r>
            <a:r>
              <a:rPr lang="en-CA" sz="2400" dirty="0" smtClean="0"/>
              <a:t> (SSAC), James Gannon (GNSO - Non-Registry), </a:t>
            </a:r>
            <a:r>
              <a:rPr lang="en-CA" sz="2400" dirty="0">
                <a:solidFill>
                  <a:prstClr val="black"/>
                </a:solidFill>
              </a:rPr>
              <a:t>Nigel </a:t>
            </a:r>
            <a:r>
              <a:rPr lang="en-CA" sz="2400" dirty="0" err="1" smtClean="0">
                <a:solidFill>
                  <a:prstClr val="black"/>
                </a:solidFill>
              </a:rPr>
              <a:t>Cassimire</a:t>
            </a:r>
            <a:r>
              <a:rPr lang="en-CA" sz="2400" dirty="0">
                <a:solidFill>
                  <a:prstClr val="black"/>
                </a:solidFill>
              </a:rPr>
              <a:t>, (</a:t>
            </a:r>
            <a:r>
              <a:rPr lang="en-CA" sz="2400" dirty="0" smtClean="0">
                <a:solidFill>
                  <a:prstClr val="black"/>
                </a:solidFill>
              </a:rPr>
              <a:t>GAC), Lars-Johan Liman (RSSAC)</a:t>
            </a:r>
          </a:p>
          <a:p>
            <a:pPr lvl="1">
              <a:lnSpc>
                <a:spcPct val="120000"/>
              </a:lnSpc>
            </a:pPr>
            <a:r>
              <a:rPr lang="en-CA" sz="2400" dirty="0" smtClean="0"/>
              <a:t>Naela Sarras (PTI</a:t>
            </a:r>
            <a:r>
              <a:rPr lang="en-CA" sz="2400" dirty="0" smtClean="0"/>
              <a:t>)</a:t>
            </a:r>
          </a:p>
          <a:p>
            <a:pPr lvl="1">
              <a:lnSpc>
                <a:spcPct val="120000"/>
              </a:lnSpc>
            </a:pPr>
            <a:endParaRPr lang="en-CA" dirty="0" smtClean="0"/>
          </a:p>
        </p:txBody>
      </p:sp>
      <p:sp>
        <p:nvSpPr>
          <p:cNvPr id="5" name="Title 4"/>
          <p:cNvSpPr>
            <a:spLocks noGrp="1"/>
          </p:cNvSpPr>
          <p:nvPr>
            <p:ph type="title"/>
          </p:nvPr>
        </p:nvSpPr>
        <p:spPr/>
        <p:txBody>
          <a:bodyPr/>
          <a:lstStyle/>
          <a:p>
            <a:r>
              <a:rPr lang="en-CA" dirty="0" smtClean="0"/>
              <a:t>Who are we?</a:t>
            </a:r>
            <a:endParaRPr lang="en-CA" dirty="0"/>
          </a:p>
        </p:txBody>
      </p:sp>
    </p:spTree>
    <p:extLst>
      <p:ext uri="{BB962C8B-B14F-4D97-AF65-F5344CB8AC3E}">
        <p14:creationId xmlns:p14="http://schemas.microsoft.com/office/powerpoint/2010/main" val="2782744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000" dirty="0" smtClean="0"/>
              <a:t/>
            </a:r>
            <a:br>
              <a:rPr lang="en-CA" sz="3000" dirty="0" smtClean="0"/>
            </a:br>
            <a:r>
              <a:rPr lang="en-CA" sz="3000" dirty="0" smtClean="0"/>
              <a:t>PTI Monitoring </a:t>
            </a:r>
            <a:br>
              <a:rPr lang="en-CA" sz="3000" dirty="0" smtClean="0"/>
            </a:br>
            <a:endParaRPr lang="en-CA" sz="3000" dirty="0"/>
          </a:p>
        </p:txBody>
      </p:sp>
      <p:sp>
        <p:nvSpPr>
          <p:cNvPr id="3" name="Content Placeholder 2"/>
          <p:cNvSpPr>
            <a:spLocks noGrp="1"/>
          </p:cNvSpPr>
          <p:nvPr>
            <p:ph idx="1"/>
          </p:nvPr>
        </p:nvSpPr>
        <p:spPr/>
        <p:txBody>
          <a:bodyPr>
            <a:normAutofit/>
          </a:bodyPr>
          <a:lstStyle/>
          <a:p>
            <a:r>
              <a:rPr lang="en-CA" sz="2400" dirty="0" smtClean="0"/>
              <a:t>Since October 2017 PTI’s overall performance score has ranged from 95.3 to 100%</a:t>
            </a:r>
          </a:p>
          <a:p>
            <a:pPr lvl="1"/>
            <a:r>
              <a:rPr lang="en-CA" sz="2400" dirty="0" smtClean="0"/>
              <a:t>Some of the ‘metric misses’ resulted from SLA metrics which we are recommending be changed; such changes would </a:t>
            </a:r>
            <a:r>
              <a:rPr lang="en-CA" sz="2400" dirty="0" smtClean="0"/>
              <a:t>re-classify the metric rating to ‘met’ and increase the overall performance rating</a:t>
            </a:r>
          </a:p>
          <a:p>
            <a:pPr lvl="1"/>
            <a:r>
              <a:rPr lang="en-CA" sz="2400" dirty="0" smtClean="0"/>
              <a:t>The </a:t>
            </a:r>
            <a:r>
              <a:rPr lang="en-CA" sz="2400" dirty="0" smtClean="0"/>
              <a:t>CSC also gives PTI a monthly qualitative score – ‘excellent’, ‘satisfactory’ or ‘needs improvement’</a:t>
            </a:r>
          </a:p>
          <a:p>
            <a:r>
              <a:rPr lang="en-CA" sz="2400" dirty="0" smtClean="0"/>
              <a:t>Our assessment is that for the year as a whole, their overall performance has been ‘</a:t>
            </a:r>
            <a:r>
              <a:rPr lang="en-CA" sz="2400" u="sng" dirty="0" smtClean="0"/>
              <a:t>excellent’</a:t>
            </a:r>
          </a:p>
          <a:p>
            <a:endParaRPr lang="en-CA" sz="2400" dirty="0" smtClean="0"/>
          </a:p>
          <a:p>
            <a:endParaRPr lang="en-CA" sz="2400" dirty="0"/>
          </a:p>
          <a:p>
            <a:endParaRPr lang="en-CA" sz="2400" dirty="0" smtClean="0"/>
          </a:p>
          <a:p>
            <a:endParaRPr lang="en-CA" sz="2400" dirty="0" smtClean="0"/>
          </a:p>
          <a:p>
            <a:endParaRPr lang="en-CA" sz="2400" dirty="0" smtClean="0"/>
          </a:p>
        </p:txBody>
      </p:sp>
    </p:spTree>
    <p:extLst>
      <p:ext uri="{BB962C8B-B14F-4D97-AF65-F5344CB8AC3E}">
        <p14:creationId xmlns:p14="http://schemas.microsoft.com/office/powerpoint/2010/main" val="4162689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Community Views Sought</a:t>
            </a:r>
            <a:endParaRPr lang="en-CA" dirty="0"/>
          </a:p>
        </p:txBody>
      </p:sp>
      <p:sp>
        <p:nvSpPr>
          <p:cNvPr id="3" name="Content Placeholder 2"/>
          <p:cNvSpPr>
            <a:spLocks noGrp="1"/>
          </p:cNvSpPr>
          <p:nvPr>
            <p:ph idx="1"/>
          </p:nvPr>
        </p:nvSpPr>
        <p:spPr>
          <a:xfrm>
            <a:off x="628650" y="1628800"/>
            <a:ext cx="7886700" cy="4548163"/>
          </a:xfrm>
        </p:spPr>
        <p:txBody>
          <a:bodyPr>
            <a:normAutofit fontScale="92500" lnSpcReduction="20000"/>
          </a:bodyPr>
          <a:lstStyle/>
          <a:p>
            <a:r>
              <a:rPr lang="en-CA" sz="2400" dirty="0" smtClean="0"/>
              <a:t>CSC Charter provides:</a:t>
            </a:r>
          </a:p>
          <a:p>
            <a:pPr marL="0" indent="0">
              <a:buNone/>
            </a:pPr>
            <a:endParaRPr lang="en-CA" sz="2400" i="1" dirty="0" smtClean="0"/>
          </a:p>
          <a:p>
            <a:pPr marL="342900" lvl="1" indent="0">
              <a:buNone/>
            </a:pPr>
            <a:r>
              <a:rPr lang="en-CA" sz="2000" i="1" dirty="0" smtClean="0"/>
              <a:t>“The </a:t>
            </a:r>
            <a:r>
              <a:rPr lang="en-CA" sz="2000" i="1" dirty="0"/>
              <a:t>CSC will, on an annual basis or as needs demand, conduct a consultation with the IANA Functions Operator, the primary customers of the naming services, and the ICANN community about the performance of the IANA Functions Operator</a:t>
            </a:r>
            <a:r>
              <a:rPr lang="en-CA" sz="2000" i="1" dirty="0" smtClean="0"/>
              <a:t>.”</a:t>
            </a:r>
          </a:p>
          <a:p>
            <a:pPr marL="342900" lvl="1" indent="0">
              <a:buNone/>
            </a:pPr>
            <a:endParaRPr lang="en-CA" sz="2000" i="1" dirty="0"/>
          </a:p>
          <a:p>
            <a:pPr marL="342900" lvl="1" indent="0">
              <a:buNone/>
            </a:pPr>
            <a:r>
              <a:rPr lang="en-CA" sz="2000" i="1" dirty="0" smtClean="0"/>
              <a:t>“</a:t>
            </a:r>
            <a:r>
              <a:rPr lang="en-CA" sz="2000" i="1" dirty="0"/>
              <a:t>The CSC, in consultation with registry operators, is authorized to discuss with the IANA Functions Operator ways to enhance the provision of IANA’s operational services to meet changing technological environments”</a:t>
            </a:r>
          </a:p>
          <a:p>
            <a:pPr marL="342900" lvl="1" indent="0">
              <a:buNone/>
            </a:pPr>
            <a:endParaRPr lang="en-CA" sz="2000" dirty="0" smtClean="0"/>
          </a:p>
          <a:p>
            <a:pPr marL="342900" lvl="1" indent="0">
              <a:buNone/>
            </a:pPr>
            <a:endParaRPr lang="en-CA" sz="2000" dirty="0"/>
          </a:p>
          <a:p>
            <a:r>
              <a:rPr lang="en-CA" sz="2400" dirty="0" smtClean="0"/>
              <a:t>What are your views – do you have any feedback on PTI’s performance or the need for service enhancements?</a:t>
            </a:r>
            <a:endParaRPr lang="en-CA" sz="2400" dirty="0"/>
          </a:p>
        </p:txBody>
      </p:sp>
    </p:spTree>
    <p:extLst>
      <p:ext uri="{BB962C8B-B14F-4D97-AF65-F5344CB8AC3E}">
        <p14:creationId xmlns:p14="http://schemas.microsoft.com/office/powerpoint/2010/main" val="2419037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9221"/>
            <a:ext cx="7886700" cy="1325563"/>
          </a:xfrm>
        </p:spPr>
        <p:txBody>
          <a:bodyPr>
            <a:noAutofit/>
          </a:bodyPr>
          <a:lstStyle/>
          <a:p>
            <a:pPr lvl="1" algn="l" defTabSz="685800" rtl="0">
              <a:lnSpc>
                <a:spcPct val="90000"/>
              </a:lnSpc>
              <a:spcBef>
                <a:spcPct val="0"/>
              </a:spcBef>
            </a:pPr>
            <a:r>
              <a:rPr lang="en-CA" sz="2800" dirty="0" smtClean="0">
                <a:latin typeface="Verdana"/>
                <a:cs typeface="Verdana"/>
              </a:rPr>
              <a:t>Complaints &amp; Performance</a:t>
            </a:r>
            <a:br>
              <a:rPr lang="en-CA" sz="2800" dirty="0" smtClean="0">
                <a:latin typeface="Verdana"/>
                <a:cs typeface="Verdana"/>
              </a:rPr>
            </a:br>
            <a:r>
              <a:rPr lang="en-CA" sz="2800" dirty="0" smtClean="0">
                <a:latin typeface="Verdana"/>
                <a:cs typeface="Verdana"/>
              </a:rPr>
              <a:t>Issue Remediation</a:t>
            </a:r>
            <a:r>
              <a:rPr lang="en-US" sz="2800" dirty="0" smtClean="0">
                <a:latin typeface="Verdana"/>
                <a:cs typeface="Verdana"/>
              </a:rPr>
              <a:t/>
            </a:r>
            <a:br>
              <a:rPr lang="en-US" sz="2800" dirty="0" smtClean="0">
                <a:latin typeface="Verdana"/>
                <a:cs typeface="Verdana"/>
              </a:rPr>
            </a:br>
            <a:endParaRPr lang="en-US" sz="2800" dirty="0">
              <a:latin typeface="Verdana"/>
              <a:cs typeface="Verdana"/>
            </a:endParaRPr>
          </a:p>
        </p:txBody>
      </p:sp>
      <p:sp>
        <p:nvSpPr>
          <p:cNvPr id="3" name="Content Placeholder 2"/>
          <p:cNvSpPr>
            <a:spLocks noGrp="1"/>
          </p:cNvSpPr>
          <p:nvPr>
            <p:ph idx="1"/>
          </p:nvPr>
        </p:nvSpPr>
        <p:spPr>
          <a:xfrm>
            <a:off x="611560" y="1412776"/>
            <a:ext cx="7848872" cy="5112568"/>
          </a:xfrm>
        </p:spPr>
        <p:txBody>
          <a:bodyPr>
            <a:noAutofit/>
          </a:bodyPr>
          <a:lstStyle/>
          <a:p>
            <a:pPr marL="731520" lvl="2" indent="-457200">
              <a:lnSpc>
                <a:spcPct val="100000"/>
              </a:lnSpc>
              <a:spcBef>
                <a:spcPts val="580"/>
              </a:spcBef>
              <a:buFont typeface="Arial" charset="0"/>
              <a:buChar char="•"/>
            </a:pPr>
            <a:r>
              <a:rPr lang="en-CA" sz="2400" dirty="0" smtClean="0"/>
              <a:t>Customer </a:t>
            </a:r>
            <a:r>
              <a:rPr lang="en-CA" sz="2400" dirty="0"/>
              <a:t>complaints are to be addressed by PTI alone – CSC’s Charter prevents it from becoming involved in individual complaints</a:t>
            </a:r>
          </a:p>
          <a:p>
            <a:pPr marL="731520" lvl="2" indent="-457200">
              <a:spcBef>
                <a:spcPts val="580"/>
              </a:spcBef>
              <a:buFont typeface="Arial" charset="0"/>
              <a:buChar char="•"/>
            </a:pPr>
            <a:r>
              <a:rPr lang="en-CA" sz="2400" dirty="0"/>
              <a:t>CSC role is limited to:</a:t>
            </a:r>
          </a:p>
          <a:p>
            <a:pPr marL="1073150" lvl="3" indent="-357188">
              <a:spcBef>
                <a:spcPts val="580"/>
              </a:spcBef>
              <a:buFont typeface="Arial" charset="0"/>
              <a:buChar char="•"/>
            </a:pPr>
            <a:r>
              <a:rPr lang="en-CA" sz="2000" dirty="0"/>
              <a:t>monitoring PTI’s overall complaint management system</a:t>
            </a:r>
          </a:p>
          <a:p>
            <a:pPr marL="1073150" lvl="3" indent="-357188">
              <a:spcBef>
                <a:spcPts val="580"/>
              </a:spcBef>
              <a:buFont typeface="Arial" charset="0"/>
              <a:buChar char="•"/>
            </a:pPr>
            <a:r>
              <a:rPr lang="en-CA" sz="2000" dirty="0" smtClean="0"/>
              <a:t>being </a:t>
            </a:r>
            <a:r>
              <a:rPr lang="en-CA" sz="2000" dirty="0"/>
              <a:t>informed of the status of individual complaints</a:t>
            </a:r>
          </a:p>
          <a:p>
            <a:pPr marL="731520" lvl="2" indent="-457200">
              <a:spcBef>
                <a:spcPts val="580"/>
              </a:spcBef>
              <a:buFont typeface="Arial" charset="0"/>
              <a:buChar char="•"/>
            </a:pPr>
            <a:r>
              <a:rPr lang="en-CA" sz="2400" dirty="0" smtClean="0"/>
              <a:t>PTI </a:t>
            </a:r>
            <a:r>
              <a:rPr lang="en-CA" sz="2400" dirty="0"/>
              <a:t>received </a:t>
            </a:r>
            <a:r>
              <a:rPr lang="en-CA" sz="2400" dirty="0" smtClean="0"/>
              <a:t>2 ‘escalations’ since Oct. 2017 (both closed) and none </a:t>
            </a:r>
            <a:r>
              <a:rPr lang="en-CA" sz="2400" dirty="0" smtClean="0"/>
              <a:t>in </a:t>
            </a:r>
            <a:r>
              <a:rPr lang="en-CA" sz="2400" dirty="0" smtClean="0"/>
              <a:t>2018.</a:t>
            </a:r>
            <a:endParaRPr lang="en-US" sz="2400" dirty="0"/>
          </a:p>
          <a:p>
            <a:pPr marL="731520" lvl="2" indent="-457200">
              <a:spcBef>
                <a:spcPts val="580"/>
              </a:spcBef>
              <a:buFont typeface="Arial" charset="0"/>
              <a:buChar char="•"/>
            </a:pPr>
            <a:r>
              <a:rPr lang="en-CA" sz="2400" dirty="0" smtClean="0"/>
              <a:t>Where </a:t>
            </a:r>
            <a:r>
              <a:rPr lang="en-CA" sz="2400" dirty="0"/>
              <a:t>CSC believes that individual problems represent ‘systemic or persistent’ issues it can invoke </a:t>
            </a:r>
            <a:r>
              <a:rPr lang="en-CA" sz="2400" dirty="0" smtClean="0"/>
              <a:t>its ‘remedial </a:t>
            </a:r>
            <a:r>
              <a:rPr lang="en-CA" sz="2400" dirty="0"/>
              <a:t>action procedures’ (</a:t>
            </a:r>
            <a:r>
              <a:rPr lang="en-CA" sz="2400" dirty="0" smtClean="0"/>
              <a:t>RAPs)</a:t>
            </a:r>
            <a:endParaRPr lang="en-CA" sz="2400" dirty="0"/>
          </a:p>
        </p:txBody>
      </p:sp>
    </p:spTree>
    <p:extLst>
      <p:ext uri="{BB962C8B-B14F-4D97-AF65-F5344CB8AC3E}">
        <p14:creationId xmlns:p14="http://schemas.microsoft.com/office/powerpoint/2010/main" val="629330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9221"/>
            <a:ext cx="7886700" cy="1325563"/>
          </a:xfrm>
        </p:spPr>
        <p:txBody>
          <a:bodyPr>
            <a:noAutofit/>
          </a:bodyPr>
          <a:lstStyle/>
          <a:p>
            <a:pPr lvl="1" algn="l" defTabSz="685800" rtl="0">
              <a:lnSpc>
                <a:spcPct val="90000"/>
              </a:lnSpc>
              <a:spcBef>
                <a:spcPct val="0"/>
              </a:spcBef>
            </a:pPr>
            <a:r>
              <a:rPr lang="en-US" sz="2800" b="1" dirty="0" smtClean="0"/>
              <a:t/>
            </a:r>
            <a:br>
              <a:rPr lang="en-US" sz="2800" b="1" dirty="0" smtClean="0"/>
            </a:br>
            <a:r>
              <a:rPr lang="en-US" sz="2800" b="1" dirty="0"/>
              <a:t/>
            </a:r>
            <a:br>
              <a:rPr lang="en-US" sz="2800" b="1" dirty="0"/>
            </a:br>
            <a:r>
              <a:rPr kumimoji="0" lang="en-CA" sz="2800" b="0" i="0" u="none" strike="noStrike" kern="1200" cap="none" spc="0" normalizeH="0" baseline="0" noProof="0" dirty="0" smtClean="0">
                <a:ln>
                  <a:noFill/>
                </a:ln>
                <a:solidFill>
                  <a:prstClr val="black"/>
                </a:solidFill>
                <a:effectLst/>
                <a:uLnTx/>
                <a:uFillTx/>
                <a:latin typeface="Verdana"/>
                <a:ea typeface="+mj-ea"/>
                <a:cs typeface="Verdana"/>
              </a:rPr>
              <a:t>Remedial Action Procedures</a:t>
            </a:r>
            <a:r>
              <a:rPr lang="en-US" sz="2800" b="1" dirty="0" smtClean="0">
                <a:solidFill>
                  <a:schemeClr val="tx1"/>
                </a:solidFill>
                <a:latin typeface="+mj-lt"/>
              </a:rPr>
              <a:t/>
            </a:r>
            <a:br>
              <a:rPr lang="en-US" sz="2800" b="1" dirty="0" smtClean="0">
                <a:solidFill>
                  <a:schemeClr val="tx1"/>
                </a:solidFill>
                <a:latin typeface="+mj-lt"/>
              </a:rPr>
            </a:br>
            <a:r>
              <a:rPr lang="en-US" sz="2800" b="1" dirty="0" smtClean="0">
                <a:solidFill>
                  <a:schemeClr val="tx1"/>
                </a:solidFill>
              </a:rPr>
              <a:t/>
            </a:r>
            <a:br>
              <a:rPr lang="en-US" sz="2800" b="1" dirty="0" smtClean="0">
                <a:solidFill>
                  <a:schemeClr val="tx1"/>
                </a:solidFill>
              </a:rPr>
            </a:br>
            <a:r>
              <a:rPr lang="en-US" sz="2800" dirty="0" smtClean="0">
                <a:solidFill>
                  <a:schemeClr val="tx1"/>
                </a:solidFill>
                <a:latin typeface="+mj-lt"/>
              </a:rPr>
              <a:t/>
            </a:r>
            <a:br>
              <a:rPr lang="en-US" sz="2800" dirty="0" smtClean="0">
                <a:solidFill>
                  <a:schemeClr val="tx1"/>
                </a:solidFill>
                <a:latin typeface="+mj-lt"/>
              </a:rPr>
            </a:br>
            <a:endParaRPr lang="en-US" sz="2800" b="1" dirty="0">
              <a:solidFill>
                <a:schemeClr val="tx1"/>
              </a:solidFill>
            </a:endParaRPr>
          </a:p>
        </p:txBody>
      </p:sp>
      <p:sp>
        <p:nvSpPr>
          <p:cNvPr id="3" name="Content Placeholder 2"/>
          <p:cNvSpPr>
            <a:spLocks noGrp="1"/>
          </p:cNvSpPr>
          <p:nvPr>
            <p:ph idx="1"/>
          </p:nvPr>
        </p:nvSpPr>
        <p:spPr>
          <a:xfrm>
            <a:off x="628650" y="1556792"/>
            <a:ext cx="7886700" cy="4620171"/>
          </a:xfrm>
        </p:spPr>
        <p:txBody>
          <a:bodyPr>
            <a:normAutofit/>
          </a:bodyPr>
          <a:lstStyle/>
          <a:p>
            <a:pPr marL="342900" lvl="1" indent="-342900">
              <a:spcBef>
                <a:spcPts val="580"/>
              </a:spcBef>
            </a:pPr>
            <a:r>
              <a:rPr lang="en-CA" sz="2400" dirty="0" smtClean="0"/>
              <a:t>These were completed and approved by PTI and ICANN in March 2018</a:t>
            </a:r>
            <a:endParaRPr lang="en-CA" sz="2400" dirty="0"/>
          </a:p>
          <a:p>
            <a:pPr marL="342900" lvl="1" indent="-342900">
              <a:spcBef>
                <a:spcPts val="580"/>
              </a:spcBef>
            </a:pPr>
            <a:r>
              <a:rPr lang="en-CA" sz="2400" dirty="0"/>
              <a:t>Can be invoked by CSC where it has identified a performance issue, or where it determines that a problem is ‘systemic or persistent’</a:t>
            </a:r>
          </a:p>
          <a:p>
            <a:pPr marL="342900" lvl="1" indent="-342900">
              <a:spcBef>
                <a:spcPts val="580"/>
              </a:spcBef>
            </a:pPr>
            <a:r>
              <a:rPr lang="en-CA" sz="2400" dirty="0" smtClean="0"/>
              <a:t>The RAPs include a </a:t>
            </a:r>
            <a:r>
              <a:rPr lang="en-CA" sz="2400" dirty="0"/>
              <a:t>three level escalation procedure: </a:t>
            </a:r>
            <a:endParaRPr lang="en-CA" sz="2400" dirty="0" smtClean="0"/>
          </a:p>
          <a:p>
            <a:pPr marL="685800" lvl="2" indent="-342900">
              <a:spcBef>
                <a:spcPts val="580"/>
              </a:spcBef>
            </a:pPr>
            <a:r>
              <a:rPr lang="en-CA" sz="2400" dirty="0" smtClean="0"/>
              <a:t>PTI </a:t>
            </a:r>
            <a:r>
              <a:rPr lang="en-CA" sz="2400" dirty="0"/>
              <a:t>board, </a:t>
            </a:r>
            <a:r>
              <a:rPr lang="en-CA" sz="2400" dirty="0" smtClean="0"/>
              <a:t>then</a:t>
            </a:r>
          </a:p>
          <a:p>
            <a:pPr marL="685800" lvl="2" indent="-342900">
              <a:spcBef>
                <a:spcPts val="580"/>
              </a:spcBef>
            </a:pPr>
            <a:r>
              <a:rPr lang="en-CA" sz="2400" dirty="0" smtClean="0"/>
              <a:t>ICANN CEO, then</a:t>
            </a:r>
          </a:p>
          <a:p>
            <a:pPr marL="685800" lvl="2" indent="-342900">
              <a:spcBef>
                <a:spcPts val="580"/>
              </a:spcBef>
            </a:pPr>
            <a:r>
              <a:rPr lang="en-CA" sz="2400" dirty="0" smtClean="0"/>
              <a:t>ICANN Board</a:t>
            </a:r>
            <a:endParaRPr lang="en-CA" sz="2400" dirty="0"/>
          </a:p>
          <a:p>
            <a:endParaRPr lang="en-US" sz="2400" dirty="0"/>
          </a:p>
          <a:p>
            <a:endParaRPr lang="en-US" sz="2400" dirty="0" smtClean="0"/>
          </a:p>
          <a:p>
            <a:pPr marL="320040" lvl="1" indent="0">
              <a:buNone/>
            </a:pPr>
            <a:endParaRPr lang="en-US" sz="2400" dirty="0"/>
          </a:p>
        </p:txBody>
      </p:sp>
    </p:spTree>
    <p:extLst>
      <p:ext uri="{BB962C8B-B14F-4D97-AF65-F5344CB8AC3E}">
        <p14:creationId xmlns:p14="http://schemas.microsoft.com/office/powerpoint/2010/main" val="729081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7249"/>
            <a:ext cx="7886700" cy="557684"/>
          </a:xfrm>
        </p:spPr>
        <p:txBody>
          <a:bodyPr/>
          <a:lstStyle/>
          <a:p>
            <a:r>
              <a:rPr lang="en-US" dirty="0" smtClean="0">
                <a:solidFill>
                  <a:schemeClr val="tx1"/>
                </a:solidFill>
              </a:rPr>
              <a:t>SLA Changes</a:t>
            </a:r>
            <a:endParaRPr lang="en-US" dirty="0">
              <a:solidFill>
                <a:schemeClr val="tx1"/>
              </a:solidFill>
            </a:endParaRPr>
          </a:p>
        </p:txBody>
      </p:sp>
      <p:sp>
        <p:nvSpPr>
          <p:cNvPr id="3" name="Content Placeholder 2"/>
          <p:cNvSpPr>
            <a:spLocks noGrp="1"/>
          </p:cNvSpPr>
          <p:nvPr>
            <p:ph idx="1"/>
          </p:nvPr>
        </p:nvSpPr>
        <p:spPr>
          <a:xfrm>
            <a:off x="628650" y="1678075"/>
            <a:ext cx="7886700" cy="4104751"/>
          </a:xfrm>
        </p:spPr>
        <p:txBody>
          <a:bodyPr>
            <a:normAutofit/>
          </a:bodyPr>
          <a:lstStyle/>
          <a:p>
            <a:r>
              <a:rPr lang="en-US" sz="2400" dirty="0" smtClean="0"/>
              <a:t>The recently completed CSC Charter review requires that </a:t>
            </a:r>
          </a:p>
          <a:p>
            <a:pPr marL="742950" lvl="2" indent="0">
              <a:buNone/>
            </a:pPr>
            <a:r>
              <a:rPr lang="en-US" sz="2100" i="1" dirty="0" smtClean="0"/>
              <a:t>“</a:t>
            </a:r>
            <a:r>
              <a:rPr lang="en-US" sz="2100" i="1" dirty="0"/>
              <a:t>The CSC, in consultation with the IANA Functions Operator, will develop procedures for changing service level/s including the removal of existing service levels or the inclusion of new service levels. These procedures will be commensurate with the type of the service level change being proposed</a:t>
            </a:r>
            <a:r>
              <a:rPr lang="en-US" sz="2100" i="1" dirty="0" smtClean="0"/>
              <a:t>.”</a:t>
            </a:r>
          </a:p>
          <a:p>
            <a:endParaRPr lang="en-US" dirty="0"/>
          </a:p>
          <a:p>
            <a:r>
              <a:rPr lang="en-US" sz="2400" dirty="0"/>
              <a:t>The process for changing SLA’s is cumbersome, as these are currently part of the IANA Naming Functions </a:t>
            </a:r>
            <a:r>
              <a:rPr lang="en-US" sz="2400" dirty="0" smtClean="0"/>
              <a:t>Contract</a:t>
            </a:r>
          </a:p>
          <a:p>
            <a:pPr marL="342900" lvl="1" indent="0">
              <a:buNone/>
            </a:pPr>
            <a:endParaRPr lang="en-US" sz="2400" dirty="0"/>
          </a:p>
          <a:p>
            <a:endParaRPr lang="en-US" dirty="0"/>
          </a:p>
        </p:txBody>
      </p:sp>
    </p:spTree>
    <p:extLst>
      <p:ext uri="{BB962C8B-B14F-4D97-AF65-F5344CB8AC3E}">
        <p14:creationId xmlns:p14="http://schemas.microsoft.com/office/powerpoint/2010/main" val="1711659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7055"/>
            <a:ext cx="7886700" cy="628022"/>
          </a:xfrm>
        </p:spPr>
        <p:txBody>
          <a:bodyPr/>
          <a:lstStyle/>
          <a:p>
            <a:r>
              <a:rPr lang="en-US" dirty="0" smtClean="0">
                <a:solidFill>
                  <a:schemeClr val="tx1"/>
                </a:solidFill>
              </a:rPr>
              <a:t>Possible SLA Changes</a:t>
            </a:r>
            <a:endParaRPr lang="en-US" dirty="0">
              <a:solidFill>
                <a:schemeClr val="tx1"/>
              </a:solidFill>
            </a:endParaRPr>
          </a:p>
        </p:txBody>
      </p:sp>
      <p:sp>
        <p:nvSpPr>
          <p:cNvPr id="3" name="Content Placeholder 2"/>
          <p:cNvSpPr>
            <a:spLocks noGrp="1"/>
          </p:cNvSpPr>
          <p:nvPr>
            <p:ph idx="1"/>
          </p:nvPr>
        </p:nvSpPr>
        <p:spPr>
          <a:xfrm>
            <a:off x="628650" y="1854134"/>
            <a:ext cx="7886700" cy="4599202"/>
          </a:xfrm>
        </p:spPr>
        <p:txBody>
          <a:bodyPr>
            <a:normAutofit/>
          </a:bodyPr>
          <a:lstStyle/>
          <a:p>
            <a:r>
              <a:rPr lang="en-US" sz="2200" dirty="0"/>
              <a:t>PTI and  CSC have </a:t>
            </a:r>
            <a:r>
              <a:rPr lang="en-US" sz="2200" dirty="0" smtClean="0"/>
              <a:t>previously identified </a:t>
            </a:r>
            <a:r>
              <a:rPr lang="en-US" sz="2200" dirty="0"/>
              <a:t>the need for changes to the IANA </a:t>
            </a:r>
            <a:r>
              <a:rPr lang="en-US" sz="2200" dirty="0" smtClean="0"/>
              <a:t>Service Level Agreement </a:t>
            </a:r>
            <a:r>
              <a:rPr lang="en-US" sz="2200" dirty="0"/>
              <a:t>(</a:t>
            </a:r>
            <a:r>
              <a:rPr lang="en-US" sz="2200" dirty="0" smtClean="0"/>
              <a:t>SLA) </a:t>
            </a:r>
            <a:r>
              <a:rPr lang="en-US" sz="2200" dirty="0"/>
              <a:t>metrics:</a:t>
            </a:r>
          </a:p>
          <a:p>
            <a:endParaRPr lang="en-US" sz="2200" dirty="0"/>
          </a:p>
          <a:p>
            <a:pPr lvl="1"/>
            <a:r>
              <a:rPr lang="en-US" sz="2200" dirty="0"/>
              <a:t>Three that need revision </a:t>
            </a:r>
            <a:r>
              <a:rPr lang="en-US" sz="2200" dirty="0" smtClean="0"/>
              <a:t>to the metric only</a:t>
            </a:r>
          </a:p>
          <a:p>
            <a:pPr lvl="2"/>
            <a:r>
              <a:rPr lang="en-US" sz="2200" dirty="0" smtClean="0"/>
              <a:t>Technical </a:t>
            </a:r>
            <a:r>
              <a:rPr lang="en-US" sz="2200" dirty="0"/>
              <a:t>Check Retest</a:t>
            </a:r>
            <a:r>
              <a:rPr lang="en-US" sz="2200" dirty="0" smtClean="0"/>
              <a:t>,</a:t>
            </a:r>
          </a:p>
          <a:p>
            <a:pPr lvl="2"/>
            <a:r>
              <a:rPr lang="en-US" sz="2200" dirty="0" smtClean="0"/>
              <a:t>Technical </a:t>
            </a:r>
            <a:r>
              <a:rPr lang="en-US" sz="2200" dirty="0"/>
              <a:t>Check </a:t>
            </a:r>
            <a:r>
              <a:rPr lang="en-US" sz="2200" dirty="0" smtClean="0"/>
              <a:t>Supplemental</a:t>
            </a:r>
          </a:p>
          <a:p>
            <a:pPr lvl="2"/>
            <a:r>
              <a:rPr lang="en-US" sz="2200" dirty="0" err="1" smtClean="0"/>
              <a:t>ccTLD</a:t>
            </a:r>
            <a:r>
              <a:rPr lang="en-US" sz="2200" dirty="0" smtClean="0"/>
              <a:t> </a:t>
            </a:r>
            <a:r>
              <a:rPr lang="en-US" sz="2200" dirty="0"/>
              <a:t>creation/transfer</a:t>
            </a:r>
          </a:p>
          <a:p>
            <a:pPr lvl="1"/>
            <a:endParaRPr lang="en-US" sz="2200" dirty="0"/>
          </a:p>
          <a:p>
            <a:pPr lvl="1"/>
            <a:r>
              <a:rPr lang="en-US" sz="2200" dirty="0" smtClean="0"/>
              <a:t>One </a:t>
            </a:r>
            <a:r>
              <a:rPr lang="en-US" sz="2200" dirty="0"/>
              <a:t>new </a:t>
            </a:r>
            <a:r>
              <a:rPr lang="en-US" sz="2200" dirty="0" smtClean="0"/>
              <a:t>SLA, </a:t>
            </a:r>
            <a:r>
              <a:rPr lang="en-US" sz="2200" dirty="0"/>
              <a:t>for IDN </a:t>
            </a:r>
            <a:r>
              <a:rPr lang="en-US" sz="2200" dirty="0" smtClean="0"/>
              <a:t>tables</a:t>
            </a:r>
          </a:p>
          <a:p>
            <a:pPr lvl="1"/>
            <a:endParaRPr lang="en-US" sz="2200" dirty="0"/>
          </a:p>
          <a:p>
            <a:pPr lvl="1"/>
            <a:endParaRPr lang="en-US" dirty="0"/>
          </a:p>
          <a:p>
            <a:endParaRPr lang="en-US" dirty="0"/>
          </a:p>
          <a:p>
            <a:endParaRPr lang="en-US" dirty="0"/>
          </a:p>
        </p:txBody>
      </p:sp>
    </p:spTree>
    <p:extLst>
      <p:ext uri="{BB962C8B-B14F-4D97-AF65-F5344CB8AC3E}">
        <p14:creationId xmlns:p14="http://schemas.microsoft.com/office/powerpoint/2010/main" val="2675710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2620</TotalTime>
  <Words>1028</Words>
  <Application>Microsoft Office PowerPoint</Application>
  <PresentationFormat>On-screen Show (4:3)</PresentationFormat>
  <Paragraphs>117</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Verdana</vt:lpstr>
      <vt:lpstr>Office Theme</vt:lpstr>
      <vt:lpstr>The Year in Review – and a Look Ahead  SHORT VERSION  </vt:lpstr>
      <vt:lpstr>Mission Statement</vt:lpstr>
      <vt:lpstr>Who are we?</vt:lpstr>
      <vt:lpstr> PTI Monitoring  </vt:lpstr>
      <vt:lpstr>Community Views Sought</vt:lpstr>
      <vt:lpstr>Complaints &amp; Performance Issue Remediation </vt:lpstr>
      <vt:lpstr>  Remedial Action Procedures   </vt:lpstr>
      <vt:lpstr>SLA Changes</vt:lpstr>
      <vt:lpstr>Possible SLA Changes</vt:lpstr>
      <vt:lpstr>SLA Changes </vt:lpstr>
      <vt:lpstr>Framework for SLA changes</vt:lpstr>
      <vt:lpstr>SLA Changes - Next steps</vt:lpstr>
      <vt:lpstr>Community Led Reviews</vt:lpstr>
      <vt:lpstr>Summary</vt:lpstr>
    </vt:vector>
  </TitlesOfParts>
  <Company>CIRA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Standing Committee</dc:title>
  <dc:creator>Allan MacGillivray</dc:creator>
  <cp:lastModifiedBy>Allan MacGillivray</cp:lastModifiedBy>
  <cp:revision>107</cp:revision>
  <cp:lastPrinted>2017-02-16T19:33:51Z</cp:lastPrinted>
  <dcterms:created xsi:type="dcterms:W3CDTF">2017-01-30T16:09:03Z</dcterms:created>
  <dcterms:modified xsi:type="dcterms:W3CDTF">2018-09-24T20:07:42Z</dcterms:modified>
</cp:coreProperties>
</file>