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2" d="100"/>
          <a:sy n="92" d="100"/>
        </p:scale>
        <p:origin x="-83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01DF74-8271-47D8-8770-026FF914BAAD}"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01DF74-8271-47D8-8770-026FF914BAAD}"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01DF74-8271-47D8-8770-026FF914BAAD}"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01DF74-8271-47D8-8770-026FF914BAAD}"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01DF74-8271-47D8-8770-026FF914BAAD}"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01DF74-8271-47D8-8770-026FF914BAAD}"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01DF74-8271-47D8-8770-026FF914BAAD}" type="datetimeFigureOut">
              <a:rPr lang="en-US" smtClean="0"/>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01DF74-8271-47D8-8770-026FF914BAAD}" type="datetimeFigureOut">
              <a:rPr lang="en-US" smtClean="0"/>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1DF74-8271-47D8-8770-026FF914BAAD}" type="datetimeFigureOut">
              <a:rPr lang="en-US" smtClean="0"/>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1DF74-8271-47D8-8770-026FF914BAAD}"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1DF74-8271-47D8-8770-026FF914BAAD}"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7F8E7-B959-47AE-AA7D-EC86F7BE7D9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1DF74-8271-47D8-8770-026FF914BAAD}" type="datetimeFigureOut">
              <a:rPr lang="en-US" smtClean="0"/>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7F8E7-B959-47AE-AA7D-EC86F7BE7D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cann.org/en/news/public-comment/idn-tld-acceptance-final-25jun13-en.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cann.org/en/resources/idn/variant-tlds/lgr-procedure-20mar13-en.pdf" TargetMode="External"/><Relationship Id="rId2" Type="http://schemas.openxmlformats.org/officeDocument/2006/relationships/hyperlink" Target="http://www.icann.org/en/groups/board/documents/resolutions-11apr13-en.htm" TargetMode="External"/><Relationship Id="rId1" Type="http://schemas.openxmlformats.org/officeDocument/2006/relationships/slideLayout" Target="../slideLayouts/slideLayout2.xml"/><Relationship Id="rId4" Type="http://schemas.openxmlformats.org/officeDocument/2006/relationships/hyperlink" Target="http://www.icann.org/en/resources/idn/variant-tlds/active-ux-21mar13-en.pdf"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www.atlarge.icann.org/correspondence/correspondence-29jun13-en.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tlarge.icann.org/correspondence/correspondence-29jun13-en.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tlarge.icann.org/correspondence/correspondence-21may13-en.ht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ALAC IDN WG Meeting</a:t>
            </a:r>
            <a:endParaRPr lang="en-US" dirty="0"/>
          </a:p>
        </p:txBody>
      </p:sp>
      <p:sp>
        <p:nvSpPr>
          <p:cNvPr id="3" name="Subtitle 2"/>
          <p:cNvSpPr>
            <a:spLocks noGrp="1"/>
          </p:cNvSpPr>
          <p:nvPr>
            <p:ph type="subTitle" idx="1"/>
          </p:nvPr>
        </p:nvSpPr>
        <p:spPr/>
        <p:txBody>
          <a:bodyPr/>
          <a:lstStyle/>
          <a:p>
            <a:r>
              <a:rPr lang="en-US" dirty="0" smtClean="0"/>
              <a:t>ICANN Durban  |  2013.07.17</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Response</a:t>
            </a:r>
            <a:endParaRPr lang="en-US" dirty="0"/>
          </a:p>
        </p:txBody>
      </p:sp>
      <p:sp>
        <p:nvSpPr>
          <p:cNvPr id="3" name="Content Placeholder 2"/>
          <p:cNvSpPr>
            <a:spLocks noGrp="1"/>
          </p:cNvSpPr>
          <p:nvPr>
            <p:ph idx="1"/>
          </p:nvPr>
        </p:nvSpPr>
        <p:spPr/>
        <p:txBody>
          <a:bodyPr>
            <a:normAutofit fontScale="77500" lnSpcReduction="20000"/>
          </a:bodyPr>
          <a:lstStyle/>
          <a:p>
            <a:r>
              <a:rPr lang="en-CA" dirty="0" smtClean="0"/>
              <a:t>Variants are a complex topic, and </a:t>
            </a:r>
            <a:r>
              <a:rPr lang="en-CA" b="1" dirty="0" smtClean="0"/>
              <a:t>the current approach with variants in TMCH is to leave variants out of TMCH itself, and rely on registries to handle variant issues. </a:t>
            </a:r>
            <a:r>
              <a:rPr lang="en-CA" dirty="0" smtClean="0"/>
              <a:t>As explained in more detail below, there are good reasons for taking such an approach and the NGPC believes that the current direction is appropriate.</a:t>
            </a:r>
          </a:p>
          <a:p>
            <a:endParaRPr lang="en-CA" dirty="0" smtClean="0"/>
          </a:p>
          <a:p>
            <a:r>
              <a:rPr lang="en-CA" dirty="0" smtClean="0"/>
              <a:t>Registries have their own policies for variants (whether to reserve, allocate, etc.).   If, however, there are any specific gaps in </a:t>
            </a:r>
            <a:r>
              <a:rPr lang="en-CA" dirty="0" err="1" smtClean="0"/>
              <a:t>behavior</a:t>
            </a:r>
            <a:r>
              <a:rPr lang="en-CA" dirty="0" smtClean="0"/>
              <a:t> with respect to trademarks, variants, and TMCH, it would be helpful to identify them and raise them in the appropriate venues (e.g. the GNSO).  We encourage ALAC to identify any such issues.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Domain Name Matching Rules</a:t>
            </a:r>
            <a:endParaRPr lang="en-US" b="1" dirty="0"/>
          </a:p>
        </p:txBody>
      </p:sp>
      <p:sp>
        <p:nvSpPr>
          <p:cNvPr id="3" name="Content Placeholder 2"/>
          <p:cNvSpPr>
            <a:spLocks noGrp="1"/>
          </p:cNvSpPr>
          <p:nvPr>
            <p:ph idx="1"/>
          </p:nvPr>
        </p:nvSpPr>
        <p:spPr>
          <a:xfrm>
            <a:off x="457200" y="1385910"/>
            <a:ext cx="8229600" cy="5257800"/>
          </a:xfrm>
        </p:spPr>
        <p:txBody>
          <a:bodyPr>
            <a:normAutofit/>
          </a:bodyPr>
          <a:lstStyle/>
          <a:p>
            <a:r>
              <a:rPr lang="en-US" dirty="0"/>
              <a:t>I</a:t>
            </a:r>
            <a:r>
              <a:rPr lang="en-US" dirty="0" smtClean="0"/>
              <a:t>n </a:t>
            </a:r>
            <a:r>
              <a:rPr lang="en-US" dirty="0" smtClean="0"/>
              <a:t>the example it is clearly indicated that "EXAMPLE" matches "</a:t>
            </a:r>
            <a:r>
              <a:rPr lang="en-US" dirty="0" smtClean="0"/>
              <a:t>example“.</a:t>
            </a:r>
          </a:p>
          <a:p>
            <a:r>
              <a:rPr lang="en-US" dirty="0"/>
              <a:t>I</a:t>
            </a:r>
            <a:r>
              <a:rPr lang="en-US" dirty="0" smtClean="0"/>
              <a:t>n </a:t>
            </a:r>
            <a:r>
              <a:rPr lang="en-US" dirty="0" smtClean="0"/>
              <a:t>a strict "matching", they would NOT match (one is in Capital letters and one in small letters) the reason they match is because some additional "mapping" is applied.  That is the case for English and Latin based marks. </a:t>
            </a:r>
            <a:endParaRPr lang="en-US" dirty="0"/>
          </a:p>
          <a:p>
            <a:r>
              <a:rPr lang="en-US" dirty="0" smtClean="0"/>
              <a:t>The </a:t>
            </a:r>
            <a:r>
              <a:rPr lang="en-US" dirty="0" smtClean="0"/>
              <a:t>question therefore is why is the same not implemented for Chinese and other IDN languages for which IDN Variants are required.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 IDN Variant is NOT "registered" as a separate domain</a:t>
            </a:r>
            <a:endParaRPr lang="en-US" b="1" dirty="0"/>
          </a:p>
        </p:txBody>
      </p:sp>
      <p:sp>
        <p:nvSpPr>
          <p:cNvPr id="3" name="Content Placeholder 2"/>
          <p:cNvSpPr>
            <a:spLocks noGrp="1"/>
          </p:cNvSpPr>
          <p:nvPr>
            <p:ph idx="1"/>
          </p:nvPr>
        </p:nvSpPr>
        <p:spPr/>
        <p:txBody>
          <a:bodyPr/>
          <a:lstStyle/>
          <a:p>
            <a:r>
              <a:rPr lang="en-US" dirty="0" smtClean="0"/>
              <a:t>That is perhaps the biggest misunderstanding about IDN Variants.  They are considered atomic to the applied for domain.  No transaction is being conducted.  Again, a simple study of the applications ICANN already has would I believe reveal that it is much less complex than what some claim the IDN Variants handling to be.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Response</a:t>
            </a:r>
            <a:endParaRPr lang="en-US" dirty="0"/>
          </a:p>
        </p:txBody>
      </p:sp>
      <p:sp>
        <p:nvSpPr>
          <p:cNvPr id="3" name="Content Placeholder 2"/>
          <p:cNvSpPr>
            <a:spLocks noGrp="1"/>
          </p:cNvSpPr>
          <p:nvPr>
            <p:ph idx="1"/>
          </p:nvPr>
        </p:nvSpPr>
        <p:spPr/>
        <p:txBody>
          <a:bodyPr>
            <a:normAutofit fontScale="77500" lnSpcReduction="20000"/>
          </a:bodyPr>
          <a:lstStyle/>
          <a:p>
            <a:r>
              <a:rPr lang="en-CA" dirty="0" smtClean="0"/>
              <a:t>Variants are a complex topic, and </a:t>
            </a:r>
            <a:r>
              <a:rPr lang="en-CA" b="1" dirty="0" smtClean="0"/>
              <a:t>the current approach with variants in TMCH is to leave variants out of TMCH itself, and rely on registries to handle variant issues. </a:t>
            </a:r>
            <a:r>
              <a:rPr lang="en-CA" dirty="0" smtClean="0"/>
              <a:t>As explained in more detail below, there are good reasons for taking such an approach and the NGPC believes that the current direction is appropriate.</a:t>
            </a:r>
          </a:p>
          <a:p>
            <a:endParaRPr lang="en-CA" dirty="0" smtClean="0"/>
          </a:p>
          <a:p>
            <a:r>
              <a:rPr lang="en-CA" dirty="0" smtClean="0"/>
              <a:t>Registries have their own policies for variants (whether to reserve, allocate, etc.).   If, however, there are any specific gaps in </a:t>
            </a:r>
            <a:r>
              <a:rPr lang="en-CA" dirty="0" err="1" smtClean="0"/>
              <a:t>behavior</a:t>
            </a:r>
            <a:r>
              <a:rPr lang="en-CA" dirty="0" smtClean="0"/>
              <a:t> with respect to trademarks, variants, and TMCH, it would be helpful to identify them and raise them in the appropriate venues (e.g. the GNSO).  We encourage ALAC to identify any such issues.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Welcome and Introduction (~5min)</a:t>
            </a:r>
          </a:p>
          <a:p>
            <a:r>
              <a:rPr lang="en-US" dirty="0" smtClean="0"/>
              <a:t>Relevant JIG, VIP and New </a:t>
            </a:r>
            <a:r>
              <a:rPr lang="en-US" dirty="0" err="1" smtClean="0"/>
              <a:t>gTLD</a:t>
            </a:r>
            <a:r>
              <a:rPr lang="en-US" dirty="0" smtClean="0"/>
              <a:t> Updates Related to IDNs</a:t>
            </a:r>
          </a:p>
          <a:p>
            <a:pPr lvl="1"/>
            <a:r>
              <a:rPr lang="en-US" dirty="0" smtClean="0"/>
              <a:t>Universal Acceptance of IDN TLDs: (~10min) </a:t>
            </a:r>
          </a:p>
          <a:p>
            <a:pPr lvl="1"/>
            <a:r>
              <a:rPr lang="en-US" dirty="0" smtClean="0"/>
              <a:t>VIP related reports (~15min)</a:t>
            </a:r>
          </a:p>
          <a:p>
            <a:pPr lvl="1"/>
            <a:r>
              <a:rPr lang="en-US" dirty="0" smtClean="0"/>
              <a:t>Trademark Clearinghouse not supporting IDN Variants (~40min)</a:t>
            </a:r>
          </a:p>
          <a:p>
            <a:r>
              <a:rPr lang="en-US" dirty="0" smtClean="0"/>
              <a:t>3.	Next Steps (~20min)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Acceptance of IDN TLDs</a:t>
            </a:r>
            <a:endParaRPr lang="en-US" dirty="0"/>
          </a:p>
        </p:txBody>
      </p:sp>
      <p:sp>
        <p:nvSpPr>
          <p:cNvPr id="4" name="Content Placeholder 2"/>
          <p:cNvSpPr>
            <a:spLocks noGrp="1"/>
          </p:cNvSpPr>
          <p:nvPr>
            <p:ph idx="1"/>
          </p:nvPr>
        </p:nvSpPr>
        <p:spPr/>
        <p:txBody>
          <a:bodyPr>
            <a:normAutofit/>
          </a:bodyPr>
          <a:lstStyle/>
          <a:p>
            <a:r>
              <a:rPr lang="en-CA" dirty="0" smtClean="0"/>
              <a:t>Draft Final Report on Universal Acceptance of IDN TLDs</a:t>
            </a:r>
          </a:p>
          <a:p>
            <a:pPr lvl="1"/>
            <a:r>
              <a:rPr lang="en-CA" dirty="0" smtClean="0">
                <a:hlinkClick r:id="rId2"/>
              </a:rPr>
              <a:t>http://www.icann.org/en/news/public-comment/idn-tld-acceptance-final-25jun13-en.htm</a:t>
            </a:r>
            <a:endParaRPr lang="en-CA" dirty="0" smtClean="0"/>
          </a:p>
          <a:p>
            <a:pPr lvl="1"/>
            <a:r>
              <a:rPr lang="en-CA" dirty="0" smtClean="0"/>
              <a:t>Opened 25 June 2013</a:t>
            </a:r>
          </a:p>
          <a:p>
            <a:pPr lvl="1"/>
            <a:r>
              <a:rPr lang="en-CA" dirty="0" smtClean="0"/>
              <a:t>Closed 25 July 2013 (reply 16 August)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n-CA" dirty="0" smtClean="0"/>
              <a:t>Proposed Recommendations</a:t>
            </a:r>
            <a:endParaRPr lang="en-CA" dirty="0"/>
          </a:p>
        </p:txBody>
      </p:sp>
      <p:sp>
        <p:nvSpPr>
          <p:cNvPr id="3" name="Content Placeholder 2"/>
          <p:cNvSpPr>
            <a:spLocks noGrp="1"/>
          </p:cNvSpPr>
          <p:nvPr>
            <p:ph idx="1"/>
          </p:nvPr>
        </p:nvSpPr>
        <p:spPr>
          <a:xfrm>
            <a:off x="457200" y="836712"/>
            <a:ext cx="8686800" cy="5877272"/>
          </a:xfrm>
        </p:spPr>
        <p:txBody>
          <a:bodyPr>
            <a:normAutofit fontScale="62500" lnSpcReduction="20000"/>
          </a:bodyPr>
          <a:lstStyle/>
          <a:p>
            <a:pPr marL="742950" lvl="0" indent="-742950">
              <a:spcBef>
                <a:spcPts val="1800"/>
              </a:spcBef>
              <a:buFont typeface="+mj-lt"/>
              <a:buAutoNum type="alphaUcPeriod"/>
            </a:pPr>
            <a:r>
              <a:rPr lang="en-CA" sz="4100" dirty="0" smtClean="0"/>
              <a:t>Recommend IDN TLD operators (including IDN </a:t>
            </a:r>
            <a:r>
              <a:rPr lang="en-CA" sz="4100" dirty="0" err="1" smtClean="0"/>
              <a:t>ccTLD</a:t>
            </a:r>
            <a:r>
              <a:rPr lang="en-CA" sz="4100" dirty="0" smtClean="0"/>
              <a:t>, IDN </a:t>
            </a:r>
            <a:r>
              <a:rPr lang="en-CA" sz="4100" dirty="0" err="1" smtClean="0"/>
              <a:t>gTLD</a:t>
            </a:r>
            <a:r>
              <a:rPr lang="en-CA" sz="4100" dirty="0" smtClean="0"/>
              <a:t> and IDN </a:t>
            </a:r>
            <a:r>
              <a:rPr lang="en-CA" sz="4100" dirty="0" err="1" smtClean="0"/>
              <a:t>gTLD</a:t>
            </a:r>
            <a:r>
              <a:rPr lang="en-CA" sz="4100" dirty="0" smtClean="0"/>
              <a:t> Accredited Registrars) to support </a:t>
            </a:r>
            <a:r>
              <a:rPr lang="en-CA" sz="4100" b="1" dirty="0" smtClean="0"/>
              <a:t>Universal Acceptance of IDN TLDs in their own systems</a:t>
            </a:r>
          </a:p>
          <a:p>
            <a:pPr marL="742950" lvl="0" indent="-742950">
              <a:spcBef>
                <a:spcPts val="1800"/>
              </a:spcBef>
              <a:buFont typeface="+mj-lt"/>
              <a:buAutoNum type="alphaUcPeriod"/>
            </a:pPr>
            <a:r>
              <a:rPr lang="en-CA" sz="4100" dirty="0" smtClean="0"/>
              <a:t>Allocate </a:t>
            </a:r>
            <a:r>
              <a:rPr lang="en-CA" sz="4100" b="1" dirty="0" smtClean="0"/>
              <a:t>specific resources for the advocacy </a:t>
            </a:r>
            <a:r>
              <a:rPr lang="en-CA" sz="4100" dirty="0" smtClean="0"/>
              <a:t>of Universal Acceptance beyond the development of informational materials and toolkits</a:t>
            </a:r>
          </a:p>
          <a:p>
            <a:pPr marL="742950" lvl="0" indent="-742950">
              <a:spcBef>
                <a:spcPts val="1800"/>
              </a:spcBef>
              <a:buFont typeface="+mj-lt"/>
              <a:buAutoNum type="alphaUcPeriod"/>
            </a:pPr>
            <a:r>
              <a:rPr lang="en-CA" sz="4100" dirty="0" smtClean="0"/>
              <a:t>Development of </a:t>
            </a:r>
            <a:r>
              <a:rPr lang="en-CA" sz="4100" b="1" dirty="0" smtClean="0"/>
              <a:t>informative reference materials for new IDN TLDs</a:t>
            </a:r>
            <a:r>
              <a:rPr lang="en-CA" sz="4100" dirty="0" smtClean="0"/>
              <a:t> (including </a:t>
            </a:r>
            <a:r>
              <a:rPr lang="en-CA" sz="4100" dirty="0" err="1" smtClean="0"/>
              <a:t>gTLD</a:t>
            </a:r>
            <a:r>
              <a:rPr lang="en-CA" sz="4100" dirty="0" smtClean="0"/>
              <a:t> and </a:t>
            </a:r>
            <a:r>
              <a:rPr lang="en-CA" sz="4100" dirty="0" err="1" smtClean="0"/>
              <a:t>ccTLD</a:t>
            </a:r>
            <a:r>
              <a:rPr lang="en-CA" sz="4100" dirty="0" smtClean="0"/>
              <a:t>) to handle issues of Universal Acceptance</a:t>
            </a:r>
          </a:p>
          <a:p>
            <a:pPr marL="742950" lvl="0" indent="-742950">
              <a:spcBef>
                <a:spcPts val="1800"/>
              </a:spcBef>
              <a:buFont typeface="+mj-lt"/>
              <a:buAutoNum type="alphaUcPeriod"/>
            </a:pPr>
            <a:r>
              <a:rPr lang="en-CA" sz="4100" dirty="0" smtClean="0"/>
              <a:t>Direct efforts, lead by staff, with the participation from the community, for further studies to investigate the scope of the issue and what other services or actions could be taken by </a:t>
            </a:r>
            <a:r>
              <a:rPr lang="en-CA" sz="4100" b="1" dirty="0" smtClean="0"/>
              <a:t>ICANN to support the Universal Acceptance of IDN TLDs beyond outreach and awareness campaigns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IDN Variant TLD Program</a:t>
            </a:r>
            <a:endParaRPr lang="en-US" dirty="0"/>
          </a:p>
        </p:txBody>
      </p:sp>
      <p:sp>
        <p:nvSpPr>
          <p:cNvPr id="3" name="Content Placeholder 2"/>
          <p:cNvSpPr>
            <a:spLocks noGrp="1"/>
          </p:cNvSpPr>
          <p:nvPr>
            <p:ph idx="1"/>
          </p:nvPr>
        </p:nvSpPr>
        <p:spPr/>
        <p:txBody>
          <a:bodyPr>
            <a:normAutofit lnSpcReduction="10000"/>
          </a:bodyPr>
          <a:lstStyle/>
          <a:p>
            <a:r>
              <a:rPr lang="en-US" dirty="0" smtClean="0"/>
              <a:t>Board Resolution </a:t>
            </a:r>
          </a:p>
          <a:p>
            <a:pPr lvl="1"/>
            <a:r>
              <a:rPr lang="en-US" dirty="0" smtClean="0">
                <a:hlinkClick r:id="rId2"/>
              </a:rPr>
              <a:t>http://www.icann.org/en/groups/board/documents/resolutions-11apr13-en.htm#2.a</a:t>
            </a:r>
            <a:endParaRPr lang="en-US" dirty="0" smtClean="0"/>
          </a:p>
          <a:p>
            <a:r>
              <a:rPr lang="en-US" dirty="0" smtClean="0"/>
              <a:t>Label Generation Rules Report</a:t>
            </a:r>
          </a:p>
          <a:p>
            <a:pPr lvl="1"/>
            <a:r>
              <a:rPr lang="en-US" dirty="0" smtClean="0">
                <a:hlinkClick r:id="rId3"/>
              </a:rPr>
              <a:t>http://www.icann.org/en/resources/idn/variant-tlds/lgr-procedure-20mar13-en.pdf</a:t>
            </a:r>
            <a:endParaRPr lang="en-US" dirty="0" smtClean="0"/>
          </a:p>
          <a:p>
            <a:r>
              <a:rPr lang="en-US" dirty="0" smtClean="0"/>
              <a:t>User Experience Report</a:t>
            </a:r>
          </a:p>
          <a:p>
            <a:pPr lvl="1"/>
            <a:r>
              <a:rPr lang="en-US" dirty="0" smtClean="0">
                <a:hlinkClick r:id="rId4"/>
              </a:rPr>
              <a:t>http://www.icann.org/en/resources/idn/variant-tlds/active-ux-21mar13-en.pdf</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r>
              <a:rPr lang="en-US" dirty="0" smtClean="0"/>
              <a:t>ALAC Statement</a:t>
            </a:r>
            <a:endParaRPr lang="en-US" dirty="0"/>
          </a:p>
        </p:txBody>
      </p:sp>
      <p:sp>
        <p:nvSpPr>
          <p:cNvPr id="3" name="Content Placeholder 2"/>
          <p:cNvSpPr>
            <a:spLocks noGrp="1"/>
          </p:cNvSpPr>
          <p:nvPr>
            <p:ph idx="1"/>
          </p:nvPr>
        </p:nvSpPr>
        <p:spPr>
          <a:xfrm>
            <a:off x="457200" y="1000108"/>
            <a:ext cx="8686800" cy="5286412"/>
          </a:xfrm>
        </p:spPr>
        <p:txBody>
          <a:bodyPr>
            <a:normAutofit fontScale="92500" lnSpcReduction="20000"/>
          </a:bodyPr>
          <a:lstStyle/>
          <a:p>
            <a:pPr>
              <a:buNone/>
            </a:pPr>
            <a:r>
              <a:rPr lang="en-US" dirty="0" smtClean="0">
                <a:hlinkClick r:id="rId2"/>
              </a:rPr>
              <a:t>http://www.atlarge.icann.org/correspondence/correspondence-29jun13-en.htm</a:t>
            </a:r>
            <a:endParaRPr lang="en-US" dirty="0" smtClean="0"/>
          </a:p>
          <a:p>
            <a:pPr>
              <a:buNone/>
            </a:pPr>
            <a:endParaRPr lang="en-CA" dirty="0" smtClean="0"/>
          </a:p>
          <a:p>
            <a:pPr marL="514350" indent="-514350">
              <a:buFont typeface="+mj-lt"/>
              <a:buAutoNum type="arabicPeriod"/>
            </a:pPr>
            <a:r>
              <a:rPr lang="en-CA" dirty="0" smtClean="0"/>
              <a:t>Introduce IDN Variant TLDs carefully and implement complementary IDN policies concurrently to nurture the growth of the IDN market</a:t>
            </a:r>
          </a:p>
          <a:p>
            <a:pPr marL="514350" indent="-514350">
              <a:buFont typeface="+mj-lt"/>
              <a:buAutoNum type="arabicPeriod"/>
            </a:pPr>
            <a:r>
              <a:rPr lang="en-CA" dirty="0" smtClean="0"/>
              <a:t>Bundle the delegation of TLDs and variant TLDs appropriately to ensure consumer trust among the implicated user communities</a:t>
            </a:r>
          </a:p>
          <a:p>
            <a:pPr marL="514350" indent="-514350">
              <a:buFont typeface="+mj-lt"/>
              <a:buAutoNum type="arabicPeriod"/>
            </a:pPr>
            <a:r>
              <a:rPr lang="en-CA" dirty="0" smtClean="0"/>
              <a:t>Prepare user communities (both IDN users and non-IDN users) via dedicated outreach well in advance of IDN Variant TLD delegation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r>
              <a:rPr lang="en-US" dirty="0" smtClean="0"/>
              <a:t>ALAC Statement</a:t>
            </a:r>
            <a:endParaRPr lang="en-US" dirty="0"/>
          </a:p>
        </p:txBody>
      </p:sp>
      <p:sp>
        <p:nvSpPr>
          <p:cNvPr id="3" name="Content Placeholder 2"/>
          <p:cNvSpPr>
            <a:spLocks noGrp="1"/>
          </p:cNvSpPr>
          <p:nvPr>
            <p:ph idx="1"/>
          </p:nvPr>
        </p:nvSpPr>
        <p:spPr>
          <a:xfrm>
            <a:off x="457200" y="1000108"/>
            <a:ext cx="8686800" cy="5857892"/>
          </a:xfrm>
        </p:spPr>
        <p:txBody>
          <a:bodyPr>
            <a:normAutofit fontScale="77500" lnSpcReduction="20000"/>
          </a:bodyPr>
          <a:lstStyle/>
          <a:p>
            <a:pPr>
              <a:buNone/>
            </a:pPr>
            <a:r>
              <a:rPr lang="en-US" dirty="0" smtClean="0">
                <a:hlinkClick r:id="rId2"/>
              </a:rPr>
              <a:t>http://www.atlarge.icann.org/correspondence/correspondence-29jun13-en.htm</a:t>
            </a:r>
            <a:endParaRPr lang="en-US" dirty="0" smtClean="0"/>
          </a:p>
          <a:p>
            <a:pPr>
              <a:buNone/>
            </a:pPr>
            <a:endParaRPr lang="en-CA" dirty="0" smtClean="0"/>
          </a:p>
          <a:p>
            <a:pPr marL="514350" indent="-514350">
              <a:buFont typeface="+mj-lt"/>
              <a:buAutoNum type="arabicPeriod" startAt="4"/>
            </a:pPr>
            <a:r>
              <a:rPr lang="en-CA" dirty="0" smtClean="0"/>
              <a:t>Demonstrate a strong commitment to multilingualism and facilitate the process of finding common ground between the technical and linguistic communities towards introducing IDN Variant TLDs without undermining the security and stability of the Domain Name System</a:t>
            </a:r>
          </a:p>
          <a:p>
            <a:pPr marL="514350" indent="-514350">
              <a:buFont typeface="+mj-lt"/>
              <a:buAutoNum type="arabicPeriod" startAt="4"/>
            </a:pPr>
            <a:r>
              <a:rPr lang="en-CA" dirty="0" smtClean="0"/>
              <a:t>Expedite the implementation of the Root Zone LGR process in general and accelerate the delivery of the Han script rule-set</a:t>
            </a:r>
          </a:p>
          <a:p>
            <a:pPr marL="514350" indent="-514350">
              <a:buFont typeface="+mj-lt"/>
              <a:buAutoNum type="arabicPeriod" startAt="4"/>
            </a:pPr>
            <a:r>
              <a:rPr lang="en-CA" dirty="0" smtClean="0"/>
              <a:t>Involve the ICANN community in the governance oversight of the process:</a:t>
            </a:r>
            <a:br>
              <a:rPr lang="en-CA" dirty="0" smtClean="0"/>
            </a:br>
            <a:r>
              <a:rPr lang="en-CA" dirty="0" smtClean="0"/>
              <a:t>a) ensure that the Root Zone LGR process is accountable and transparent; b) address the weaknesses of the process that have been identified by the community; and c) improve the ICANN Public Comments process, which is a core feedback mechanism for the Root Zone LGR process.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TMCH &amp; IDN Variants</a:t>
            </a:r>
            <a:br>
              <a:rPr lang="en-US" dirty="0" smtClean="0"/>
            </a:br>
            <a:r>
              <a:rPr lang="en-US" dirty="0" smtClean="0"/>
              <a:t>ALAC Statement</a:t>
            </a:r>
            <a:endParaRPr lang="en-US" dirty="0"/>
          </a:p>
        </p:txBody>
      </p:sp>
      <p:sp>
        <p:nvSpPr>
          <p:cNvPr id="5" name="Subtitle 4"/>
          <p:cNvSpPr>
            <a:spLocks noGrp="1"/>
          </p:cNvSpPr>
          <p:nvPr>
            <p:ph type="subTitle" idx="1"/>
          </p:nvPr>
        </p:nvSpPr>
        <p:spPr/>
        <p:txBody>
          <a:bodyPr/>
          <a:lstStyle/>
          <a:p>
            <a:r>
              <a:rPr lang="en-US" dirty="0" smtClean="0">
                <a:hlinkClick r:id="rId2"/>
              </a:rPr>
              <a:t>http://www.atlarge.icann.org/correspondence/correspondence-21may13-en.htm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858280" cy="6572272"/>
          </a:xfrm>
        </p:spPr>
        <p:txBody>
          <a:bodyPr>
            <a:normAutofit fontScale="85000" lnSpcReduction="20000"/>
          </a:bodyPr>
          <a:lstStyle/>
          <a:p>
            <a:pPr marL="514350" indent="-514350">
              <a:buFont typeface="+mj-lt"/>
              <a:buAutoNum type="arabicPeriod"/>
            </a:pPr>
            <a:r>
              <a:rPr lang="en-CA" dirty="0" smtClean="0"/>
              <a:t>Call for a more open and flexible TMCH model that is variants-friendly and support a community-based, bottom-up solution for TMCH implementation.</a:t>
            </a:r>
          </a:p>
          <a:p>
            <a:pPr marL="514350" indent="-514350">
              <a:buFont typeface="+mj-lt"/>
              <a:buAutoNum type="arabicPeriod"/>
            </a:pPr>
            <a:r>
              <a:rPr lang="en-CA" dirty="0" smtClean="0"/>
              <a:t>Ensure the IDN variant issue is addressed before the TMCH begin providing services to the new </a:t>
            </a:r>
            <a:r>
              <a:rPr lang="en-CA" dirty="0" err="1" smtClean="0"/>
              <a:t>gTLD</a:t>
            </a:r>
            <a:r>
              <a:rPr lang="en-CA" dirty="0" smtClean="0"/>
              <a:t> registries.</a:t>
            </a:r>
          </a:p>
          <a:p>
            <a:pPr marL="514350" indent="-514350">
              <a:buFont typeface="+mj-lt"/>
              <a:buAutoNum type="arabicPeriod"/>
            </a:pPr>
            <a:r>
              <a:rPr lang="en-CA" dirty="0" smtClean="0"/>
              <a:t>Request from the ICANN CEO an interim mechanism that can yield appropriate solutions efficiently and on an urgent basis that may involve the following:</a:t>
            </a:r>
          </a:p>
          <a:p>
            <a:pPr marL="914400" lvl="1" indent="-514350">
              <a:buFont typeface="+mj-lt"/>
              <a:buAutoNum type="alphaLcPeriod"/>
            </a:pPr>
            <a:r>
              <a:rPr lang="en-CA" dirty="0" smtClean="0"/>
              <a:t>ICANN (staff) providing relevant expertise to the community to develop interim services in order to authenticate and verify that trademarks are compatible with variants. Such services should be interoperable with the TMCH so as to enable the timely launch of the IDN TLDs</a:t>
            </a:r>
          </a:p>
          <a:p>
            <a:pPr marL="914400" lvl="1" indent="-514350">
              <a:buFont typeface="+mj-lt"/>
              <a:buAutoNum type="alphaLcPeriod"/>
            </a:pPr>
            <a:r>
              <a:rPr lang="en-CA" dirty="0" smtClean="0"/>
              <a:t>A consideration for expediting the LGR process for the Han script</a:t>
            </a:r>
          </a:p>
          <a:p>
            <a:pPr marL="914400" lvl="1" indent="-514350">
              <a:buFont typeface="+mj-lt"/>
              <a:buAutoNum type="alphaLcPeriod"/>
            </a:pPr>
            <a:r>
              <a:rPr lang="en-CA" dirty="0" smtClean="0"/>
              <a:t>Longer-term recommendation: A review of the IDN Tables and IDN Registration Rules and Policies submitted by new </a:t>
            </a:r>
            <a:r>
              <a:rPr lang="en-CA" dirty="0" err="1" smtClean="0"/>
              <a:t>gTLD</a:t>
            </a:r>
            <a:r>
              <a:rPr lang="en-CA" dirty="0" smtClean="0"/>
              <a:t> applicants offering IDN registrations as a basis for developing a more comprehensive, longer-term solution.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1027</TotalTime>
  <Words>854</Words>
  <Application>Microsoft Office PowerPoint</Application>
  <PresentationFormat>On-screen Show (4:3)</PresentationFormat>
  <Paragraphs>60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ALAC IDN WG Meeting</vt:lpstr>
      <vt:lpstr>Agenda</vt:lpstr>
      <vt:lpstr>Universal Acceptance of IDN TLDs</vt:lpstr>
      <vt:lpstr>Proposed Recommendations</vt:lpstr>
      <vt:lpstr>IDN Variant TLD Program</vt:lpstr>
      <vt:lpstr>ALAC Statement</vt:lpstr>
      <vt:lpstr>ALAC Statement</vt:lpstr>
      <vt:lpstr>TMCH &amp; IDN Variants ALAC Statement</vt:lpstr>
      <vt:lpstr>Slide 9</vt:lpstr>
      <vt:lpstr>Board Response</vt:lpstr>
      <vt:lpstr>Domain Name Matching Rules</vt:lpstr>
      <vt:lpstr>An IDN Variant is NOT "registered" as a separate domain</vt:lpstr>
      <vt:lpstr>Board Response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Edmon Chung</dc:creator>
  <cp:lastModifiedBy>Edmon Chung</cp:lastModifiedBy>
  <cp:revision>9</cp:revision>
  <dcterms:created xsi:type="dcterms:W3CDTF">2013-07-16T14:28:35Z</dcterms:created>
  <dcterms:modified xsi:type="dcterms:W3CDTF">2013-07-17T07:36:12Z</dcterms:modified>
</cp:coreProperties>
</file>