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540" r:id="rId2"/>
    <p:sldId id="381" r:id="rId3"/>
    <p:sldId id="575" r:id="rId4"/>
    <p:sldId id="580" r:id="rId5"/>
    <p:sldId id="581" r:id="rId6"/>
    <p:sldId id="577" r:id="rId7"/>
    <p:sldId id="594" r:id="rId8"/>
    <p:sldId id="584" r:id="rId9"/>
    <p:sldId id="585" r:id="rId10"/>
    <p:sldId id="586" r:id="rId11"/>
    <p:sldId id="587" r:id="rId12"/>
    <p:sldId id="588" r:id="rId13"/>
    <p:sldId id="589" r:id="rId14"/>
    <p:sldId id="593"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609" r:id="rId29"/>
    <p:sldId id="608" r:id="rId30"/>
    <p:sldId id="610" r:id="rId31"/>
    <p:sldId id="579" r:id="rId32"/>
    <p:sldId id="64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4" autoAdjust="0"/>
    <p:restoredTop sz="96019" autoAdjust="0"/>
  </p:normalViewPr>
  <p:slideViewPr>
    <p:cSldViewPr snapToGrid="0" snapToObjects="1">
      <p:cViewPr varScale="1">
        <p:scale>
          <a:sx n="83" d="100"/>
          <a:sy n="83" d="100"/>
        </p:scale>
        <p:origin x="1339" y="6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10/7/2017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10/7/2017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can be used for text, graphics or any other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938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a:p>
        </p:txBody>
      </p:sp>
    </p:spTree>
    <p:extLst>
      <p:ext uri="{BB962C8B-B14F-4D97-AF65-F5344CB8AC3E}">
        <p14:creationId xmlns:p14="http://schemas.microsoft.com/office/powerpoint/2010/main" val="371512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icann.org/resources/pages/second-level-lgr-2015-06-21-en"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unicode.org/reports/tr24"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unicode.org/reports/tr39/tr39-1.html#Whole_Script_Confusable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community.icann.org/display/IDN/IDN+implementation+Guidelines" TargetMode="External"/><Relationship Id="rId2" Type="http://schemas.openxmlformats.org/officeDocument/2006/relationships/hyperlink" Target="http://www.icann.org/idn" TargetMode="External"/><Relationship Id="rId1" Type="http://schemas.openxmlformats.org/officeDocument/2006/relationships/slideLayout" Target="../slideLayouts/slideLayout1.xml"/><Relationship Id="rId5" Type="http://schemas.openxmlformats.org/officeDocument/2006/relationships/hyperlink" Target="mailto:IDNProgram@icann.org" TargetMode="External"/><Relationship Id="rId4" Type="http://schemas.openxmlformats.org/officeDocument/2006/relationships/hyperlink" Target="mailto:idngwg@icann.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icann.org/display/IDN/IDN+Implementation+Guidelines?preview=/56144699/58737029/IDN%202nd%20Level%20Items%200.3.pdf" TargetMode="External"/><Relationship Id="rId2" Type="http://schemas.openxmlformats.org/officeDocument/2006/relationships/hyperlink" Target="https://www.icann.org/news/announcement-2015-07-20-en" TargetMode="External"/><Relationship Id="rId1" Type="http://schemas.openxmlformats.org/officeDocument/2006/relationships/slideLayout" Target="../slideLayouts/slideLayout1.xml"/><Relationship Id="rId6" Type="http://schemas.openxmlformats.org/officeDocument/2006/relationships/hyperlink" Target="https://www.icann.org/public-comments/idn-guidelines-2017-03-03-en" TargetMode="External"/><Relationship Id="rId5" Type="http://schemas.openxmlformats.org/officeDocument/2006/relationships/hyperlink" Target="https://www.icann.org/en/system/files/files/draft-idn-guidelines-03mar17-en.pdf" TargetMode="External"/><Relationship Id="rId4" Type="http://schemas.openxmlformats.org/officeDocument/2006/relationships/hyperlink" Target="https://community.icann.org/display/IDN/IDN+Implementation+Guidelines?preview=/56144699/63146672/IDN%20Guidelines%204.0%202016110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IDN Implementation Guidelines</a:t>
            </a:r>
          </a:p>
        </p:txBody>
      </p:sp>
      <p:sp>
        <p:nvSpPr>
          <p:cNvPr id="3" name="Text Placeholder 2"/>
          <p:cNvSpPr>
            <a:spLocks noGrp="1"/>
          </p:cNvSpPr>
          <p:nvPr>
            <p:ph type="body" sz="quarter" idx="10"/>
          </p:nvPr>
        </p:nvSpPr>
        <p:spPr/>
        <p:txBody>
          <a:bodyPr/>
          <a:lstStyle/>
          <a:p>
            <a:r>
              <a:rPr lang="en-US" dirty="0"/>
              <a:t>IDN Guidelines Working Group</a:t>
            </a:r>
          </a:p>
        </p:txBody>
      </p:sp>
      <p:sp>
        <p:nvSpPr>
          <p:cNvPr id="4" name="Text Placeholder 3"/>
          <p:cNvSpPr>
            <a:spLocks noGrp="1"/>
          </p:cNvSpPr>
          <p:nvPr>
            <p:ph type="body" sz="quarter" idx="11"/>
          </p:nvPr>
        </p:nvSpPr>
        <p:spPr/>
        <p:txBody>
          <a:bodyPr>
            <a:normAutofit lnSpcReduction="10000"/>
          </a:bodyPr>
          <a:lstStyle/>
          <a:p>
            <a:r>
              <a:rPr lang="en-US" dirty="0"/>
              <a:t>ICANN 60</a:t>
            </a:r>
          </a:p>
        </p:txBody>
      </p:sp>
      <p:sp>
        <p:nvSpPr>
          <p:cNvPr id="5" name="Text Placeholder 4"/>
          <p:cNvSpPr>
            <a:spLocks noGrp="1"/>
          </p:cNvSpPr>
          <p:nvPr>
            <p:ph type="body" sz="quarter" idx="12"/>
          </p:nvPr>
        </p:nvSpPr>
        <p:spPr/>
        <p:txBody>
          <a:bodyPr/>
          <a:lstStyle/>
          <a:p>
            <a:r>
              <a:rPr lang="en-US" dirty="0"/>
              <a:t>29 October 2017</a:t>
            </a:r>
          </a:p>
        </p:txBody>
      </p:sp>
      <p:sp>
        <p:nvSpPr>
          <p:cNvPr id="6" name="Text Placeholder 5"/>
          <p:cNvSpPr>
            <a:spLocks noGrp="1"/>
          </p:cNvSpPr>
          <p:nvPr>
            <p:ph type="body" sz="quarter" idx="13"/>
          </p:nvPr>
        </p:nvSpPr>
        <p:spPr/>
        <p:txBody>
          <a:bodyPr/>
          <a:lstStyle/>
          <a:p>
            <a:r>
              <a:rPr lang="en-US"/>
              <a:t>Version 4.0</a:t>
            </a:r>
            <a:endParaRPr lang="en-US" dirty="0"/>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3.	When a pre-existing domain name requires a registry to make transitional exception to any of these Guidelines, the terms of that action must also be made readily available online, including the timeline for the resolution of such transitional matters.  Also see 18(a).</a:t>
            </a:r>
            <a:endParaRPr lang="en-US" dirty="0"/>
          </a:p>
        </p:txBody>
      </p:sp>
    </p:spTree>
    <p:extLst>
      <p:ext uri="{BB962C8B-B14F-4D97-AF65-F5344CB8AC3E}">
        <p14:creationId xmlns:p14="http://schemas.microsoft.com/office/powerpoint/2010/main" val="364562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4.	No label containing hyphens in both the third and the fourth positions may be registered unless it is a valid A-label, with reservation for transitional action. Labels with hyphens in both  the third and the fourth positions are explicitly reserved to indicate encoding schemes, of which IDNA is only one instantiation. These guidelines are not intended to assist with any other instantiations.</a:t>
            </a:r>
            <a:endParaRPr lang="en-US" dirty="0"/>
          </a:p>
        </p:txBody>
      </p:sp>
    </p:spTree>
    <p:extLst>
      <p:ext uri="{BB962C8B-B14F-4D97-AF65-F5344CB8AC3E}">
        <p14:creationId xmlns:p14="http://schemas.microsoft.com/office/powerpoint/2010/main" val="148482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Format of IDN Tables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5.	A registry supporting IDNs must publish one or several repertoires of Unicode code points  that are permitted for registration and must not accept the registration of any domain name containing an unlisted code point. Each such list must indicate the script or language(s) it is intended to support. If registry policy treats any code point in a list as a variant of any other code point, the variant rules and the policies attached to it must be clearly articulated.</a:t>
            </a:r>
            <a:endParaRPr lang="en-US" dirty="0"/>
          </a:p>
        </p:txBody>
      </p:sp>
    </p:spTree>
    <p:extLst>
      <p:ext uri="{BB962C8B-B14F-4D97-AF65-F5344CB8AC3E}">
        <p14:creationId xmlns:p14="http://schemas.microsoft.com/office/powerpoint/2010/main" val="262163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Format of IDN Tables</a:t>
            </a:r>
            <a:endParaRPr lang="en-US" dirty="0"/>
          </a:p>
        </p:txBody>
      </p:sp>
      <p:sp>
        <p:nvSpPr>
          <p:cNvPr id="3" name="Content Placeholder 2"/>
          <p:cNvSpPr>
            <a:spLocks noGrp="1"/>
          </p:cNvSpPr>
          <p:nvPr>
            <p:ph sz="quarter" idx="10"/>
          </p:nvPr>
        </p:nvSpPr>
        <p:spPr/>
        <p:txBody>
          <a:bodyPr/>
          <a:lstStyle/>
          <a:p>
            <a:pPr marL="0" indent="0">
              <a:lnSpc>
                <a:spcPct val="150000"/>
              </a:lnSpc>
              <a:spcBef>
                <a:spcPts val="0"/>
              </a:spcBef>
              <a:buNone/>
            </a:pPr>
            <a:r>
              <a:rPr lang="en-SG" dirty="0"/>
              <a:t>6.	IDN tables must be placed in the IANA Repository for IDN Practices. Further:</a:t>
            </a:r>
          </a:p>
          <a:p>
            <a:pPr marL="0" indent="0">
              <a:lnSpc>
                <a:spcPct val="150000"/>
              </a:lnSpc>
              <a:spcBef>
                <a:spcPts val="0"/>
              </a:spcBef>
              <a:buNone/>
            </a:pPr>
            <a:r>
              <a:rPr lang="en-SG" dirty="0"/>
              <a:t>(a)	Except as applicable in 7(b) below, registries must use Label Generation Ruleset (LGR) format to represent an IDN table (RFC 7940).  Also see </a:t>
            </a:r>
            <a:r>
              <a:rPr lang="en-SG" dirty="0" err="1"/>
              <a:t>Additonal</a:t>
            </a:r>
            <a:r>
              <a:rPr lang="en-SG" dirty="0"/>
              <a:t> Note I; </a:t>
            </a:r>
          </a:p>
          <a:p>
            <a:pPr marL="0" indent="0">
              <a:lnSpc>
                <a:spcPct val="150000"/>
              </a:lnSpc>
              <a:spcBef>
                <a:spcPts val="0"/>
              </a:spcBef>
              <a:buNone/>
            </a:pPr>
            <a:r>
              <a:rPr lang="en-SG" dirty="0"/>
              <a:t>(b)	Registries with existing legacy IDN tables already present within the IANA Repository for IDN Practices at the time these guidelines are published are encouraged to transition to the LGR format; </a:t>
            </a:r>
          </a:p>
          <a:p>
            <a:pPr marL="0" indent="0">
              <a:lnSpc>
                <a:spcPct val="150000"/>
              </a:lnSpc>
              <a:spcBef>
                <a:spcPts val="0"/>
              </a:spcBef>
              <a:buNone/>
            </a:pPr>
            <a:r>
              <a:rPr lang="en-SG" dirty="0"/>
              <a:t>(c)	The IDN table must include the complete repertoire of code points, any variant rules and any applicable contextual rules which the registry uses to determine if a label is acceptable for registration.</a:t>
            </a:r>
          </a:p>
        </p:txBody>
      </p:sp>
    </p:spTree>
    <p:extLst>
      <p:ext uri="{BB962C8B-B14F-4D97-AF65-F5344CB8AC3E}">
        <p14:creationId xmlns:p14="http://schemas.microsoft.com/office/powerpoint/2010/main" val="339765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7.	TLD registries are encouraged to collaborate on issues of shared interest, for example, by forming a consortium to coordinate contact with external communities, elicit the assistance of support groups, and establish global fora to address common current and emerging challenges in the development and use of IDNs. </a:t>
            </a:r>
            <a:endParaRPr lang="en-US" dirty="0"/>
          </a:p>
        </p:txBody>
      </p:sp>
    </p:spTree>
    <p:extLst>
      <p:ext uri="{BB962C8B-B14F-4D97-AF65-F5344CB8AC3E}">
        <p14:creationId xmlns:p14="http://schemas.microsoft.com/office/powerpoint/2010/main" val="103766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8.	TLD registries seeking to implement new IDN tables or to modify existing ones may use available Reference Second Level LGRs (</a:t>
            </a:r>
            <a:r>
              <a:rPr lang="en-SG" dirty="0">
                <a:hlinkClick r:id="rId2"/>
              </a:rPr>
              <a:t>https://www.icann.org/resources/pages/second-level-lgr-2015-06-21-en</a:t>
            </a:r>
            <a:r>
              <a:rPr lang="en-SG" dirty="0"/>
              <a:t>)  as is or as a reference.  IDN tables may deviate from Reference Second Level LGRs. Notwithstanding the foregoing, Registry Operators seeking to implement IDN tables (i.e. new or modifications of existing ones) that pose any security and/or stability issues must not be implemented.</a:t>
            </a:r>
            <a:endParaRPr lang="en-US" dirty="0"/>
          </a:p>
        </p:txBody>
      </p:sp>
    </p:spTree>
    <p:extLst>
      <p:ext uri="{BB962C8B-B14F-4D97-AF65-F5344CB8AC3E}">
        <p14:creationId xmlns:p14="http://schemas.microsoft.com/office/powerpoint/2010/main" val="136505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9.	TLD registries offering registration of IDN labels with the same language or script tag (RFC 5646) are encouraged to cooperate and contribute toward the development and update of the Reference Second Level LGRs with the goal of minimizing the difference between the reference LGRs of that language or script and the implemented IDN tables for the same language or script.</a:t>
            </a:r>
            <a:endParaRPr lang="en-US" dirty="0"/>
          </a:p>
        </p:txBody>
      </p:sp>
    </p:spTree>
    <p:extLst>
      <p:ext uri="{BB962C8B-B14F-4D97-AF65-F5344CB8AC3E}">
        <p14:creationId xmlns:p14="http://schemas.microsoft.com/office/powerpoint/2010/main" val="346942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10.	Any information fundamental to the understanding of a registry's IDN policies that is not published by IANA must be made directly available online by the registry. Including references to the linguistic and orthographic sources used in establishing IDN policies and tables is useful for implementers to understand the context of such policies.  The registry should also encourage its registrars to call attention to these policies for all IDN registrants.  If material is provided both via the IANA Repository of IDN Practices and other channels, the registry must ensure that its substance is concordant across all platforms.</a:t>
            </a:r>
            <a:endParaRPr lang="en-US" dirty="0"/>
          </a:p>
        </p:txBody>
      </p:sp>
    </p:spTree>
    <p:extLst>
      <p:ext uri="{BB962C8B-B14F-4D97-AF65-F5344CB8AC3E}">
        <p14:creationId xmlns:p14="http://schemas.microsoft.com/office/powerpoint/2010/main" val="160035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IDN Variant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11.	IDN Variant Labels generated by an IDN table must be either (a) allocatable only to the same registrant as the primary IDN label, or (b) blocked from registration.  Also see 18(b).</a:t>
            </a:r>
            <a:endParaRPr lang="en-US" dirty="0"/>
          </a:p>
        </p:txBody>
      </p:sp>
    </p:spTree>
    <p:extLst>
      <p:ext uri="{BB962C8B-B14F-4D97-AF65-F5344CB8AC3E}">
        <p14:creationId xmlns:p14="http://schemas.microsoft.com/office/powerpoint/2010/main" val="274950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IDN Variant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12.	TLD Registries may activate an IDN Variant Label, provided that </a:t>
            </a:r>
            <a:r>
              <a:rPr lang="en-SG" dirty="0" err="1"/>
              <a:t>i</a:t>
            </a:r>
            <a:r>
              <a:rPr lang="en-SG" dirty="0"/>
              <a:t>) such IDN Variant Label is requested by the same registrant or corresponding registrar as the Primary IDN Label, ii) such IDN Variant Label is registered to the registrant of the Primary IDN Label, and iii) such IDN Variant Label conforms with the registry policy and IDN Tables. </a:t>
            </a:r>
          </a:p>
          <a:p>
            <a:pPr marL="0" indent="0">
              <a:lnSpc>
                <a:spcPct val="150000"/>
              </a:lnSpc>
              <a:buNone/>
            </a:pPr>
            <a:r>
              <a:rPr lang="en-SG" dirty="0"/>
              <a:t>In exceptional cases, where a language and/or script have established conventions, a TLD Registry may automatically activate an IDN Variant Label at its discretion. In such cases, the TLD Registry must ensure that only the necessary IDN Variant Labels are automatically activated and the number of such labels remains as small as possible.  Also see 18(c).</a:t>
            </a:r>
          </a:p>
        </p:txBody>
      </p:sp>
    </p:spTree>
    <p:extLst>
      <p:ext uri="{BB962C8B-B14F-4D97-AF65-F5344CB8AC3E}">
        <p14:creationId xmlns:p14="http://schemas.microsoft.com/office/powerpoint/2010/main" val="142430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3" name="Content Placeholder 2"/>
          <p:cNvSpPr>
            <a:spLocks noGrp="1"/>
          </p:cNvSpPr>
          <p:nvPr>
            <p:ph sz="quarter" idx="10"/>
          </p:nvPr>
        </p:nvSpPr>
        <p:spPr/>
        <p:txBody>
          <a:bodyPr/>
          <a:lstStyle/>
          <a:p>
            <a:r>
              <a:rPr lang="en-US" dirty="0"/>
              <a:t>Purpose and Status</a:t>
            </a:r>
          </a:p>
          <a:p>
            <a:r>
              <a:rPr lang="en-US" dirty="0"/>
              <a:t>IDN Guidelines WG Members</a:t>
            </a:r>
          </a:p>
          <a:p>
            <a:r>
              <a:rPr lang="en-US" dirty="0"/>
              <a:t>Guidelines</a:t>
            </a:r>
          </a:p>
          <a:p>
            <a:r>
              <a:rPr lang="en-US" dirty="0"/>
              <a:t>Next Steps</a:t>
            </a:r>
          </a:p>
        </p:txBody>
      </p:sp>
    </p:spTree>
    <p:extLst>
      <p:ext uri="{BB962C8B-B14F-4D97-AF65-F5344CB8AC3E}">
        <p14:creationId xmlns:p14="http://schemas.microsoft.com/office/powerpoint/2010/main" val="92868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IDN Variant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Harmonization of variant rules across same-script IDN tables</a:t>
            </a:r>
          </a:p>
          <a:p>
            <a:pPr marL="0" indent="0">
              <a:lnSpc>
                <a:spcPct val="150000"/>
              </a:lnSpc>
              <a:buNone/>
            </a:pPr>
            <a:r>
              <a:rPr lang="en-SG" dirty="0"/>
              <a:t>13.	TLD registries must ensure that all applicable same-script IDN tables with a variant policy for a particular TLD have uniform variant rules that properly account for symmetry and transitivity properties of all variant sets across these IDN tables. Exceptions to this guideline vis-à-vis symmetry and transitivity properties should be clearly documented in registries’ public policy. At the same time, TLD registries shall re-evaluate potential variant relationships that may require to create new variant sets due to the introduction of additional IDN tables by the registry. Also see Additional Notes II and III.</a:t>
            </a:r>
          </a:p>
        </p:txBody>
      </p:sp>
    </p:spTree>
    <p:extLst>
      <p:ext uri="{BB962C8B-B14F-4D97-AF65-F5344CB8AC3E}">
        <p14:creationId xmlns:p14="http://schemas.microsoft.com/office/powerpoint/2010/main" val="222269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Within-script homoglyphs </a:t>
            </a:r>
          </a:p>
          <a:p>
            <a:pPr marL="0" indent="0">
              <a:lnSpc>
                <a:spcPct val="150000"/>
              </a:lnSpc>
              <a:buNone/>
            </a:pPr>
            <a:r>
              <a:rPr lang="en-SG" dirty="0"/>
              <a:t>14.	TLD registries are encouraged to consider policies to minimize confusion of IDN labels with other labels within the same script, specifically arising due to homoglyphic characters.  Also see </a:t>
            </a:r>
            <a:r>
              <a:rPr lang="en-SG" dirty="0" err="1"/>
              <a:t>Additonal</a:t>
            </a:r>
            <a:r>
              <a:rPr lang="en-SG" dirty="0"/>
              <a:t> Note IV.</a:t>
            </a:r>
          </a:p>
        </p:txBody>
      </p:sp>
    </p:spTree>
    <p:extLst>
      <p:ext uri="{BB962C8B-B14F-4D97-AF65-F5344CB8AC3E}">
        <p14:creationId xmlns:p14="http://schemas.microsoft.com/office/powerpoint/2010/main" val="423424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Commingling of cross-script code points in a single label</a:t>
            </a:r>
          </a:p>
          <a:p>
            <a:pPr marL="0" indent="0">
              <a:lnSpc>
                <a:spcPct val="150000"/>
              </a:lnSpc>
              <a:buNone/>
            </a:pPr>
            <a:r>
              <a:rPr lang="en-SG" dirty="0"/>
              <a:t>15.	All code points in a single label must be taken from the same Unicode script as determined by the Unicode Standard Annex #24: Script Names </a:t>
            </a:r>
            <a:r>
              <a:rPr lang="en-SG" dirty="0">
                <a:hlinkClick r:id="rId2"/>
              </a:rPr>
              <a:t>http://www.unicode.org/reports/tr24</a:t>
            </a:r>
            <a:r>
              <a:rPr lang="en-SG" dirty="0"/>
              <a:t>.  Exceptions to this guideline are permissible for languages with established orthographies and conventions that require the commingled use of multiple scripts. </a:t>
            </a:r>
          </a:p>
        </p:txBody>
      </p:sp>
    </p:spTree>
    <p:extLst>
      <p:ext uri="{BB962C8B-B14F-4D97-AF65-F5344CB8AC3E}">
        <p14:creationId xmlns:p14="http://schemas.microsoft.com/office/powerpoint/2010/main" val="243014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Commingling of cross-script code points in a single label</a:t>
            </a:r>
          </a:p>
          <a:p>
            <a:pPr marL="0" indent="0">
              <a:lnSpc>
                <a:spcPct val="150000"/>
              </a:lnSpc>
              <a:buNone/>
            </a:pPr>
            <a:r>
              <a:rPr lang="en-SG" dirty="0"/>
              <a:t>16.	In the case of any exceptions made allowing mixing of scripts, visually confusable characters from different scripts must not be allowed to co-exist in a single set of permissible code points unless a corresponding policy and IDN table is clearly defined to minimize confusion between domain names.  Also see </a:t>
            </a:r>
            <a:r>
              <a:rPr lang="en-SG" dirty="0" err="1"/>
              <a:t>Additonal</a:t>
            </a:r>
            <a:r>
              <a:rPr lang="en-SG" dirty="0"/>
              <a:t> Note IV.</a:t>
            </a:r>
          </a:p>
        </p:txBody>
      </p:sp>
    </p:spTree>
    <p:extLst>
      <p:ext uri="{BB962C8B-B14F-4D97-AF65-F5344CB8AC3E}">
        <p14:creationId xmlns:p14="http://schemas.microsoft.com/office/powerpoint/2010/main" val="83342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Whole-script confusables</a:t>
            </a:r>
          </a:p>
          <a:p>
            <a:pPr marL="0" indent="0">
              <a:lnSpc>
                <a:spcPct val="150000"/>
              </a:lnSpc>
              <a:buNone/>
            </a:pPr>
            <a:r>
              <a:rPr lang="en-SG" dirty="0"/>
              <a:t>17.	TLD registries are encouraged to apply additional constraints on registrations that minimize Whole-Script Confusables as determined by Unicode Technical Standard #39: Unicode Security Mechanisms </a:t>
            </a:r>
            <a:r>
              <a:rPr lang="en-SG" dirty="0">
                <a:hlinkClick r:id="rId2"/>
              </a:rPr>
              <a:t>http://unicode.org/reports/tr39/tr39-1.html#Whole_Script_Confusables</a:t>
            </a:r>
            <a:r>
              <a:rPr lang="en-SG" dirty="0"/>
              <a:t>.   Also see 18 (d) and </a:t>
            </a:r>
            <a:r>
              <a:rPr lang="en-SG" dirty="0" err="1"/>
              <a:t>Additonal</a:t>
            </a:r>
            <a:r>
              <a:rPr lang="en-SG" dirty="0"/>
              <a:t> Note V.</a:t>
            </a:r>
          </a:p>
        </p:txBody>
      </p:sp>
    </p:spTree>
    <p:extLst>
      <p:ext uri="{BB962C8B-B14F-4D97-AF65-F5344CB8AC3E}">
        <p14:creationId xmlns:p14="http://schemas.microsoft.com/office/powerpoint/2010/main" val="78964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Publishing IDN Registration Policy and Rules </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18.	TLD Registries should publish policies or guidance related to registration of IDN labels at </a:t>
            </a:r>
            <a:r>
              <a:rPr lang="en-SG" dirty="0" err="1"/>
              <a:t>publically</a:t>
            </a:r>
            <a:r>
              <a:rPr lang="en-SG" dirty="0"/>
              <a:t> accessible location on the TLD Registry’s website. In addition to general policies or guidance on IDN registrations, these should include the following:</a:t>
            </a:r>
          </a:p>
          <a:p>
            <a:pPr marL="0" indent="0">
              <a:lnSpc>
                <a:spcPct val="150000"/>
              </a:lnSpc>
              <a:spcBef>
                <a:spcPts val="0"/>
              </a:spcBef>
              <a:buNone/>
            </a:pPr>
            <a:r>
              <a:rPr lang="en-SG" dirty="0"/>
              <a:t>(a)	A timeline related to resolution of transitional matters, if applicable</a:t>
            </a:r>
          </a:p>
          <a:p>
            <a:pPr marL="0" indent="0">
              <a:lnSpc>
                <a:spcPct val="150000"/>
              </a:lnSpc>
              <a:spcBef>
                <a:spcPts val="0"/>
              </a:spcBef>
              <a:buNone/>
            </a:pPr>
            <a:r>
              <a:rPr lang="en-SG" dirty="0"/>
              <a:t>(b)	IDN Variant Label allocation policy, if applicable</a:t>
            </a:r>
          </a:p>
          <a:p>
            <a:pPr marL="0" indent="0">
              <a:lnSpc>
                <a:spcPct val="150000"/>
              </a:lnSpc>
              <a:spcBef>
                <a:spcPts val="0"/>
              </a:spcBef>
              <a:buNone/>
            </a:pPr>
            <a:r>
              <a:rPr lang="en-SG" dirty="0"/>
              <a:t>(c)	IDN Variant Label automatic activation policy, if applicable</a:t>
            </a:r>
          </a:p>
          <a:p>
            <a:pPr marL="0" indent="0">
              <a:lnSpc>
                <a:spcPct val="150000"/>
              </a:lnSpc>
              <a:spcBef>
                <a:spcPts val="0"/>
              </a:spcBef>
              <a:buNone/>
            </a:pPr>
            <a:r>
              <a:rPr lang="en-SG" dirty="0"/>
              <a:t>(d)	Policy for minimizing Whole-Script Confusables and data sources used, if applicable.  Also see Additional Note V </a:t>
            </a:r>
          </a:p>
          <a:p>
            <a:pPr marL="0" indent="0">
              <a:lnSpc>
                <a:spcPct val="150000"/>
              </a:lnSpc>
              <a:spcBef>
                <a:spcPts val="0"/>
              </a:spcBef>
              <a:buNone/>
            </a:pPr>
            <a:r>
              <a:rPr lang="en-SG" dirty="0"/>
              <a:t>(e)	IDN Table as per Guideline 6 above.</a:t>
            </a:r>
          </a:p>
        </p:txBody>
      </p:sp>
    </p:spTree>
    <p:extLst>
      <p:ext uri="{BB962C8B-B14F-4D97-AF65-F5344CB8AC3E}">
        <p14:creationId xmlns:p14="http://schemas.microsoft.com/office/powerpoint/2010/main" val="3067265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Terminology</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19.	The community is encouraged to adopt the relevant terminology used in these Guidelines as defined in Appendix B.</a:t>
            </a:r>
          </a:p>
        </p:txBody>
      </p:sp>
    </p:spTree>
    <p:extLst>
      <p:ext uri="{BB962C8B-B14F-4D97-AF65-F5344CB8AC3E}">
        <p14:creationId xmlns:p14="http://schemas.microsoft.com/office/powerpoint/2010/main" val="264038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Additional Notes</a:t>
            </a:r>
            <a:endParaRPr lang="en-US" dirty="0"/>
          </a:p>
        </p:txBody>
      </p:sp>
      <p:sp>
        <p:nvSpPr>
          <p:cNvPr id="3" name="Content Placeholder 2"/>
          <p:cNvSpPr>
            <a:spLocks noGrp="1"/>
          </p:cNvSpPr>
          <p:nvPr>
            <p:ph sz="quarter" idx="10"/>
          </p:nvPr>
        </p:nvSpPr>
        <p:spPr/>
        <p:txBody>
          <a:bodyPr/>
          <a:lstStyle/>
          <a:p>
            <a:pPr marL="0" indent="0">
              <a:lnSpc>
                <a:spcPct val="150000"/>
              </a:lnSpc>
              <a:spcBef>
                <a:spcPts val="0"/>
              </a:spcBef>
              <a:buNone/>
            </a:pPr>
            <a:r>
              <a:rPr lang="en-SG" dirty="0"/>
              <a:t>I.	For Guideline 6(a): Registries may take X months from the publication of these guidelines to implement the LGR format for IDN tables.    </a:t>
            </a:r>
          </a:p>
          <a:p>
            <a:pPr marL="0" indent="0">
              <a:lnSpc>
                <a:spcPct val="150000"/>
              </a:lnSpc>
              <a:spcBef>
                <a:spcPts val="0"/>
              </a:spcBef>
              <a:buNone/>
            </a:pPr>
            <a:r>
              <a:rPr lang="en-SG" dirty="0"/>
              <a:t>II.	For Guideline 13: The use of “uniform” here means that two variant code points or variant code point sequences in one IDN table cannot be non-variant code points or variant code point sequences in another IDN table implemented under the same TLD.</a:t>
            </a:r>
          </a:p>
          <a:p>
            <a:pPr marL="0" indent="0">
              <a:lnSpc>
                <a:spcPct val="150000"/>
              </a:lnSpc>
              <a:spcBef>
                <a:spcPts val="0"/>
              </a:spcBef>
              <a:buNone/>
            </a:pPr>
            <a:r>
              <a:rPr lang="en-SG" dirty="0"/>
              <a:t>III.	For Guideline 13:  Registries may use relevant work for the Root Zone LGR and other sources to determine the variant sets.</a:t>
            </a:r>
          </a:p>
        </p:txBody>
      </p:sp>
    </p:spTree>
    <p:extLst>
      <p:ext uri="{BB962C8B-B14F-4D97-AF65-F5344CB8AC3E}">
        <p14:creationId xmlns:p14="http://schemas.microsoft.com/office/powerpoint/2010/main" val="874793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Additional Notes</a:t>
            </a:r>
            <a:endParaRPr lang="en-US" dirty="0"/>
          </a:p>
        </p:txBody>
      </p:sp>
      <p:sp>
        <p:nvSpPr>
          <p:cNvPr id="3" name="Content Placeholder 2"/>
          <p:cNvSpPr>
            <a:spLocks noGrp="1"/>
          </p:cNvSpPr>
          <p:nvPr>
            <p:ph sz="quarter" idx="10"/>
          </p:nvPr>
        </p:nvSpPr>
        <p:spPr/>
        <p:txBody>
          <a:bodyPr/>
          <a:lstStyle/>
          <a:p>
            <a:pPr marL="0" indent="0">
              <a:lnSpc>
                <a:spcPct val="150000"/>
              </a:lnSpc>
              <a:spcBef>
                <a:spcPts val="0"/>
              </a:spcBef>
              <a:buNone/>
            </a:pPr>
            <a:r>
              <a:rPr lang="en-SG" dirty="0"/>
              <a:t>IV.	For Guidelines 14 and 16: It is important to understand that not all visual confusing similarity issues can be addressed by IDN tables and IDN policies.  Other policies such as dispute resolution policies may be necessary to mitigate against abusive registrations exploiting visually similar characters.  For example, even for ASCII letters digits and hyphen (LDH) repertoire, whereas the digit "0" and letter "O", or the capital letter "I", small letter "l" and digit "1", may be considered visually confusable characters the mitigation policy for abuse is often addressed by dispute resolution policies, leveraging other bodies of knowledge (e.g. Trademark Law) to evaluate whether similarities between domain names causes confusion and abuse.</a:t>
            </a:r>
          </a:p>
        </p:txBody>
      </p:sp>
    </p:spTree>
    <p:extLst>
      <p:ext uri="{BB962C8B-B14F-4D97-AF65-F5344CB8AC3E}">
        <p14:creationId xmlns:p14="http://schemas.microsoft.com/office/powerpoint/2010/main" val="95709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Additional Notes</a:t>
            </a:r>
            <a:endParaRPr lang="en-US" dirty="0"/>
          </a:p>
        </p:txBody>
      </p:sp>
      <p:sp>
        <p:nvSpPr>
          <p:cNvPr id="3" name="Content Placeholder 2"/>
          <p:cNvSpPr>
            <a:spLocks noGrp="1"/>
          </p:cNvSpPr>
          <p:nvPr>
            <p:ph sz="quarter" idx="10"/>
          </p:nvPr>
        </p:nvSpPr>
        <p:spPr/>
        <p:txBody>
          <a:bodyPr/>
          <a:lstStyle/>
          <a:p>
            <a:pPr marL="0" indent="0">
              <a:lnSpc>
                <a:spcPct val="150000"/>
              </a:lnSpc>
              <a:spcBef>
                <a:spcPts val="0"/>
              </a:spcBef>
              <a:buNone/>
            </a:pPr>
            <a:r>
              <a:rPr lang="en-SG" dirty="0"/>
              <a:t>V.	For Guideline 17: Registries may use data references such as Unicode’s intentional.txt, the cross-script variants in the Root Zone LGR or other authoritative sources. </a:t>
            </a:r>
          </a:p>
        </p:txBody>
      </p:sp>
    </p:spTree>
    <p:extLst>
      <p:ext uri="{BB962C8B-B14F-4D97-AF65-F5344CB8AC3E}">
        <p14:creationId xmlns:p14="http://schemas.microsoft.com/office/powerpoint/2010/main" val="333397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Purpose</a:t>
            </a:r>
          </a:p>
        </p:txBody>
      </p:sp>
      <p:sp>
        <p:nvSpPr>
          <p:cNvPr id="3" name="Content Placeholder 2"/>
          <p:cNvSpPr>
            <a:spLocks noGrp="1"/>
          </p:cNvSpPr>
          <p:nvPr>
            <p:ph sz="quarter" idx="10"/>
          </p:nvPr>
        </p:nvSpPr>
        <p:spPr/>
        <p:txBody>
          <a:bodyPr/>
          <a:lstStyle/>
          <a:p>
            <a:pPr marL="285750" indent="-285750">
              <a:buFont typeface="Wingdings" charset="2"/>
              <a:buChar char=""/>
            </a:pPr>
            <a:r>
              <a:rPr lang="en-US" dirty="0">
                <a:solidFill>
                  <a:srgbClr val="0C1F24"/>
                </a:solidFill>
                <a:latin typeface="Arial" panose="020B0604020202020204" pitchFamily="34" charset="0"/>
                <a:cs typeface="Arial" panose="020B0604020202020204" pitchFamily="34" charset="0"/>
              </a:rPr>
              <a:t>Background</a:t>
            </a:r>
          </a:p>
          <a:p>
            <a:pPr lvl="1"/>
            <a:r>
              <a:rPr lang="en-US" dirty="0"/>
              <a:t>For second-level IDN registration policies and practices </a:t>
            </a:r>
          </a:p>
          <a:p>
            <a:pPr lvl="1"/>
            <a:r>
              <a:rPr lang="en-SG" dirty="0"/>
              <a:t>To minimize the risk of cybersquatting and consumer confusion</a:t>
            </a:r>
            <a:endParaRPr lang="en-US" dirty="0"/>
          </a:p>
          <a:p>
            <a:r>
              <a:rPr lang="en-SG" dirty="0"/>
              <a:t>Relevance</a:t>
            </a:r>
          </a:p>
          <a:p>
            <a:pPr lvl="1"/>
            <a:r>
              <a:rPr lang="en-SG" dirty="0"/>
              <a:t>gTLD – registries and registrars contractually bound</a:t>
            </a:r>
          </a:p>
          <a:p>
            <a:pPr lvl="2"/>
            <a:r>
              <a:rPr lang="en-SG" dirty="0"/>
              <a:t>Registry Agreements - Specification 6 Section 1.4 </a:t>
            </a:r>
          </a:p>
          <a:p>
            <a:pPr lvl="2"/>
            <a:r>
              <a:rPr lang="en-SG" dirty="0"/>
              <a:t>2013 Registrar Accreditation Agreement - Additional Registrar Operation Specification clause three (3)</a:t>
            </a:r>
          </a:p>
          <a:p>
            <a:pPr lvl="1"/>
            <a:r>
              <a:rPr lang="en-SG" dirty="0"/>
              <a:t>IDN ccTLDs – Expected by the Fast Track Process</a:t>
            </a:r>
          </a:p>
          <a:p>
            <a:endParaRPr lang="en-US" dirty="0"/>
          </a:p>
        </p:txBody>
      </p:sp>
    </p:spTree>
    <p:extLst>
      <p:ext uri="{BB962C8B-B14F-4D97-AF65-F5344CB8AC3E}">
        <p14:creationId xmlns:p14="http://schemas.microsoft.com/office/powerpoint/2010/main" val="106098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34108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Next Steps</a:t>
            </a:r>
          </a:p>
        </p:txBody>
      </p:sp>
      <p:sp>
        <p:nvSpPr>
          <p:cNvPr id="3" name="Content Placeholder 2"/>
          <p:cNvSpPr>
            <a:spLocks noGrp="1"/>
          </p:cNvSpPr>
          <p:nvPr>
            <p:ph sz="quarter" idx="10"/>
          </p:nvPr>
        </p:nvSpPr>
        <p:spPr/>
        <p:txBody>
          <a:bodyPr/>
          <a:lstStyle/>
          <a:p>
            <a:r>
              <a:rPr lang="en-SG" dirty="0"/>
              <a:t>Submit IDN Implementation Guidelines 4.0 for consideration and approval by ICANN Board of Directors</a:t>
            </a:r>
          </a:p>
          <a:p>
            <a:pPr marL="0" indent="0">
              <a:buNone/>
            </a:pPr>
            <a:r>
              <a:rPr lang="en-US" dirty="0"/>
              <a:t>  						</a:t>
            </a:r>
          </a:p>
          <a:p>
            <a:pPr marL="0" indent="0">
              <a:buNone/>
            </a:pPr>
            <a:endParaRPr lang="en-US" dirty="0"/>
          </a:p>
          <a:p>
            <a:r>
              <a:rPr lang="en-US" dirty="0"/>
              <a:t>Final Draft of IDN Implementation Guidelines 4.0 available at </a:t>
            </a:r>
            <a:r>
              <a:rPr lang="en-US" dirty="0">
                <a:hlinkClick r:id="rId2"/>
              </a:rPr>
              <a:t>www.icann.org/idn</a:t>
            </a:r>
            <a:r>
              <a:rPr lang="en-US" dirty="0"/>
              <a:t>  </a:t>
            </a:r>
            <a:endParaRPr lang="en-SG" dirty="0"/>
          </a:p>
          <a:p>
            <a:r>
              <a:rPr lang="en-SG" dirty="0"/>
              <a:t>Visit IDN Guidelines wiki page for the list of WG members, email archive, call recordings and summaries: </a:t>
            </a:r>
            <a:r>
              <a:rPr lang="en-SG" dirty="0">
                <a:hlinkClick r:id="rId3"/>
              </a:rPr>
              <a:t>https://community.icann.org/display/IDN/IDN+implementation+Guidelines</a:t>
            </a:r>
            <a:r>
              <a:rPr lang="en-SG" dirty="0"/>
              <a:t>  </a:t>
            </a:r>
          </a:p>
          <a:p>
            <a:r>
              <a:rPr lang="en-SG" dirty="0"/>
              <a:t>For feedback, email at: </a:t>
            </a:r>
            <a:r>
              <a:rPr lang="en-SG" dirty="0">
                <a:hlinkClick r:id="rId4"/>
              </a:rPr>
              <a:t>idngwg@icann.org</a:t>
            </a:r>
            <a:r>
              <a:rPr lang="en-SG" dirty="0"/>
              <a:t> or </a:t>
            </a:r>
            <a:r>
              <a:rPr lang="en-SG" dirty="0">
                <a:hlinkClick r:id="rId5"/>
              </a:rPr>
              <a:t>IDNProgram@icann.org</a:t>
            </a:r>
            <a:r>
              <a:rPr lang="en-SG" dirty="0"/>
              <a:t> </a:t>
            </a:r>
          </a:p>
        </p:txBody>
      </p:sp>
    </p:spTree>
    <p:extLst>
      <p:ext uri="{BB962C8B-B14F-4D97-AF65-F5344CB8AC3E}">
        <p14:creationId xmlns:p14="http://schemas.microsoft.com/office/powerpoint/2010/main" val="418752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with ICANN – Thank You and Questions</a:t>
            </a:r>
          </a:p>
        </p:txBody>
      </p:sp>
    </p:spTree>
    <p:extLst>
      <p:ext uri="{BB962C8B-B14F-4D97-AF65-F5344CB8AC3E}">
        <p14:creationId xmlns:p14="http://schemas.microsoft.com/office/powerpoint/2010/main" val="394157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Status</a:t>
            </a:r>
          </a:p>
        </p:txBody>
      </p:sp>
      <p:sp>
        <p:nvSpPr>
          <p:cNvPr id="3" name="Content Placeholder 2"/>
          <p:cNvSpPr>
            <a:spLocks noGrp="1"/>
          </p:cNvSpPr>
          <p:nvPr>
            <p:ph sz="quarter" idx="10"/>
          </p:nvPr>
        </p:nvSpPr>
        <p:spPr/>
        <p:txBody>
          <a:bodyPr/>
          <a:lstStyle/>
          <a:p>
            <a:pPr marL="285750" indent="-285750">
              <a:buFont typeface="Wingdings" charset="2"/>
              <a:buChar char=""/>
            </a:pPr>
            <a:r>
              <a:rPr lang="en-SG" dirty="0">
                <a:hlinkClick r:id="rId2"/>
              </a:rPr>
              <a:t>Call for Community Experts</a:t>
            </a:r>
            <a:r>
              <a:rPr lang="en-SG" dirty="0"/>
              <a:t> in July 2015</a:t>
            </a:r>
          </a:p>
          <a:p>
            <a:pPr marL="285750" indent="-285750">
              <a:buFont typeface="Wingdings" charset="2"/>
              <a:buChar char=""/>
            </a:pPr>
            <a:r>
              <a:rPr lang="en-SG" dirty="0"/>
              <a:t>Working Group formed in October 2015</a:t>
            </a:r>
          </a:p>
          <a:p>
            <a:pPr marL="285750" indent="-285750">
              <a:buFont typeface="Wingdings" charset="2"/>
              <a:buChar char=""/>
            </a:pPr>
            <a:r>
              <a:rPr lang="en-SG" dirty="0">
                <a:hlinkClick r:id="rId3"/>
              </a:rPr>
              <a:t>Initial issues list</a:t>
            </a:r>
            <a:r>
              <a:rPr lang="en-SG" dirty="0"/>
              <a:t> presented at ICANN 55</a:t>
            </a:r>
          </a:p>
          <a:p>
            <a:pPr marL="285750" indent="-285750">
              <a:buFont typeface="Wingdings" charset="2"/>
              <a:buChar char=""/>
            </a:pPr>
            <a:r>
              <a:rPr lang="en-SG" dirty="0">
                <a:hlinkClick r:id="rId4"/>
              </a:rPr>
              <a:t>Interim draft</a:t>
            </a:r>
            <a:r>
              <a:rPr lang="en-SG" dirty="0"/>
              <a:t> presented at ICANN 57</a:t>
            </a:r>
          </a:p>
          <a:p>
            <a:pPr marL="285750" indent="-285750">
              <a:buFont typeface="Wingdings" charset="2"/>
              <a:buChar char=""/>
            </a:pPr>
            <a:r>
              <a:rPr lang="en-SG" dirty="0">
                <a:hlinkClick r:id="rId5"/>
              </a:rPr>
              <a:t>Draft</a:t>
            </a:r>
            <a:r>
              <a:rPr lang="en-SG" dirty="0"/>
              <a:t> for </a:t>
            </a:r>
            <a:r>
              <a:rPr lang="en-SG" dirty="0">
                <a:hlinkClick r:id="rId6"/>
              </a:rPr>
              <a:t>Public Comment</a:t>
            </a:r>
            <a:r>
              <a:rPr lang="en-SG" dirty="0"/>
              <a:t> released in March 2017</a:t>
            </a:r>
          </a:p>
          <a:p>
            <a:pPr marL="285750" indent="-285750">
              <a:buFont typeface="Wingdings" charset="2"/>
              <a:buChar char=""/>
            </a:pPr>
            <a:r>
              <a:rPr lang="en-US" dirty="0"/>
              <a:t>D</a:t>
            </a:r>
            <a:r>
              <a:rPr lang="en-SG" dirty="0"/>
              <a:t>raft for Public Comment presented at ICANN 58</a:t>
            </a:r>
          </a:p>
          <a:p>
            <a:pPr marL="285750" indent="-285750">
              <a:buFont typeface="Wingdings" charset="2"/>
              <a:buChar char=""/>
            </a:pPr>
            <a:r>
              <a:rPr lang="en-US" dirty="0"/>
              <a:t>Final draft published in October 2017</a:t>
            </a:r>
          </a:p>
          <a:p>
            <a:pPr marL="285750" indent="-285750">
              <a:buFont typeface="Wingdings" charset="2"/>
              <a:buChar char=""/>
            </a:pPr>
            <a:r>
              <a:rPr lang="en-US" dirty="0"/>
              <a:t>Final draft being presented at ICANN 60 </a:t>
            </a:r>
            <a:endParaRPr lang="en-SG" dirty="0"/>
          </a:p>
          <a:p>
            <a:pPr marL="285750" indent="-285750">
              <a:buFont typeface="Wingdings" charset="2"/>
              <a:buChar char=""/>
            </a:pPr>
            <a:endParaRPr lang="en-SG" dirty="0"/>
          </a:p>
          <a:p>
            <a:endParaRPr lang="en-US" dirty="0"/>
          </a:p>
        </p:txBody>
      </p:sp>
    </p:spTree>
    <p:extLst>
      <p:ext uri="{BB962C8B-B14F-4D97-AF65-F5344CB8AC3E}">
        <p14:creationId xmlns:p14="http://schemas.microsoft.com/office/powerpoint/2010/main" val="301475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IDN Guidelines WG Members (IDNGWG)</a:t>
            </a:r>
          </a:p>
        </p:txBody>
      </p:sp>
      <p:graphicFrame>
        <p:nvGraphicFramePr>
          <p:cNvPr id="2" name="Table 1">
            <a:extLst>
              <a:ext uri="{FF2B5EF4-FFF2-40B4-BE49-F238E27FC236}">
                <a16:creationId xmlns:a16="http://schemas.microsoft.com/office/drawing/2014/main" id="{837431EB-9797-44F4-88A1-B88A7FC62D0A}"/>
              </a:ext>
            </a:extLst>
          </p:cNvPr>
          <p:cNvGraphicFramePr>
            <a:graphicFrameLocks noGrp="1"/>
          </p:cNvGraphicFramePr>
          <p:nvPr>
            <p:extLst>
              <p:ext uri="{D42A27DB-BD31-4B8C-83A1-F6EECF244321}">
                <p14:modId xmlns:p14="http://schemas.microsoft.com/office/powerpoint/2010/main" val="4238631217"/>
              </p:ext>
            </p:extLst>
          </p:nvPr>
        </p:nvGraphicFramePr>
        <p:xfrm>
          <a:off x="374904" y="1125151"/>
          <a:ext cx="8336608" cy="5040876"/>
        </p:xfrm>
        <a:graphic>
          <a:graphicData uri="http://schemas.openxmlformats.org/drawingml/2006/table">
            <a:tbl>
              <a:tblPr firstRow="1" bandRow="1">
                <a:tableStyleId>{5C22544A-7EE6-4342-B048-85BDC9FD1C3A}</a:tableStyleId>
              </a:tblPr>
              <a:tblGrid>
                <a:gridCol w="452999">
                  <a:extLst>
                    <a:ext uri="{9D8B030D-6E8A-4147-A177-3AD203B41FA5}">
                      <a16:colId xmlns:a16="http://schemas.microsoft.com/office/drawing/2014/main" val="2410055659"/>
                    </a:ext>
                  </a:extLst>
                </a:gridCol>
                <a:gridCol w="3715305">
                  <a:extLst>
                    <a:ext uri="{9D8B030D-6E8A-4147-A177-3AD203B41FA5}">
                      <a16:colId xmlns:a16="http://schemas.microsoft.com/office/drawing/2014/main" val="636050086"/>
                    </a:ext>
                  </a:extLst>
                </a:gridCol>
                <a:gridCol w="2084152">
                  <a:extLst>
                    <a:ext uri="{9D8B030D-6E8A-4147-A177-3AD203B41FA5}">
                      <a16:colId xmlns:a16="http://schemas.microsoft.com/office/drawing/2014/main" val="4213856245"/>
                    </a:ext>
                  </a:extLst>
                </a:gridCol>
                <a:gridCol w="2084152">
                  <a:extLst>
                    <a:ext uri="{9D8B030D-6E8A-4147-A177-3AD203B41FA5}">
                      <a16:colId xmlns:a16="http://schemas.microsoft.com/office/drawing/2014/main" val="1462656512"/>
                    </a:ext>
                  </a:extLst>
                </a:gridCol>
              </a:tblGrid>
              <a:tr h="420073">
                <a:tc>
                  <a:txBody>
                    <a:bodyPr/>
                    <a:lstStyle/>
                    <a:p>
                      <a:endParaRPr lang="en-SG" dirty="0"/>
                    </a:p>
                  </a:txBody>
                  <a:tcPr/>
                </a:tc>
                <a:tc>
                  <a:txBody>
                    <a:bodyPr/>
                    <a:lstStyle/>
                    <a:p>
                      <a:r>
                        <a:rPr lang="en-US" dirty="0"/>
                        <a:t>Name</a:t>
                      </a:r>
                      <a:endParaRPr lang="en-SG" dirty="0"/>
                    </a:p>
                  </a:txBody>
                  <a:tcPr/>
                </a:tc>
                <a:tc>
                  <a:txBody>
                    <a:bodyPr/>
                    <a:lstStyle/>
                    <a:p>
                      <a:r>
                        <a:rPr lang="en-US" dirty="0"/>
                        <a:t>Organization</a:t>
                      </a:r>
                      <a:endParaRPr lang="en-SG" dirty="0"/>
                    </a:p>
                  </a:txBody>
                  <a:tcPr/>
                </a:tc>
                <a:tc>
                  <a:txBody>
                    <a:bodyPr/>
                    <a:lstStyle/>
                    <a:p>
                      <a:r>
                        <a:rPr lang="en-US" dirty="0"/>
                        <a:t>SO/AC</a:t>
                      </a:r>
                      <a:endParaRPr lang="en-SG" dirty="0"/>
                    </a:p>
                  </a:txBody>
                  <a:tcPr/>
                </a:tc>
                <a:extLst>
                  <a:ext uri="{0D108BD9-81ED-4DB2-BD59-A6C34878D82A}">
                    <a16:rowId xmlns:a16="http://schemas.microsoft.com/office/drawing/2014/main" val="1174084088"/>
                  </a:ext>
                </a:extLst>
              </a:tr>
              <a:tr h="420073">
                <a:tc>
                  <a:txBody>
                    <a:bodyPr/>
                    <a:lstStyle/>
                    <a:p>
                      <a:pPr algn="l" fontAlgn="t"/>
                      <a:r>
                        <a:rPr lang="en-US" sz="1900" dirty="0">
                          <a:effectLst/>
                          <a:latin typeface="Arial" panose="020B0604020202020204" pitchFamily="34" charset="0"/>
                          <a:cs typeface="Arial" panose="020B0604020202020204" pitchFamily="34" charset="0"/>
                        </a:rPr>
                        <a:t>1</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Satish Babu</a:t>
                      </a:r>
                    </a:p>
                  </a:txBody>
                  <a:tcPr marL="45345" marR="45345" marT="31742" marB="31742"/>
                </a:tc>
                <a:tc>
                  <a:txBody>
                    <a:bodyPr/>
                    <a:lstStyle/>
                    <a:p>
                      <a:pPr algn="l" fontAlgn="t"/>
                      <a:r>
                        <a:rPr lang="en-US" sz="1900" b="0">
                          <a:effectLst/>
                          <a:latin typeface="Arial" panose="020B0604020202020204" pitchFamily="34" charset="0"/>
                          <a:cs typeface="Arial" panose="020B0604020202020204" pitchFamily="34" charset="0"/>
                        </a:rPr>
                        <a:t>ISOC-TRV</a:t>
                      </a:r>
                    </a:p>
                  </a:txBody>
                  <a:tcPr marL="45345" marR="45345" marT="31742" marB="31742"/>
                </a:tc>
                <a:tc>
                  <a:txBody>
                    <a:bodyPr/>
                    <a:lstStyle/>
                    <a:p>
                      <a:pPr algn="l" fontAlgn="t"/>
                      <a:r>
                        <a:rPr lang="en-US" sz="1900" b="0">
                          <a:effectLst/>
                          <a:latin typeface="Arial" panose="020B0604020202020204" pitchFamily="34" charset="0"/>
                          <a:cs typeface="Arial" panose="020B0604020202020204" pitchFamily="34" charset="0"/>
                        </a:rPr>
                        <a:t>ALAC</a:t>
                      </a:r>
                    </a:p>
                  </a:txBody>
                  <a:tcPr marL="45345" marR="45345" marT="31742" marB="31742"/>
                </a:tc>
                <a:extLst>
                  <a:ext uri="{0D108BD9-81ED-4DB2-BD59-A6C34878D82A}">
                    <a16:rowId xmlns:a16="http://schemas.microsoft.com/office/drawing/2014/main" val="2149190376"/>
                  </a:ext>
                </a:extLst>
              </a:tr>
              <a:tr h="420073">
                <a:tc>
                  <a:txBody>
                    <a:bodyPr/>
                    <a:lstStyle/>
                    <a:p>
                      <a:pPr algn="l" fontAlgn="t"/>
                      <a:r>
                        <a:rPr lang="en-US" sz="1900">
                          <a:effectLst/>
                          <a:latin typeface="Arial" panose="020B0604020202020204" pitchFamily="34" charset="0"/>
                          <a:cs typeface="Arial" panose="020B0604020202020204" pitchFamily="34" charset="0"/>
                        </a:rPr>
                        <a:t>2</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Wael Nasr</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TLDVILLA LLC </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ALAC</a:t>
                      </a:r>
                    </a:p>
                  </a:txBody>
                  <a:tcPr marL="45345" marR="45345" marT="31742" marB="31742"/>
                </a:tc>
                <a:extLst>
                  <a:ext uri="{0D108BD9-81ED-4DB2-BD59-A6C34878D82A}">
                    <a16:rowId xmlns:a16="http://schemas.microsoft.com/office/drawing/2014/main" val="1866707416"/>
                  </a:ext>
                </a:extLst>
              </a:tr>
              <a:tr h="420073">
                <a:tc>
                  <a:txBody>
                    <a:bodyPr/>
                    <a:lstStyle/>
                    <a:p>
                      <a:pPr algn="l" fontAlgn="t"/>
                      <a:r>
                        <a:rPr lang="en-US" sz="1900">
                          <a:effectLst/>
                          <a:latin typeface="Arial" panose="020B0604020202020204" pitchFamily="34" charset="0"/>
                          <a:cs typeface="Arial" panose="020B0604020202020204" pitchFamily="34" charset="0"/>
                        </a:rPr>
                        <a:t>3</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Mats Dufberg</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 IIS</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ccNSO</a:t>
                      </a:r>
                    </a:p>
                  </a:txBody>
                  <a:tcPr marL="45345" marR="45345" marT="31742" marB="31742"/>
                </a:tc>
                <a:extLst>
                  <a:ext uri="{0D108BD9-81ED-4DB2-BD59-A6C34878D82A}">
                    <a16:rowId xmlns:a16="http://schemas.microsoft.com/office/drawing/2014/main" val="3132157440"/>
                  </a:ext>
                </a:extLst>
              </a:tr>
              <a:tr h="420073">
                <a:tc>
                  <a:txBody>
                    <a:bodyPr/>
                    <a:lstStyle/>
                    <a:p>
                      <a:pPr algn="l" fontAlgn="t"/>
                      <a:r>
                        <a:rPr lang="en-US" sz="1900">
                          <a:effectLst/>
                          <a:latin typeface="Arial" panose="020B0604020202020204" pitchFamily="34" charset="0"/>
                          <a:cs typeface="Arial" panose="020B0604020202020204" pitchFamily="34" charset="0"/>
                        </a:rPr>
                        <a:t>4</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Pablo Rodríguez</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Puerto Rico TLD</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ccNSO</a:t>
                      </a:r>
                    </a:p>
                  </a:txBody>
                  <a:tcPr marL="45345" marR="45345" marT="31742" marB="31742"/>
                </a:tc>
                <a:extLst>
                  <a:ext uri="{0D108BD9-81ED-4DB2-BD59-A6C34878D82A}">
                    <a16:rowId xmlns:a16="http://schemas.microsoft.com/office/drawing/2014/main" val="3002874199"/>
                  </a:ext>
                </a:extLst>
              </a:tr>
              <a:tr h="420073">
                <a:tc>
                  <a:txBody>
                    <a:bodyPr/>
                    <a:lstStyle/>
                    <a:p>
                      <a:pPr algn="l" fontAlgn="t"/>
                      <a:r>
                        <a:rPr lang="en-US" sz="1900">
                          <a:effectLst/>
                          <a:latin typeface="Arial" panose="020B0604020202020204" pitchFamily="34" charset="0"/>
                          <a:cs typeface="Arial" panose="020B0604020202020204" pitchFamily="34" charset="0"/>
                        </a:rPr>
                        <a:t>5</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Edmon Chung</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 .</a:t>
                      </a:r>
                      <a:r>
                        <a:rPr lang="en-US" sz="1900" b="0" dirty="0" err="1">
                          <a:effectLst/>
                          <a:latin typeface="Arial" panose="020B0604020202020204" pitchFamily="34" charset="0"/>
                          <a:cs typeface="Arial" panose="020B0604020202020204" pitchFamily="34" charset="0"/>
                        </a:rPr>
                        <a:t>asia</a:t>
                      </a:r>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632214173"/>
                  </a:ext>
                </a:extLst>
              </a:tr>
              <a:tr h="420073">
                <a:tc>
                  <a:txBody>
                    <a:bodyPr/>
                    <a:lstStyle/>
                    <a:p>
                      <a:pPr algn="l" fontAlgn="t"/>
                      <a:r>
                        <a:rPr lang="en-US" sz="1900">
                          <a:effectLst/>
                          <a:latin typeface="Arial" panose="020B0604020202020204" pitchFamily="34" charset="0"/>
                          <a:cs typeface="Arial" panose="020B0604020202020204" pitchFamily="34" charset="0"/>
                        </a:rPr>
                        <a:t>6</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Christian Dawson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 i2Coalition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928569252"/>
                  </a:ext>
                </a:extLst>
              </a:tr>
              <a:tr h="420073">
                <a:tc>
                  <a:txBody>
                    <a:bodyPr/>
                    <a:lstStyle/>
                    <a:p>
                      <a:pPr algn="l" fontAlgn="t"/>
                      <a:r>
                        <a:rPr lang="en-US" sz="1900">
                          <a:effectLst/>
                          <a:latin typeface="Arial" panose="020B0604020202020204" pitchFamily="34" charset="0"/>
                          <a:cs typeface="Arial" panose="020B0604020202020204" pitchFamily="34" charset="0"/>
                        </a:rPr>
                        <a:t>7</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Chris Dillon</a:t>
                      </a:r>
                    </a:p>
                  </a:txBody>
                  <a:tcPr marL="45345" marR="45345" marT="31742" marB="31742"/>
                </a:tc>
                <a:tc>
                  <a:txBody>
                    <a:bodyPr/>
                    <a:lstStyle/>
                    <a:p>
                      <a:pPr algn="l" fontAlgn="t"/>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1526144958"/>
                  </a:ext>
                </a:extLst>
              </a:tr>
              <a:tr h="420073">
                <a:tc>
                  <a:txBody>
                    <a:bodyPr/>
                    <a:lstStyle/>
                    <a:p>
                      <a:pPr algn="l" fontAlgn="t"/>
                      <a:r>
                        <a:rPr lang="en-US" sz="1900">
                          <a:effectLst/>
                          <a:latin typeface="Arial" panose="020B0604020202020204" pitchFamily="34" charset="0"/>
                          <a:cs typeface="Arial" panose="020B0604020202020204" pitchFamily="34" charset="0"/>
                        </a:rPr>
                        <a:t>8</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Kal Feher</a:t>
                      </a:r>
                    </a:p>
                  </a:txBody>
                  <a:tcPr marL="45345" marR="45345" marT="31742" marB="31742"/>
                </a:tc>
                <a:tc>
                  <a:txBody>
                    <a:bodyPr/>
                    <a:lstStyle/>
                    <a:p>
                      <a:pPr algn="l" fontAlgn="t"/>
                      <a:r>
                        <a:rPr lang="en-US" sz="1900" b="0" dirty="0" err="1">
                          <a:effectLst/>
                          <a:latin typeface="Arial" panose="020B0604020202020204" pitchFamily="34" charset="0"/>
                          <a:cs typeface="Arial" panose="020B0604020202020204" pitchFamily="34" charset="0"/>
                        </a:rPr>
                        <a:t>Neustar</a:t>
                      </a:r>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2086883729"/>
                  </a:ext>
                </a:extLst>
              </a:tr>
              <a:tr h="420073">
                <a:tc>
                  <a:txBody>
                    <a:bodyPr/>
                    <a:lstStyle/>
                    <a:p>
                      <a:pPr algn="l" fontAlgn="t"/>
                      <a:r>
                        <a:rPr lang="en-US" sz="1900">
                          <a:effectLst/>
                          <a:latin typeface="Arial" panose="020B0604020202020204" pitchFamily="34" charset="0"/>
                          <a:cs typeface="Arial" panose="020B0604020202020204" pitchFamily="34" charset="0"/>
                        </a:rPr>
                        <a:t>9</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Dennis Tan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Verisign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2416165386"/>
                  </a:ext>
                </a:extLst>
              </a:tr>
              <a:tr h="420073">
                <a:tc>
                  <a:txBody>
                    <a:bodyPr/>
                    <a:lstStyle/>
                    <a:p>
                      <a:pPr algn="l" fontAlgn="t"/>
                      <a:r>
                        <a:rPr lang="en-US" sz="1900">
                          <a:effectLst/>
                          <a:latin typeface="Arial" panose="020B0604020202020204" pitchFamily="34" charset="0"/>
                          <a:cs typeface="Arial" panose="020B0604020202020204" pitchFamily="34" charset="0"/>
                        </a:rPr>
                        <a:t>10</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Jian Zhang </a:t>
                      </a:r>
                      <a:r>
                        <a:rPr lang="en-SG" sz="1900" b="0" dirty="0">
                          <a:effectLst/>
                          <a:latin typeface="Arial" panose="020B0604020202020204" pitchFamily="34" charset="0"/>
                          <a:cs typeface="Arial" panose="020B0604020202020204" pitchFamily="34" charset="0"/>
                        </a:rPr>
                        <a:t>(until 7 April 2017)</a:t>
                      </a:r>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KNET</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2147088407"/>
                  </a:ext>
                </a:extLst>
              </a:tr>
              <a:tr h="420073">
                <a:tc>
                  <a:txBody>
                    <a:bodyPr/>
                    <a:lstStyle/>
                    <a:p>
                      <a:pPr algn="l" fontAlgn="t"/>
                      <a:r>
                        <a:rPr lang="en-US" sz="1900">
                          <a:effectLst/>
                          <a:latin typeface="Arial" panose="020B0604020202020204" pitchFamily="34" charset="0"/>
                          <a:cs typeface="Arial" panose="020B0604020202020204" pitchFamily="34" charset="0"/>
                        </a:rPr>
                        <a:t>11</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Patrik Fältström (will only review)</a:t>
                      </a:r>
                    </a:p>
                  </a:txBody>
                  <a:tcPr marL="45345" marR="45345" marT="31742" marB="31742"/>
                </a:tc>
                <a:tc>
                  <a:txBody>
                    <a:bodyPr/>
                    <a:lstStyle/>
                    <a:p>
                      <a:pPr algn="l" fontAlgn="t"/>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SSAC</a:t>
                      </a:r>
                    </a:p>
                  </a:txBody>
                  <a:tcPr marL="45345" marR="45345" marT="31742" marB="31742"/>
                </a:tc>
                <a:extLst>
                  <a:ext uri="{0D108BD9-81ED-4DB2-BD59-A6C34878D82A}">
                    <a16:rowId xmlns:a16="http://schemas.microsoft.com/office/drawing/2014/main" val="1800270122"/>
                  </a:ext>
                </a:extLst>
              </a:tr>
            </a:tbl>
          </a:graphicData>
        </a:graphic>
      </p:graphicFrame>
    </p:spTree>
    <p:extLst>
      <p:ext uri="{BB962C8B-B14F-4D97-AF65-F5344CB8AC3E}">
        <p14:creationId xmlns:p14="http://schemas.microsoft.com/office/powerpoint/2010/main" val="40181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Topics </a:t>
            </a:r>
          </a:p>
        </p:txBody>
      </p:sp>
      <p:sp>
        <p:nvSpPr>
          <p:cNvPr id="3" name="Content Placeholder 2"/>
          <p:cNvSpPr>
            <a:spLocks noGrp="1"/>
          </p:cNvSpPr>
          <p:nvPr>
            <p:ph sz="quarter" idx="10"/>
          </p:nvPr>
        </p:nvSpPr>
        <p:spPr/>
        <p:txBody>
          <a:bodyPr/>
          <a:lstStyle/>
          <a:p>
            <a:r>
              <a:rPr lang="en-SG" dirty="0"/>
              <a:t>Total of 7 topics with19 guidelines and Additional Notes:</a:t>
            </a:r>
          </a:p>
          <a:p>
            <a:pPr lvl="1"/>
            <a:r>
              <a:rPr lang="en-US" dirty="0"/>
              <a:t>Transition (4)</a:t>
            </a:r>
          </a:p>
          <a:p>
            <a:pPr lvl="1"/>
            <a:r>
              <a:rPr lang="en-US" dirty="0"/>
              <a:t>Format of IDN Tables (2)</a:t>
            </a:r>
          </a:p>
          <a:p>
            <a:pPr lvl="1"/>
            <a:r>
              <a:rPr lang="en-SG" dirty="0"/>
              <a:t>Consistency of IDN Tables and Practices (4)</a:t>
            </a:r>
            <a:endParaRPr lang="en-US" dirty="0"/>
          </a:p>
          <a:p>
            <a:pPr lvl="1"/>
            <a:r>
              <a:rPr lang="en-US" dirty="0"/>
              <a:t>IDN Variant Labels (3)</a:t>
            </a:r>
          </a:p>
          <a:p>
            <a:pPr lvl="1"/>
            <a:r>
              <a:rPr lang="en-US" dirty="0"/>
              <a:t>Similarity and Confusability of Labels (4)</a:t>
            </a:r>
          </a:p>
          <a:p>
            <a:pPr lvl="1"/>
            <a:r>
              <a:rPr lang="en-US" dirty="0"/>
              <a:t>Publishing IDN Registration Policy and Rules (1)</a:t>
            </a:r>
          </a:p>
          <a:p>
            <a:pPr lvl="1"/>
            <a:r>
              <a:rPr lang="en-US" dirty="0"/>
              <a:t>Terminology (1)</a:t>
            </a:r>
          </a:p>
          <a:p>
            <a:pPr lvl="1"/>
            <a:r>
              <a:rPr lang="en-US" dirty="0"/>
              <a:t>Additional Notes</a:t>
            </a:r>
          </a:p>
        </p:txBody>
      </p:sp>
    </p:spTree>
    <p:extLst>
      <p:ext uri="{BB962C8B-B14F-4D97-AF65-F5344CB8AC3E}">
        <p14:creationId xmlns:p14="http://schemas.microsoft.com/office/powerpoint/2010/main" val="195171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a:t>
            </a:r>
          </a:p>
        </p:txBody>
      </p:sp>
    </p:spTree>
    <p:extLst>
      <p:ext uri="{BB962C8B-B14F-4D97-AF65-F5344CB8AC3E}">
        <p14:creationId xmlns:p14="http://schemas.microsoft.com/office/powerpoint/2010/main" val="411901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1.	TLD registries supporting Internationalized Domain Names (IDNs) must do so in strict compliance with the requirements of the IETF protocol for Internationalized Domain Names in Applications, as defined in the standards track RFCs 5890, 5891, 5892 and 5893 or any RFC that replaces or updates the listed RFCs.</a:t>
            </a:r>
            <a:endParaRPr lang="en-US" dirty="0"/>
          </a:p>
        </p:txBody>
      </p:sp>
    </p:spTree>
    <p:extLst>
      <p:ext uri="{BB962C8B-B14F-4D97-AF65-F5344CB8AC3E}">
        <p14:creationId xmlns:p14="http://schemas.microsoft.com/office/powerpoint/2010/main" val="409817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2.	Code points permitted in IDNA 2003 but disallowed in IDNA 2008 must not be accepted for registration regardless of the extent to which such code points appear in domain names registered prior to the protocol revision. </a:t>
            </a:r>
            <a:endParaRPr lang="en-US" dirty="0"/>
          </a:p>
        </p:txBody>
      </p:sp>
    </p:spTree>
    <p:extLst>
      <p:ext uri="{BB962C8B-B14F-4D97-AF65-F5344CB8AC3E}">
        <p14:creationId xmlns:p14="http://schemas.microsoft.com/office/powerpoint/2010/main" val="1687751658"/>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 (2).potx" id="{F2E86674-818B-4AF6-B9A5-625A3A795F51}" vid="{F6BB203E-BAFC-494B-A50F-57F1DB9F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IDN Implementation Guidelines 0.1</Template>
  <TotalTime>168</TotalTime>
  <Words>470</Words>
  <Application>Microsoft Office PowerPoint</Application>
  <PresentationFormat>On-screen Show (4:3)</PresentationFormat>
  <Paragraphs>157</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Segoe UI</vt:lpstr>
      <vt:lpstr>Wingdings</vt:lpstr>
      <vt:lpstr>ICANNPPT_Arial_4x3_June 2017_potx</vt:lpstr>
      <vt:lpstr>IDN Implementation Guidelines</vt:lpstr>
      <vt:lpstr>Agenda</vt:lpstr>
      <vt:lpstr>Purpose</vt:lpstr>
      <vt:lpstr>Status</vt:lpstr>
      <vt:lpstr>IDN Guidelines WG Members (IDNGWG)</vt:lpstr>
      <vt:lpstr>Topics </vt:lpstr>
      <vt:lpstr>Guidelines</vt:lpstr>
      <vt:lpstr>Transition</vt:lpstr>
      <vt:lpstr>Transition</vt:lpstr>
      <vt:lpstr>Transition</vt:lpstr>
      <vt:lpstr>Transition</vt:lpstr>
      <vt:lpstr>Format of IDN Tables</vt:lpstr>
      <vt:lpstr>Format of IDN Tables</vt:lpstr>
      <vt:lpstr>Consistency of IDN Tables and Practices</vt:lpstr>
      <vt:lpstr>Consistency of IDN Tables and Practices</vt:lpstr>
      <vt:lpstr>Consistency of IDN Tables and Practices</vt:lpstr>
      <vt:lpstr>Consistency of IDN Tables and Practices</vt:lpstr>
      <vt:lpstr>IDN Variant Labels</vt:lpstr>
      <vt:lpstr>IDN Variant Labels</vt:lpstr>
      <vt:lpstr>IDN Variant Labels</vt:lpstr>
      <vt:lpstr>Similarity and Confusability of Labels</vt:lpstr>
      <vt:lpstr>Similarity and Confusability of Labels</vt:lpstr>
      <vt:lpstr>Similarity and Confusability of Labels</vt:lpstr>
      <vt:lpstr>Similarity and Confusability of Labels</vt:lpstr>
      <vt:lpstr>Publishing IDN Registration Policy and Rules </vt:lpstr>
      <vt:lpstr>Terminology</vt:lpstr>
      <vt:lpstr>Additional Notes</vt:lpstr>
      <vt:lpstr>Additional Notes</vt:lpstr>
      <vt:lpstr>Additional Notes</vt:lpstr>
      <vt:lpstr>Next Steps</vt:lpstr>
      <vt:lpstr>Next Steps</vt:lpstr>
      <vt:lpstr>Engage with ICANN – 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IDN Implementation Guidelines</dc:title>
  <dc:creator>Sarmad Hussain</dc:creator>
  <cp:lastModifiedBy>Sarmad Hussain</cp:lastModifiedBy>
  <cp:revision>19</cp:revision>
  <cp:lastPrinted>2017-01-26T19:29:02Z</cp:lastPrinted>
  <dcterms:created xsi:type="dcterms:W3CDTF">2017-10-07T14:42:05Z</dcterms:created>
  <dcterms:modified xsi:type="dcterms:W3CDTF">2017-10-07T17:56:44Z</dcterms:modified>
</cp:coreProperties>
</file>