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8" r:id="rId1"/>
  </p:sldMasterIdLst>
  <p:notesMasterIdLst>
    <p:notesMasterId r:id="rId8"/>
  </p:notesMasterIdLst>
  <p:handoutMasterIdLst>
    <p:handoutMasterId r:id="rId9"/>
  </p:handoutMasterIdLst>
  <p:sldIdLst>
    <p:sldId id="577" r:id="rId2"/>
    <p:sldId id="588" r:id="rId3"/>
    <p:sldId id="589" r:id="rId4"/>
    <p:sldId id="643" r:id="rId5"/>
    <p:sldId id="598" r:id="rId6"/>
    <p:sldId id="60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422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423">
          <p15:clr>
            <a:srgbClr val="A4A3A4"/>
          </p15:clr>
        </p15:guide>
        <p15:guide id="4" orient="horz" pos="2847">
          <p15:clr>
            <a:srgbClr val="A4A3A4"/>
          </p15:clr>
        </p15:guide>
        <p15:guide id="5" orient="horz" pos="805">
          <p15:clr>
            <a:srgbClr val="A4A3A4"/>
          </p15:clr>
        </p15:guide>
        <p15:guide id="6" pos="2872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000000"/>
    <a:srgbClr val="B76742"/>
    <a:srgbClr val="C37764"/>
    <a:srgbClr val="2EA392"/>
    <a:srgbClr val="0E4B91"/>
    <a:srgbClr val="18548A"/>
    <a:srgbClr val="15538C"/>
    <a:srgbClr val="0B2F49"/>
    <a:srgbClr val="092F4B"/>
    <a:srgbClr val="A147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538" autoAdjust="0"/>
    <p:restoredTop sz="79938" autoAdjust="0"/>
  </p:normalViewPr>
  <p:slideViewPr>
    <p:cSldViewPr snapToGrid="0" snapToObjects="1">
      <p:cViewPr varScale="1">
        <p:scale>
          <a:sx n="76" d="100"/>
          <a:sy n="76" d="100"/>
        </p:scale>
        <p:origin x="90" y="456"/>
      </p:cViewPr>
      <p:guideLst>
        <p:guide orient="horz" pos="1422"/>
        <p:guide pos="2880"/>
        <p:guide orient="horz" pos="1423"/>
        <p:guide orient="horz" pos="2847"/>
        <p:guide orient="horz" pos="805"/>
        <p:guide pos="2872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8F13CC-A6A6-524A-A0F8-DAB9B298E3B6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CED518-EFD6-E34B-989E-6B6564A755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400049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A614CD-FA73-DF49-AA13-A5EF746D725A}" type="datetimeFigureOut">
              <a:rPr lang="en-US" smtClean="0"/>
              <a:t>10/28/2016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002FF9-4628-B146-9948-95257A4306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89949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1023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767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2900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4873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487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002FF9-4628-B146-9948-95257A43069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67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 userDrawn="1"/>
        </p:nvGrpSpPr>
        <p:grpSpPr>
          <a:xfrm>
            <a:off x="0" y="-67733"/>
            <a:ext cx="9309518" cy="6954090"/>
            <a:chOff x="0" y="-67733"/>
            <a:chExt cx="9309518" cy="6954090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 rotWithShape="1"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0" y="246474"/>
              <a:ext cx="9309518" cy="6368988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 userDrawn="1"/>
          </p:nvSpPr>
          <p:spPr>
            <a:xfrm>
              <a:off x="0" y="-67733"/>
              <a:ext cx="9309518" cy="351829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2" name="Rectangle 11"/>
            <p:cNvSpPr/>
            <p:nvPr userDrawn="1"/>
          </p:nvSpPr>
          <p:spPr>
            <a:xfrm>
              <a:off x="0" y="6602262"/>
              <a:ext cx="9309518" cy="284095"/>
            </a:xfrm>
            <a:prstGeom prst="rect">
              <a:avLst/>
            </a:prstGeom>
            <a:solidFill>
              <a:srgbClr val="06243B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  <a:latin typeface="Calibri"/>
              </a:endParaRPr>
            </a:p>
          </p:txBody>
        </p:sp>
      </p:grpSp>
      <p:sp>
        <p:nvSpPr>
          <p:cNvPr id="7" name="Rectangle 6"/>
          <p:cNvSpPr/>
          <p:nvPr userDrawn="1"/>
        </p:nvSpPr>
        <p:spPr>
          <a:xfrm>
            <a:off x="0" y="4130514"/>
            <a:ext cx="9309518" cy="1898497"/>
          </a:xfrm>
          <a:prstGeom prst="rect">
            <a:avLst/>
          </a:prstGeom>
          <a:solidFill>
            <a:srgbClr val="1768B1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0" y="4130514"/>
            <a:ext cx="1697789" cy="1898497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  <p:pic>
        <p:nvPicPr>
          <p:cNvPr id="9" name="Picture 8" descr="ICANN_Logo_W.eps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5566" y="4566371"/>
            <a:ext cx="1253416" cy="97283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 flipV="1">
            <a:off x="-1" y="4130513"/>
            <a:ext cx="9309519" cy="116253"/>
          </a:xfrm>
          <a:prstGeom prst="rect">
            <a:avLst/>
          </a:prstGeom>
          <a:solidFill>
            <a:srgbClr val="0C1F24">
              <a:alpha val="36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424294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 userDrawn="1"/>
        </p:nvGrpSpPr>
        <p:grpSpPr>
          <a:xfrm>
            <a:off x="0" y="2110371"/>
            <a:ext cx="9198524" cy="4759071"/>
            <a:chOff x="0" y="2110371"/>
            <a:chExt cx="9198524" cy="4759071"/>
          </a:xfrm>
        </p:grpSpPr>
        <p:sp>
          <p:nvSpPr>
            <p:cNvPr id="3" name="Freeform 2"/>
            <p:cNvSpPr/>
            <p:nvPr userDrawn="1"/>
          </p:nvSpPr>
          <p:spPr>
            <a:xfrm>
              <a:off x="0" y="2110371"/>
              <a:ext cx="9198524" cy="4759071"/>
            </a:xfrm>
            <a:custGeom>
              <a:avLst/>
              <a:gdLst>
                <a:gd name="connsiteX0" fmla="*/ 0 w 9198524"/>
                <a:gd name="connsiteY0" fmla="*/ 0 h 5515904"/>
                <a:gd name="connsiteX1" fmla="*/ 9198524 w 9198524"/>
                <a:gd name="connsiteY1" fmla="*/ 3014506 h 5515904"/>
                <a:gd name="connsiteX2" fmla="*/ 9198524 w 9198524"/>
                <a:gd name="connsiteY2" fmla="*/ 5477421 h 5515904"/>
                <a:gd name="connsiteX3" fmla="*/ 0 w 9198524"/>
                <a:gd name="connsiteY3" fmla="*/ 5515904 h 5515904"/>
                <a:gd name="connsiteX4" fmla="*/ 0 w 9198524"/>
                <a:gd name="connsiteY4" fmla="*/ 0 h 55159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98524" h="5515904">
                  <a:moveTo>
                    <a:pt x="0" y="0"/>
                  </a:moveTo>
                  <a:lnTo>
                    <a:pt x="9198524" y="3014506"/>
                  </a:lnTo>
                  <a:lnTo>
                    <a:pt x="9198524" y="5477421"/>
                  </a:lnTo>
                  <a:lnTo>
                    <a:pt x="0" y="5515904"/>
                  </a:lnTo>
                  <a:cubicBezTo>
                    <a:pt x="4276" y="3685821"/>
                    <a:pt x="8553" y="1855738"/>
                    <a:pt x="0" y="0"/>
                  </a:cubicBezTo>
                  <a:close/>
                </a:path>
              </a:pathLst>
            </a:custGeom>
            <a:solidFill>
              <a:srgbClr val="1768B1">
                <a:alpha val="17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4" name="Freeform 3"/>
            <p:cNvSpPr/>
            <p:nvPr userDrawn="1"/>
          </p:nvSpPr>
          <p:spPr>
            <a:xfrm>
              <a:off x="1" y="3174865"/>
              <a:ext cx="9144000" cy="3694577"/>
            </a:xfrm>
            <a:custGeom>
              <a:avLst/>
              <a:gdLst>
                <a:gd name="connsiteX0" fmla="*/ 6029715 w 6029715"/>
                <a:gd name="connsiteY0" fmla="*/ 0 h 6875638"/>
                <a:gd name="connsiteX1" fmla="*/ 6029715 w 6029715"/>
                <a:gd name="connsiteY1" fmla="*/ 6875638 h 6875638"/>
                <a:gd name="connsiteX2" fmla="*/ 0 w 6029715"/>
                <a:gd name="connsiteY2" fmla="*/ 6875638 h 6875638"/>
                <a:gd name="connsiteX3" fmla="*/ 6029715 w 6029715"/>
                <a:gd name="connsiteY3" fmla="*/ 0 h 68756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6029715" h="6875638">
                  <a:moveTo>
                    <a:pt x="6029715" y="0"/>
                  </a:moveTo>
                  <a:lnTo>
                    <a:pt x="6029715" y="6875638"/>
                  </a:lnTo>
                  <a:lnTo>
                    <a:pt x="0" y="6875638"/>
                  </a:lnTo>
                  <a:lnTo>
                    <a:pt x="6029715" y="0"/>
                  </a:lnTo>
                  <a:close/>
                </a:path>
              </a:pathLst>
            </a:custGeom>
            <a:solidFill>
              <a:srgbClr val="1768B1">
                <a:alpha val="16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</p:grpSp>
      <p:pic>
        <p:nvPicPr>
          <p:cNvPr id="2" name="Picture 1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34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  <p:sp>
        <p:nvSpPr>
          <p:cNvPr id="35" name="Title 19"/>
          <p:cNvSpPr>
            <a:spLocks noGrp="1"/>
          </p:cNvSpPr>
          <p:nvPr userDrawn="1"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8168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9"/>
          <p:cNvSpPr>
            <a:spLocks noGrp="1"/>
          </p:cNvSpPr>
          <p:nvPr>
            <p:ph type="title" hasCustomPrompt="1"/>
          </p:nvPr>
        </p:nvSpPr>
        <p:spPr>
          <a:xfrm>
            <a:off x="0" y="-7478"/>
            <a:ext cx="9144000" cy="710655"/>
          </a:xfrm>
          <a:prstGeom prst="rect">
            <a:avLst/>
          </a:prstGeom>
          <a:solidFill>
            <a:srgbClr val="1768B1"/>
          </a:solidFill>
        </p:spPr>
        <p:txBody>
          <a:bodyPr vert="horz"/>
          <a:lstStyle>
            <a:lvl1pPr marL="292100" algn="l">
              <a:lnSpc>
                <a:spcPts val="3980"/>
              </a:lnSpc>
              <a:defRPr sz="3200" b="0" i="0" baseline="0">
                <a:solidFill>
                  <a:schemeClr val="bg1"/>
                </a:solidFill>
                <a:latin typeface="Source Sans Pro"/>
                <a:cs typeface="Source Sans Pro"/>
              </a:defRPr>
            </a:lvl1pPr>
          </a:lstStyle>
          <a:p>
            <a:r>
              <a:rPr lang="en-US" dirty="0" smtClean="0"/>
              <a:t>Click to edit title</a:t>
            </a:r>
            <a:endParaRPr lang="en-US" dirty="0"/>
          </a:p>
        </p:txBody>
      </p:sp>
      <p:pic>
        <p:nvPicPr>
          <p:cNvPr id="15" name="Picture 14" descr="footer.jpg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318497"/>
            <a:ext cx="9152141" cy="547644"/>
          </a:xfrm>
          <a:prstGeom prst="rect">
            <a:avLst/>
          </a:prstGeom>
        </p:spPr>
      </p:pic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6826732" y="6414964"/>
            <a:ext cx="2133600" cy="365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sz="1400" dirty="0" smtClean="0">
                <a:solidFill>
                  <a:srgbClr val="FFFFFF"/>
                </a:solidFill>
                <a:latin typeface="Source Sans Pro"/>
                <a:cs typeface="Source Sans Pro"/>
              </a:rPr>
              <a:t>   |   </a:t>
            </a:r>
            <a:fld id="{D43A6F16-D3CF-4F46-B6D9-B3CAB1B87938}" type="slidenum">
              <a:rPr lang="en-US" sz="1400" smtClean="0">
                <a:solidFill>
                  <a:srgbClr val="FFFFFF"/>
                </a:solidFill>
                <a:latin typeface="Source Sans Pro"/>
                <a:cs typeface="Source Sans Pro"/>
              </a:rPr>
              <a:pPr algn="r"/>
              <a:t>‹#›</a:t>
            </a:fld>
            <a:endParaRPr lang="en-US" sz="1400" dirty="0">
              <a:solidFill>
                <a:srgbClr val="FFFFFF"/>
              </a:solidFill>
              <a:latin typeface="Source Sans Pro"/>
              <a:cs typeface="Source Sans Pro"/>
            </a:endParaRPr>
          </a:p>
        </p:txBody>
      </p:sp>
    </p:spTree>
    <p:extLst>
      <p:ext uri="{BB962C8B-B14F-4D97-AF65-F5344CB8AC3E}">
        <p14:creationId xmlns:p14="http://schemas.microsoft.com/office/powerpoint/2010/main" val="2258897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09455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36" name="Text Placeholder 35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3240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9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>
                <a:solidFill>
                  <a:schemeClr val="bg1"/>
                </a:solidFill>
                <a:latin typeface="Source Sans Pro Light"/>
                <a:cs typeface="Source Sans Pro Light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4" name="Picture 3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490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5219" r="3872"/>
          <a:stretch/>
        </p:blipFill>
        <p:spPr>
          <a:xfrm>
            <a:off x="-60960" y="-8390"/>
            <a:ext cx="9296400" cy="6881326"/>
          </a:xfrm>
          <a:prstGeom prst="rect">
            <a:avLst/>
          </a:prstGeom>
        </p:spPr>
      </p:pic>
      <p:sp>
        <p:nvSpPr>
          <p:cNvPr id="4" name="Text Placeholder 35"/>
          <p:cNvSpPr>
            <a:spLocks noGrp="1"/>
          </p:cNvSpPr>
          <p:nvPr>
            <p:ph type="body" sz="quarter" idx="13" hasCustomPrompt="1"/>
          </p:nvPr>
        </p:nvSpPr>
        <p:spPr>
          <a:xfrm>
            <a:off x="569913" y="2377590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600" b="0" i="0">
                <a:solidFill>
                  <a:schemeClr val="bg1"/>
                </a:solidFill>
                <a:latin typeface="Source Sans Pro"/>
                <a:cs typeface="Source Sans Pro"/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Name of an Agenda Item</a:t>
            </a:r>
          </a:p>
          <a:p>
            <a:pPr lvl="0"/>
            <a:r>
              <a:rPr lang="en-US" dirty="0" smtClean="0"/>
              <a:t>Section Divider</a:t>
            </a:r>
          </a:p>
        </p:txBody>
      </p:sp>
      <p:pic>
        <p:nvPicPr>
          <p:cNvPr id="6" name="Picture 5" descr="ICANN Logo-06.eps"/>
          <p:cNvPicPr>
            <a:picLocks noChangeAspect="1"/>
          </p:cNvPicPr>
          <p:nvPr userDrawn="1"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873" y="6402263"/>
            <a:ext cx="450555" cy="358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6289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53941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</p:sldLayoutIdLst>
  <p:hf hdr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cann.org/resources/pages/implementation-guidelines-2012-02-25-e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community.icann.org/display/IDN/IDN+implementation+Guidelines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IDNProgram@icann.org" TargetMode="External"/><Relationship Id="rId4" Type="http://schemas.openxmlformats.org/officeDocument/2006/relationships/hyperlink" Target="mailto:idngwg@icann.or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3"/>
          </p:nvPr>
        </p:nvSpPr>
        <p:spPr>
          <a:xfrm>
            <a:off x="569913" y="2377591"/>
            <a:ext cx="8426664" cy="1728788"/>
          </a:xfrm>
        </p:spPr>
        <p:txBody>
          <a:bodyPr/>
          <a:lstStyle/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Update on </a:t>
            </a:r>
          </a:p>
          <a:p>
            <a:pPr>
              <a:lnSpc>
                <a:spcPts val="4700"/>
              </a:lnSpc>
            </a:pPr>
            <a:r>
              <a:rPr lang="en-US" b="1" dirty="0" smtClean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IDN </a:t>
            </a:r>
            <a:r>
              <a:rPr lang="en-US" b="1" dirty="0">
                <a:solidFill>
                  <a:srgbClr val="FFFFFF"/>
                </a:solidFill>
                <a:latin typeface="Source Sans Pro" charset="0"/>
                <a:ea typeface="Source Sans Pro" charset="0"/>
                <a:cs typeface="Source Sans Pro" charset="0"/>
              </a:rPr>
              <a:t>Implementation Guidelines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43280" y="1219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7" name="Text Placeholder 1"/>
          <p:cNvSpPr txBox="1">
            <a:spLocks/>
          </p:cNvSpPr>
          <p:nvPr/>
        </p:nvSpPr>
        <p:spPr>
          <a:xfrm>
            <a:off x="582615" y="4461979"/>
            <a:ext cx="6256337" cy="1728788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3600" kern="1200">
                <a:solidFill>
                  <a:schemeClr val="bg1"/>
                </a:solidFill>
                <a:latin typeface="Source Sans Pro Light"/>
                <a:ea typeface="+mn-ea"/>
                <a:cs typeface="Source Sans Pro Light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Edmon Chung</a:t>
            </a:r>
          </a:p>
          <a:p>
            <a:pPr>
              <a:lnSpc>
                <a:spcPct val="60000"/>
              </a:lnSpc>
            </a:pPr>
            <a:r>
              <a:rPr lang="en-US" sz="2400" dirty="0" smtClean="0">
                <a:latin typeface="Source Sans Pro"/>
                <a:cs typeface="Source Sans Pro"/>
              </a:rPr>
              <a:t>Co-Chair, IDN Guidelines WG</a:t>
            </a:r>
          </a:p>
        </p:txBody>
      </p:sp>
    </p:spTree>
    <p:extLst>
      <p:ext uri="{BB962C8B-B14F-4D97-AF65-F5344CB8AC3E}">
        <p14:creationId xmlns:p14="http://schemas.microsoft.com/office/powerpoint/2010/main" val="790411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Background and </a:t>
            </a:r>
            <a:r>
              <a:rPr lang="en-US" sz="3000" dirty="0" smtClean="0">
                <a:latin typeface="Arial"/>
                <a:cs typeface="Arial"/>
              </a:rPr>
              <a:t>Purpose</a:t>
            </a:r>
            <a:endParaRPr lang="en-US" sz="3000" dirty="0">
              <a:latin typeface="Arial"/>
              <a:cs typeface="Arial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520464" y="1031224"/>
            <a:ext cx="8103072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Purpose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Guidelines for </a:t>
            </a: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second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level IDN registration policies and practices 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Designed </a:t>
            </a: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to address end-user concerns, e.g.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user confusion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Relevance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For gTLD registries and registrars offering IDNs at the second level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For IDN ccTLDs</a:t>
            </a:r>
          </a:p>
          <a:p>
            <a:pPr>
              <a:buSzPct val="75000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 </a:t>
            </a:r>
            <a:endParaRPr lang="en-US" sz="22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Status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GNSO community requested for updating the Guidelines </a:t>
            </a:r>
          </a:p>
          <a:p>
            <a:pPr marL="1257300" lvl="2" indent="-342900">
              <a:lnSpc>
                <a:spcPct val="120000"/>
              </a:lnSpc>
              <a:buSzPct val="75000"/>
              <a:buFont typeface="Arial" charset="0"/>
              <a:buChar char="•"/>
            </a:pP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Previous version (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  <a:hlinkClick r:id="rId3"/>
              </a:rPr>
              <a:t>3.0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) updated in 2011 </a:t>
            </a:r>
          </a:p>
          <a:p>
            <a:pPr marL="800100" lvl="1" indent="-342900">
              <a:buSzPct val="75000"/>
              <a:buFont typeface="Courier New" charset="0"/>
              <a:buChar char="o"/>
            </a:pPr>
            <a:r>
              <a:rPr lang="en-US" sz="2000" dirty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Currently being reviewed </a:t>
            </a:r>
            <a:r>
              <a:rPr lang="en-US" sz="2000" dirty="0" smtClean="0">
                <a:solidFill>
                  <a:srgbClr val="0C1F24"/>
                </a:solidFill>
                <a:latin typeface="Source Sans Pro Light" charset="0"/>
                <a:cs typeface="Source Sans Pro Light" charset="0"/>
              </a:rPr>
              <a:t>and updated by IDN Guidelines Working Group</a:t>
            </a:r>
            <a:endParaRPr lang="en-US" sz="20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900" dirty="0" smtClean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1900" dirty="0">
              <a:solidFill>
                <a:srgbClr val="0C1F24"/>
              </a:solidFill>
              <a:latin typeface="Source Sans Pro Light" charset="0"/>
              <a:cs typeface="Source Sans Pro Light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96311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IDN Guidelines WG Members</a:t>
            </a:r>
            <a:endParaRPr lang="en-US" sz="3000" dirty="0">
              <a:latin typeface="Arial"/>
              <a:cs typeface="Arial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9873281"/>
              </p:ext>
            </p:extLst>
          </p:nvPr>
        </p:nvGraphicFramePr>
        <p:xfrm>
          <a:off x="429656" y="825161"/>
          <a:ext cx="8485743" cy="5385782"/>
        </p:xfrm>
        <a:graphic>
          <a:graphicData uri="http://schemas.openxmlformats.org/drawingml/2006/table">
            <a:tbl>
              <a:tblPr/>
              <a:tblGrid>
                <a:gridCol w="504403"/>
                <a:gridCol w="4158641"/>
                <a:gridCol w="2184400"/>
                <a:gridCol w="1638299"/>
              </a:tblGrid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 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Name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solidFill>
                            <a:srgbClr val="333333"/>
                          </a:solidFill>
                          <a:effectLst/>
                        </a:rPr>
                        <a:t>Organization</a:t>
                      </a: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 smtClean="0">
                          <a:solidFill>
                            <a:srgbClr val="333333"/>
                          </a:solidFill>
                          <a:effectLst/>
                        </a:rPr>
                        <a:t>SO/AC</a:t>
                      </a:r>
                      <a:endParaRPr lang="en-US" sz="2200" b="1" dirty="0">
                        <a:solidFill>
                          <a:srgbClr val="333333"/>
                        </a:solidFill>
                        <a:effectLst/>
                      </a:endParaRPr>
                    </a:p>
                  </a:txBody>
                  <a:tcPr marL="45345" marR="68018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0F0F0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Satish Babu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ISOC-TRV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Wael Nasr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TLDVILLA LLC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ALAC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3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Mats Dufberg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IIS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8102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4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Pablo Rodríguez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Puerto Rico </a:t>
                      </a:r>
                      <a:r>
                        <a:rPr lang="en-US" sz="2200" dirty="0" smtClean="0">
                          <a:effectLst/>
                        </a:rPr>
                        <a:t>TLD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ccNSO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5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Edmon Chung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6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Christian Dawson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  <a:r>
                        <a:rPr lang="en-US" sz="2200" dirty="0" smtClean="0">
                          <a:effectLst/>
                        </a:rPr>
                        <a:t>i2Coalition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30880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7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Chris Dillon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>
                          <a:effectLst/>
                        </a:rPr>
                        <a:t>GNSO</a:t>
                      </a:r>
                      <a:endParaRPr lang="en-US" sz="220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553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8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Kal Feher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 smtClean="0">
                          <a:effectLst/>
                        </a:rPr>
                        <a:t>Neustar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9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Dennis Tan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Verisign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996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10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Jian Zhang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KNET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GNSO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1089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11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Ram Mohan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 err="1" smtClean="0">
                          <a:effectLst/>
                        </a:rPr>
                        <a:t>Afilias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45916"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>
                          <a:effectLst/>
                        </a:rPr>
                        <a:t>12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Patrik </a:t>
                      </a:r>
                      <a:r>
                        <a:rPr lang="en-US" sz="2200" dirty="0" smtClean="0">
                          <a:effectLst/>
                        </a:rPr>
                        <a:t>Fältström (</a:t>
                      </a:r>
                      <a:r>
                        <a:rPr lang="en-US" sz="2200" dirty="0">
                          <a:effectLst/>
                        </a:rPr>
                        <a:t>will </a:t>
                      </a:r>
                      <a:r>
                        <a:rPr lang="en-US" sz="2200" dirty="0" smtClean="0">
                          <a:effectLst/>
                        </a:rPr>
                        <a:t>only review)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dirty="0">
                          <a:effectLst/>
                        </a:rPr>
                        <a:t> </a:t>
                      </a: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2200" b="1" dirty="0">
                          <a:effectLst/>
                        </a:rPr>
                        <a:t>SSAC</a:t>
                      </a:r>
                      <a:endParaRPr lang="en-US" sz="2200" dirty="0">
                        <a:effectLst/>
                      </a:endParaRPr>
                    </a:p>
                  </a:txBody>
                  <a:tcPr marL="45345" marR="45345" marT="31742" marB="31742">
                    <a:lnL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DDDD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0065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0" y="1476673"/>
            <a:ext cx="8609399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Transition from IDNA2003 to IDNA2008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Terminology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Format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Consistency of IDN Tables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User Acceptance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IDN Variant Labels – Cont.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Similarity and Confusability of IDN Labels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Registration Data – TBD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EPP – TBD</a:t>
            </a: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endParaRPr lang="en-US" sz="20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>
              <a:spcAft>
                <a:spcPts val="600"/>
              </a:spcAft>
              <a:buSzPct val="75000"/>
            </a:pPr>
            <a:r>
              <a:rPr lang="en-US" sz="2000" dirty="0" smtClean="0">
                <a:solidFill>
                  <a:srgbClr val="0C1F24"/>
                </a:solidFill>
                <a:latin typeface="Arial"/>
                <a:cs typeface="Arial"/>
              </a:rPr>
              <a:t>Detailed text of the recommendations available at IDNGWG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Wiki page: 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0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457200" indent="-457200">
              <a:spcAft>
                <a:spcPts val="600"/>
              </a:spcAft>
              <a:buSzPct val="75000"/>
              <a:buFont typeface="+mj-lt"/>
              <a:buAutoNum type="arabicPeriod"/>
            </a:pPr>
            <a:endParaRPr lang="en-US" sz="19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Summary of Items Covered by the Guidelines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7738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Complete the draft guidelines for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remaining topics</a:t>
            </a:r>
          </a:p>
          <a:p>
            <a:pPr>
              <a:buSzPct val="75000"/>
            </a:pPr>
            <a:endParaRPr lang="en-US" sz="2200" dirty="0" smtClean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IDN Variant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Labels – cont.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Similarity and Confusability of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Labels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Registration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Data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EPP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Release </a:t>
            </a: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proposed guidelines for public comment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Finalize guidelines and </a:t>
            </a:r>
            <a:r>
              <a:rPr lang="en-US" sz="2200" dirty="0" smtClean="0">
                <a:solidFill>
                  <a:srgbClr val="0C1F24"/>
                </a:solidFill>
                <a:latin typeface="Source Sans Pro Light" charset="0"/>
                <a:ea typeface="Source Sans Pro Light" charset="0"/>
                <a:cs typeface="Source Sans Pro Light" charset="0"/>
              </a:rPr>
              <a:t>publish for adoption</a:t>
            </a: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Source Sans Pro Light" charset="0"/>
              <a:ea typeface="Source Sans Pro Light" charset="0"/>
              <a:cs typeface="Source Sans Pro Light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 smtClean="0"/>
              <a:t>Next Steps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75952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34601" y="1402699"/>
            <a:ext cx="810307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For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detailed Guidelines on the topics, please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visit: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IDN Guidelines WG Wiki page: 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  <a:hlinkClick r:id="rId3"/>
              </a:rPr>
              <a:t>https://community.icann.org/display/IDN/IDN+implementation+Guidelines</a:t>
            </a:r>
            <a:r>
              <a:rPr lang="en-US" sz="2200" dirty="0">
                <a:solidFill>
                  <a:srgbClr val="0C1F24"/>
                </a:solidFill>
                <a:latin typeface="Arial"/>
                <a:cs typeface="Arial"/>
              </a:rPr>
              <a:t> </a:t>
            </a:r>
          </a:p>
          <a:p>
            <a:pPr marL="742950" lvl="1" indent="-285750">
              <a:buSzPct val="75000"/>
              <a:buFont typeface="Wingdings" charset="2"/>
              <a:buChar char=""/>
            </a:pP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For feedback, email at: </a:t>
            </a: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  <a:hlinkClick r:id="rId4"/>
            </a:endParaRPr>
          </a:p>
          <a:p>
            <a:pPr marL="742950" lvl="1" indent="-285750">
              <a:buSzPct val="75000"/>
              <a:buFont typeface="Wingdings" charset="2"/>
              <a:buChar char=""/>
            </a:pP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4"/>
              </a:rPr>
              <a:t>idngwg@icann.org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</a:rPr>
              <a:t> or </a:t>
            </a:r>
            <a:r>
              <a:rPr lang="en-US" sz="2200" dirty="0" smtClean="0">
                <a:solidFill>
                  <a:srgbClr val="0C1F24"/>
                </a:solidFill>
                <a:latin typeface="Arial"/>
                <a:cs typeface="Arial"/>
                <a:hlinkClick r:id="rId5"/>
              </a:rPr>
              <a:t>IDNProgram@icann.org</a:t>
            </a:r>
            <a:endParaRPr lang="en-US" sz="2200" dirty="0" smtClean="0">
              <a:solidFill>
                <a:srgbClr val="0C1F24"/>
              </a:solidFill>
              <a:latin typeface="Arial"/>
              <a:cs typeface="Arial"/>
            </a:endParaRPr>
          </a:p>
          <a:p>
            <a:pPr marL="285750" indent="-285750">
              <a:buSzPct val="75000"/>
              <a:buFont typeface="Wingdings" charset="2"/>
              <a:buChar char=""/>
            </a:pPr>
            <a:endParaRPr lang="en-US" sz="2200" dirty="0">
              <a:solidFill>
                <a:srgbClr val="0C1F24"/>
              </a:solidFill>
              <a:latin typeface="Arial"/>
              <a:cs typeface="Arial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000" dirty="0" smtClean="0">
                <a:latin typeface="Arial"/>
                <a:cs typeface="Arial"/>
              </a:rPr>
              <a:t>Thank You</a:t>
            </a:r>
            <a:endParaRPr lang="en-US" sz="30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51670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ICANN Template">
      <a:dk1>
        <a:srgbClr val="0A1F24"/>
      </a:dk1>
      <a:lt1>
        <a:sysClr val="window" lastClr="FFFFFF"/>
      </a:lt1>
      <a:dk2>
        <a:srgbClr val="1A87C9"/>
      </a:dk2>
      <a:lt2>
        <a:srgbClr val="EEECE1"/>
      </a:lt2>
      <a:accent1>
        <a:srgbClr val="1A87C9"/>
      </a:accent1>
      <a:accent2>
        <a:srgbClr val="0D436C"/>
      </a:accent2>
      <a:accent3>
        <a:srgbClr val="1B6F74"/>
      </a:accent3>
      <a:accent4>
        <a:srgbClr val="EA903A"/>
      </a:accent4>
      <a:accent5>
        <a:srgbClr val="DB6033"/>
      </a:accent5>
      <a:accent6>
        <a:srgbClr val="1768B1"/>
      </a:accent6>
      <a:hlink>
        <a:srgbClr val="1D98D3"/>
      </a:hlink>
      <a:folHlink>
        <a:srgbClr val="427BBD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Source Sans Pro"/>
            <a:cs typeface="Source Sans Pro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14394</TotalTime>
  <Words>266</Words>
  <Application>Microsoft Office PowerPoint</Application>
  <PresentationFormat>On-screen Show (4:3)</PresentationFormat>
  <Paragraphs>106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Courier New</vt:lpstr>
      <vt:lpstr>Source Sans Pro</vt:lpstr>
      <vt:lpstr>Source Sans Pro Light</vt:lpstr>
      <vt:lpstr>Wingdings</vt:lpstr>
      <vt:lpstr>1_Office Theme</vt:lpstr>
      <vt:lpstr>PowerPoint Presentation</vt:lpstr>
      <vt:lpstr>Background and Purpose</vt:lpstr>
      <vt:lpstr>IDN Guidelines WG Members</vt:lpstr>
      <vt:lpstr>Summary of Items Covered by the Guidelines</vt:lpstr>
      <vt:lpstr>Next Steps</vt:lpstr>
      <vt:lpstr>Thank You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Abigail</dc:creator>
  <cp:lastModifiedBy>Sarmad Hussain</cp:lastModifiedBy>
  <cp:revision>696</cp:revision>
  <cp:lastPrinted>2015-02-07T03:42:44Z</cp:lastPrinted>
  <dcterms:created xsi:type="dcterms:W3CDTF">2015-01-07T16:11:05Z</dcterms:created>
  <dcterms:modified xsi:type="dcterms:W3CDTF">2016-10-28T15:58:38Z</dcterms:modified>
</cp:coreProperties>
</file>