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1"/>
  </p:notesMasterIdLst>
  <p:handoutMasterIdLst>
    <p:handoutMasterId r:id="rId22"/>
  </p:handoutMasterIdLst>
  <p:sldIdLst>
    <p:sldId id="355" r:id="rId2"/>
    <p:sldId id="361" r:id="rId3"/>
    <p:sldId id="340" r:id="rId4"/>
    <p:sldId id="341" r:id="rId5"/>
    <p:sldId id="356" r:id="rId6"/>
    <p:sldId id="359" r:id="rId7"/>
    <p:sldId id="344" r:id="rId8"/>
    <p:sldId id="345" r:id="rId9"/>
    <p:sldId id="347" r:id="rId10"/>
    <p:sldId id="348" r:id="rId11"/>
    <p:sldId id="362" r:id="rId12"/>
    <p:sldId id="349" r:id="rId13"/>
    <p:sldId id="350" r:id="rId14"/>
    <p:sldId id="351" r:id="rId15"/>
    <p:sldId id="360" r:id="rId16"/>
    <p:sldId id="354" r:id="rId17"/>
    <p:sldId id="353" r:id="rId18"/>
    <p:sldId id="352" r:id="rId19"/>
    <p:sldId id="35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22">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240F"/>
    <a:srgbClr val="CB460F"/>
    <a:srgbClr val="FA5B36"/>
    <a:srgbClr val="0E4B91"/>
    <a:srgbClr val="18548A"/>
    <a:srgbClr val="15538C"/>
    <a:srgbClr val="0B2F49"/>
    <a:srgbClr val="092F4B"/>
    <a:srgbClr val="A1472D"/>
    <a:srgbClr val="A3472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561" autoAdjust="0"/>
    <p:restoredTop sz="82171" autoAdjust="0"/>
  </p:normalViewPr>
  <p:slideViewPr>
    <p:cSldViewPr snapToGrid="0" snapToObjects="1">
      <p:cViewPr varScale="1">
        <p:scale>
          <a:sx n="87" d="100"/>
          <a:sy n="87" d="100"/>
        </p:scale>
        <p:origin x="60" y="210"/>
      </p:cViewPr>
      <p:guideLst>
        <p:guide orient="horz" pos="142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7" d="100"/>
          <a:sy n="77" d="100"/>
        </p:scale>
        <p:origin x="-3056"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t>10/28/2016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t>‹#›</a:t>
            </a:fld>
            <a:endParaRPr lang="en-US"/>
          </a:p>
        </p:txBody>
      </p:sp>
    </p:spTree>
    <p:extLst>
      <p:ext uri="{BB962C8B-B14F-4D97-AF65-F5344CB8AC3E}">
        <p14:creationId xmlns:p14="http://schemas.microsoft.com/office/powerpoint/2010/main"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A614CD-FA73-DF49-AA13-A5EF746D725A}" type="datetimeFigureOut">
              <a:rPr lang="en-US" smtClean="0"/>
              <a:t>10/28/2016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002FF9-4628-B146-9948-95257A430692}" type="slidenum">
              <a:rPr lang="en-US" smtClean="0"/>
              <a:t>‹#›</a:t>
            </a:fld>
            <a:endParaRPr lang="en-US"/>
          </a:p>
        </p:txBody>
      </p:sp>
    </p:spTree>
    <p:extLst>
      <p:ext uri="{BB962C8B-B14F-4D97-AF65-F5344CB8AC3E}">
        <p14:creationId xmlns:p14="http://schemas.microsoft.com/office/powerpoint/2010/main"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7E002FF9-4628-B146-9948-95257A430692}" type="slidenum">
              <a:rPr lang="en-US" smtClean="0"/>
              <a:t>1</a:t>
            </a:fld>
            <a:endParaRPr lang="en-US"/>
          </a:p>
        </p:txBody>
      </p:sp>
    </p:spTree>
    <p:extLst>
      <p:ext uri="{BB962C8B-B14F-4D97-AF65-F5344CB8AC3E}">
        <p14:creationId xmlns:p14="http://schemas.microsoft.com/office/powerpoint/2010/main" val="38376826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11</a:t>
            </a:fld>
            <a:endParaRPr lang="en-US"/>
          </a:p>
        </p:txBody>
      </p:sp>
    </p:spTree>
    <p:extLst>
      <p:ext uri="{BB962C8B-B14F-4D97-AF65-F5344CB8AC3E}">
        <p14:creationId xmlns:p14="http://schemas.microsoft.com/office/powerpoint/2010/main" val="3741327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Proof:</a:t>
            </a:r>
          </a:p>
          <a:p>
            <a:pPr marL="171450" indent="-171450">
              <a:buFont typeface="Arial" panose="020B0604020202020204" pitchFamily="34" charset="0"/>
              <a:buChar char="•"/>
            </a:pPr>
            <a:r>
              <a:rPr lang="en-US" dirty="0" smtClean="0"/>
              <a:t>Removed extra spaces in bullet 9</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12</a:t>
            </a:fld>
            <a:endParaRPr lang="en-US"/>
          </a:p>
        </p:txBody>
      </p:sp>
    </p:spTree>
    <p:extLst>
      <p:ext uri="{BB962C8B-B14F-4D97-AF65-F5344CB8AC3E}">
        <p14:creationId xmlns:p14="http://schemas.microsoft.com/office/powerpoint/2010/main" val="37372757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13</a:t>
            </a:fld>
            <a:endParaRPr lang="en-US"/>
          </a:p>
        </p:txBody>
      </p:sp>
    </p:spTree>
    <p:extLst>
      <p:ext uri="{BB962C8B-B14F-4D97-AF65-F5344CB8AC3E}">
        <p14:creationId xmlns:p14="http://schemas.microsoft.com/office/powerpoint/2010/main" val="40316848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14</a:t>
            </a:fld>
            <a:endParaRPr lang="en-US"/>
          </a:p>
        </p:txBody>
      </p:sp>
    </p:spTree>
    <p:extLst>
      <p:ext uri="{BB962C8B-B14F-4D97-AF65-F5344CB8AC3E}">
        <p14:creationId xmlns:p14="http://schemas.microsoft.com/office/powerpoint/2010/main" val="937067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15</a:t>
            </a:fld>
            <a:endParaRPr lang="en-US"/>
          </a:p>
        </p:txBody>
      </p:sp>
    </p:spTree>
    <p:extLst>
      <p:ext uri="{BB962C8B-B14F-4D97-AF65-F5344CB8AC3E}">
        <p14:creationId xmlns:p14="http://schemas.microsoft.com/office/powerpoint/2010/main" val="18165375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Breakup</a:t>
            </a:r>
            <a:r>
              <a:rPr lang="en-US" baseline="0" dirty="0" smtClean="0"/>
              <a:t> your presentation, divide it into sections.  This is especially useful if most of your presentation is text.</a:t>
            </a:r>
            <a:endParaRPr lang="en-US" dirty="0" smtClean="0"/>
          </a:p>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16</a:t>
            </a:fld>
            <a:endParaRPr lang="en-US"/>
          </a:p>
        </p:txBody>
      </p:sp>
    </p:spTree>
    <p:extLst>
      <p:ext uri="{BB962C8B-B14F-4D97-AF65-F5344CB8AC3E}">
        <p14:creationId xmlns:p14="http://schemas.microsoft.com/office/powerpoint/2010/main" val="7355708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17</a:t>
            </a:fld>
            <a:endParaRPr lang="en-US"/>
          </a:p>
        </p:txBody>
      </p:sp>
    </p:spTree>
    <p:extLst>
      <p:ext uri="{BB962C8B-B14F-4D97-AF65-F5344CB8AC3E}">
        <p14:creationId xmlns:p14="http://schemas.microsoft.com/office/powerpoint/2010/main" val="31280394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18</a:t>
            </a:fld>
            <a:endParaRPr lang="en-US"/>
          </a:p>
        </p:txBody>
      </p:sp>
    </p:spTree>
    <p:extLst>
      <p:ext uri="{BB962C8B-B14F-4D97-AF65-F5344CB8AC3E}">
        <p14:creationId xmlns:p14="http://schemas.microsoft.com/office/powerpoint/2010/main" val="843804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a:t>
            </a:r>
            <a:r>
              <a:rPr lang="en-US" baseline="0" dirty="0" smtClean="0"/>
              <a:t> adjust the email/web address to whichever email or web address is best suited to your presentation.  This should be your final slide.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19</a:t>
            </a:fld>
            <a:endParaRPr lang="en-US"/>
          </a:p>
        </p:txBody>
      </p:sp>
    </p:spTree>
    <p:extLst>
      <p:ext uri="{BB962C8B-B14F-4D97-AF65-F5344CB8AC3E}">
        <p14:creationId xmlns:p14="http://schemas.microsoft.com/office/powerpoint/2010/main" val="2013592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3</a:t>
            </a:fld>
            <a:endParaRPr lang="en-US"/>
          </a:p>
        </p:txBody>
      </p:sp>
    </p:spTree>
    <p:extLst>
      <p:ext uri="{BB962C8B-B14F-4D97-AF65-F5344CB8AC3E}">
        <p14:creationId xmlns:p14="http://schemas.microsoft.com/office/powerpoint/2010/main" val="2112748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4</a:t>
            </a:fld>
            <a:endParaRPr lang="en-US"/>
          </a:p>
        </p:txBody>
      </p:sp>
    </p:spTree>
    <p:extLst>
      <p:ext uri="{BB962C8B-B14F-4D97-AF65-F5344CB8AC3E}">
        <p14:creationId xmlns:p14="http://schemas.microsoft.com/office/powerpoint/2010/main" val="317915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Breakup</a:t>
            </a:r>
            <a:r>
              <a:rPr lang="en-US" baseline="0" dirty="0" smtClean="0"/>
              <a:t> your presentation, divide it into sections.  This is especially useful if most of your presentation is text.</a:t>
            </a:r>
            <a:endParaRPr lang="en-US" dirty="0" smtClean="0"/>
          </a:p>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5</a:t>
            </a:fld>
            <a:endParaRPr lang="en-US"/>
          </a:p>
        </p:txBody>
      </p:sp>
    </p:spTree>
    <p:extLst>
      <p:ext uri="{BB962C8B-B14F-4D97-AF65-F5344CB8AC3E}">
        <p14:creationId xmlns:p14="http://schemas.microsoft.com/office/powerpoint/2010/main" val="3948124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6</a:t>
            </a:fld>
            <a:endParaRPr lang="en-US"/>
          </a:p>
        </p:txBody>
      </p:sp>
    </p:spTree>
    <p:extLst>
      <p:ext uri="{BB962C8B-B14F-4D97-AF65-F5344CB8AC3E}">
        <p14:creationId xmlns:p14="http://schemas.microsoft.com/office/powerpoint/2010/main" val="400439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7</a:t>
            </a:fld>
            <a:endParaRPr lang="en-US"/>
          </a:p>
        </p:txBody>
      </p:sp>
    </p:spTree>
    <p:extLst>
      <p:ext uri="{BB962C8B-B14F-4D97-AF65-F5344CB8AC3E}">
        <p14:creationId xmlns:p14="http://schemas.microsoft.com/office/powerpoint/2010/main" val="536794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8</a:t>
            </a:fld>
            <a:endParaRPr lang="en-US"/>
          </a:p>
        </p:txBody>
      </p:sp>
    </p:spTree>
    <p:extLst>
      <p:ext uri="{BB962C8B-B14F-4D97-AF65-F5344CB8AC3E}">
        <p14:creationId xmlns:p14="http://schemas.microsoft.com/office/powerpoint/2010/main" val="13258913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Proof: </a:t>
            </a:r>
          </a:p>
          <a:p>
            <a:pPr marL="171450" indent="-171450">
              <a:buFont typeface="Arial" panose="020B0604020202020204" pitchFamily="34" charset="0"/>
              <a:buChar char="•"/>
            </a:pPr>
            <a:r>
              <a:rPr lang="en-US" dirty="0" smtClean="0"/>
              <a:t>Suggest updating slides 9-14 so that the material is condensed onto fewer slides (less white space)</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9</a:t>
            </a:fld>
            <a:endParaRPr lang="en-US"/>
          </a:p>
        </p:txBody>
      </p:sp>
    </p:spTree>
    <p:extLst>
      <p:ext uri="{BB962C8B-B14F-4D97-AF65-F5344CB8AC3E}">
        <p14:creationId xmlns:p14="http://schemas.microsoft.com/office/powerpoint/2010/main" val="2458798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10</a:t>
            </a:fld>
            <a:endParaRPr lang="en-US"/>
          </a:p>
        </p:txBody>
      </p:sp>
    </p:spTree>
    <p:extLst>
      <p:ext uri="{BB962C8B-B14F-4D97-AF65-F5344CB8AC3E}">
        <p14:creationId xmlns:p14="http://schemas.microsoft.com/office/powerpoint/2010/main" val="16354608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03404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b="0" i="0" dirty="0" smtClean="0">
                <a:solidFill>
                  <a:srgbClr val="FFFFFF"/>
                </a:solidFill>
                <a:latin typeface="Source Sans Pro Light" charset="0"/>
                <a:cs typeface="Source Sans Pro Light" charset="0"/>
              </a:rPr>
              <a:t>   |   </a:t>
            </a:r>
            <a:fld id="{D43A6F16-D3CF-4F46-B6D9-B3CAB1B87938}" type="slidenum">
              <a:rPr lang="en-US" sz="1300" b="0" i="0" smtClean="0">
                <a:solidFill>
                  <a:srgbClr val="FFFFFF"/>
                </a:solidFill>
                <a:latin typeface="Source Sans Pro Light" charset="0"/>
                <a:cs typeface="Source Sans Pro Light" charset="0"/>
              </a:rPr>
              <a:pPr algn="r"/>
              <a:t>‹#›</a:t>
            </a:fld>
            <a:endParaRPr lang="en-US" sz="1300" b="0" i="0" dirty="0">
              <a:solidFill>
                <a:srgbClr val="FFFFFF"/>
              </a:solidFill>
              <a:latin typeface="Source Sans Pro Light" charset="0"/>
              <a:cs typeface="Source Sans Pro Light" charset="0"/>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Source Sans Pro Light" charset="0"/>
                <a:cs typeface="Source Sans Pro Light" charset="0"/>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Source Sans Pro Light" charset="0"/>
                <a:cs typeface="Source Sans Pro Light" charset="0"/>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b="0" i="0" dirty="0" smtClean="0">
                <a:solidFill>
                  <a:srgbClr val="FFFFFF"/>
                </a:solidFill>
                <a:latin typeface="Source Sans Pro Light" charset="0"/>
                <a:cs typeface="Source Sans Pro Light" charset="0"/>
              </a:rPr>
              <a:t>   |   </a:t>
            </a:r>
            <a:fld id="{D43A6F16-D3CF-4F46-B6D9-B3CAB1B87938}" type="slidenum">
              <a:rPr lang="en-US" sz="1300" b="0" i="0" smtClean="0">
                <a:solidFill>
                  <a:srgbClr val="FFFFFF"/>
                </a:solidFill>
                <a:latin typeface="Source Sans Pro Light" charset="0"/>
                <a:cs typeface="Source Sans Pro Light" charset="0"/>
              </a:rPr>
              <a:pPr algn="r"/>
              <a:t>‹#›</a:t>
            </a:fld>
            <a:endParaRPr lang="en-US" sz="1300" b="0" i="0" dirty="0">
              <a:solidFill>
                <a:srgbClr val="FFFFFF"/>
              </a:solidFill>
              <a:latin typeface="Source Sans Pro Light" charset="0"/>
              <a:cs typeface="Source Sans Pro Light" charset="0"/>
            </a:endParaRPr>
          </a:p>
        </p:txBody>
      </p:sp>
    </p:spTree>
    <p:extLst>
      <p:ext uri="{BB962C8B-B14F-4D97-AF65-F5344CB8AC3E}">
        <p14:creationId xmlns:p14="http://schemas.microsoft.com/office/powerpoint/2010/main" val="20830832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500" b="0" i="0">
                <a:solidFill>
                  <a:schemeClr val="bg1"/>
                </a:solidFill>
                <a:latin typeface="Source Sans Pro Light" charset="0"/>
                <a:cs typeface="Source Sans Pro Light"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3">
                <a:shade val="45000"/>
                <a:satMod val="135000"/>
              </a:schemeClr>
              <a:prstClr val="white"/>
            </a:duotone>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i="0">
                <a:solidFill>
                  <a:schemeClr val="bg1"/>
                </a:solidFill>
                <a:latin typeface="Source Sans Pro Light" charset="0"/>
                <a:cs typeface="Source Sans Pro Light"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4" name="Picture 3" descr="ICANN Logo-06.eps"/>
          <p:cNvPicPr>
            <a:picLocks noChangeAspect="1"/>
          </p:cNvPicPr>
          <p:nvPr userDrawn="1"/>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5">
                <a:shade val="45000"/>
                <a:satMod val="135000"/>
              </a:schemeClr>
              <a:prstClr val="white"/>
            </a:duotone>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i="0">
                <a:solidFill>
                  <a:schemeClr val="bg1"/>
                </a:solidFill>
                <a:latin typeface="Source Sans Pro Light" charset="0"/>
                <a:cs typeface="Source Sans Pro Light"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4080330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4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6">
                <a:shade val="45000"/>
                <a:satMod val="135000"/>
              </a:schemeClr>
              <a:prstClr val="white"/>
            </a:duotone>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i="0">
                <a:solidFill>
                  <a:schemeClr val="bg1"/>
                </a:solidFill>
                <a:latin typeface="Source Sans Pro Light" charset="0"/>
                <a:cs typeface="Source Sans Pro Light"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1687126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 id="2147483665" r:id="rId8"/>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mailto:idngwg@icann.org" TargetMode="External"/><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hyperlink" Target="https://community.icann.org/display/IDN/IDN+implementation+Guidelines" TargetMode="External"/><Relationship Id="rId5" Type="http://schemas.openxmlformats.org/officeDocument/2006/relationships/hyperlink" Target="http://www.icann.org/idn" TargetMode="External"/><Relationship Id="rId4" Type="http://schemas.openxmlformats.org/officeDocument/2006/relationships/hyperlink" Target="mailto:IDNProgram@icann.org"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twitter.com/icann" TargetMode="External"/><Relationship Id="rId13" Type="http://schemas.openxmlformats.org/officeDocument/2006/relationships/image" Target="../media/image9.png"/><Relationship Id="rId3" Type="http://schemas.openxmlformats.org/officeDocument/2006/relationships/image" Target="../media/image2.emf"/><Relationship Id="rId7" Type="http://schemas.openxmlformats.org/officeDocument/2006/relationships/image" Target="../media/image6.png"/><Relationship Id="rId12" Type="http://schemas.openxmlformats.org/officeDocument/2006/relationships/hyperlink" Target="weibo.com/ICANNorg" TargetMode="External"/><Relationship Id="rId17" Type="http://schemas.openxmlformats.org/officeDocument/2006/relationships/image" Target="../media/image12.png"/><Relationship Id="rId2" Type="http://schemas.openxmlformats.org/officeDocument/2006/relationships/notesSlide" Target="../notesSlides/notesSlide18.xml"/><Relationship Id="rId16" Type="http://schemas.openxmlformats.org/officeDocument/2006/relationships/image" Target="../media/image11.png"/><Relationship Id="rId1" Type="http://schemas.openxmlformats.org/officeDocument/2006/relationships/slideLayout" Target="../slideLayouts/slideLayout3.xml"/><Relationship Id="rId6" Type="http://schemas.openxmlformats.org/officeDocument/2006/relationships/hyperlink" Target="linkedin.com/company/icann" TargetMode="External"/><Relationship Id="rId11" Type="http://schemas.openxmlformats.org/officeDocument/2006/relationships/image" Target="../media/image8.png"/><Relationship Id="rId5" Type="http://schemas.openxmlformats.org/officeDocument/2006/relationships/image" Target="../media/image5.png"/><Relationship Id="rId15" Type="http://schemas.openxmlformats.org/officeDocument/2006/relationships/image" Target="../media/image10.png"/><Relationship Id="rId10" Type="http://schemas.openxmlformats.org/officeDocument/2006/relationships/hyperlink" Target="facebook.com/icannorg" TargetMode="External"/><Relationship Id="rId4" Type="http://schemas.openxmlformats.org/officeDocument/2006/relationships/hyperlink" Target="flickr.com/photos/icann" TargetMode="External"/><Relationship Id="rId9" Type="http://schemas.openxmlformats.org/officeDocument/2006/relationships/image" Target="../media/image7.png"/><Relationship Id="rId14" Type="http://schemas.openxmlformats.org/officeDocument/2006/relationships/hyperlink" Target="youtube.com/user/ICANNnew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icann.org/resources/pages/implementation-guidelines-2012-02-25-en"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076115" y="4471954"/>
            <a:ext cx="6920484" cy="695062"/>
          </a:xfrm>
          <a:prstGeom prst="rect">
            <a:avLst/>
          </a:prstGeom>
          <a:noFill/>
        </p:spPr>
        <p:txBody>
          <a:bodyPr wrap="none" rtlCol="0">
            <a:spAutoFit/>
          </a:bodyPr>
          <a:lstStyle/>
          <a:p>
            <a:pPr>
              <a:lnSpc>
                <a:spcPts val="4700"/>
              </a:lnSpc>
            </a:pPr>
            <a:r>
              <a:rPr lang="en-US" sz="4000" dirty="0">
                <a:solidFill>
                  <a:srgbClr val="FFFFFF"/>
                </a:solidFill>
                <a:latin typeface="Source Sans Pro" charset="0"/>
                <a:ea typeface="Source Sans Pro" charset="0"/>
                <a:cs typeface="Source Sans Pro" charset="0"/>
              </a:rPr>
              <a:t>IDN Implementation Guidelines</a:t>
            </a:r>
          </a:p>
        </p:txBody>
      </p:sp>
      <p:sp>
        <p:nvSpPr>
          <p:cNvPr id="4" name="TextBox 3"/>
          <p:cNvSpPr txBox="1"/>
          <p:nvPr/>
        </p:nvSpPr>
        <p:spPr>
          <a:xfrm>
            <a:off x="2076114" y="5152820"/>
            <a:ext cx="6704079" cy="400110"/>
          </a:xfrm>
          <a:prstGeom prst="rect">
            <a:avLst/>
          </a:prstGeom>
          <a:noFill/>
        </p:spPr>
        <p:txBody>
          <a:bodyPr wrap="none" rtlCol="0">
            <a:spAutoFit/>
          </a:bodyPr>
          <a:lstStyle/>
          <a:p>
            <a:r>
              <a:rPr lang="en-US" sz="2000" dirty="0" smtClean="0">
                <a:solidFill>
                  <a:srgbClr val="FFFFFF"/>
                </a:solidFill>
                <a:latin typeface="Source Sans Pro" charset="0"/>
                <a:ea typeface="Source Sans Pro" charset="0"/>
                <a:cs typeface="Source Sans Pro" charset="0"/>
              </a:rPr>
              <a:t>IDN Guidelines Working Group  |  ICANN57 </a:t>
            </a:r>
            <a:r>
              <a:rPr lang="en-US" sz="2000" dirty="0" smtClean="0">
                <a:solidFill>
                  <a:srgbClr val="FFFFFF"/>
                </a:solidFill>
                <a:latin typeface="Source Sans Pro" charset="0"/>
                <a:ea typeface="Source Sans Pro" charset="0"/>
                <a:cs typeface="Source Sans Pro" charset="0"/>
                <a:sym typeface="Wingdings"/>
              </a:rPr>
              <a:t>|  5 November 2016</a:t>
            </a:r>
            <a:endParaRPr lang="en-US" sz="2000" dirty="0">
              <a:solidFill>
                <a:srgbClr val="FFFFFF"/>
              </a:solidFill>
              <a:latin typeface="Source Sans Pro" charset="0"/>
              <a:ea typeface="Source Sans Pro" charset="0"/>
              <a:cs typeface="Source Sans Pro" charset="0"/>
            </a:endParaRPr>
          </a:p>
        </p:txBody>
      </p:sp>
    </p:spTree>
    <p:extLst>
      <p:ext uri="{BB962C8B-B14F-4D97-AF65-F5344CB8AC3E}">
        <p14:creationId xmlns:p14="http://schemas.microsoft.com/office/powerpoint/2010/main" val="17202599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Format </a:t>
            </a:r>
            <a:r>
              <a:rPr lang="en-US" dirty="0">
                <a:latin typeface="Source Sans Pro" charset="0"/>
                <a:ea typeface="Source Sans Pro" charset="0"/>
                <a:cs typeface="Source Sans Pro" charset="0"/>
              </a:rPr>
              <a:t>of IDN Tables</a:t>
            </a:r>
          </a:p>
        </p:txBody>
      </p:sp>
      <p:sp>
        <p:nvSpPr>
          <p:cNvPr id="6" name="Rectangle 5"/>
          <p:cNvSpPr/>
          <p:nvPr/>
        </p:nvSpPr>
        <p:spPr>
          <a:xfrm>
            <a:off x="517793" y="927206"/>
            <a:ext cx="8196550" cy="3139321"/>
          </a:xfrm>
          <a:prstGeom prst="rect">
            <a:avLst/>
          </a:prstGeom>
        </p:spPr>
        <p:txBody>
          <a:bodyPr wrap="square">
            <a:spAutoFit/>
          </a:bodyPr>
          <a:lstStyle/>
          <a:p>
            <a:pPr marL="457200" indent="-457200">
              <a:buSzPct val="100000"/>
              <a:buFont typeface="+mj-lt"/>
              <a:buAutoNum type="arabicPeriod" startAt="6"/>
            </a:pPr>
            <a:r>
              <a:rPr lang="en-US" sz="2200" dirty="0" smtClean="0">
                <a:solidFill>
                  <a:srgbClr val="0C1F24"/>
                </a:solidFill>
                <a:latin typeface="Source Sans Pro Light" charset="0"/>
                <a:cs typeface="Source Sans Pro Light" charset="0"/>
              </a:rPr>
              <a:t>A </a:t>
            </a:r>
            <a:r>
              <a:rPr lang="en-US" sz="2200" dirty="0">
                <a:solidFill>
                  <a:srgbClr val="0C1F24"/>
                </a:solidFill>
                <a:latin typeface="Source Sans Pro Light" charset="0"/>
                <a:cs typeface="Source Sans Pro Light" charset="0"/>
              </a:rPr>
              <a:t>registry will publish one or several lists of Unicode code points that are permitted for registration and will not accept the registration of any name containing an unlisted code point. Each such list will indicate the script or language(s) it is intended to support. If registry policy treats any code point in a list as a variant of any other code point, the nature of that variance and the policies attached to it will be clearly articulated.</a:t>
            </a:r>
          </a:p>
          <a:p>
            <a:pPr>
              <a:buSzPct val="100000"/>
            </a:pPr>
            <a:endParaRPr lang="en-US" sz="2200" dirty="0">
              <a:solidFill>
                <a:srgbClr val="0C1F24"/>
              </a:solidFill>
              <a:latin typeface="Source Sans Pro Light" charset="0"/>
              <a:cs typeface="Source Sans Pro Light" charset="0"/>
            </a:endParaRPr>
          </a:p>
        </p:txBody>
      </p:sp>
    </p:spTree>
    <p:extLst>
      <p:ext uri="{BB962C8B-B14F-4D97-AF65-F5344CB8AC3E}">
        <p14:creationId xmlns:p14="http://schemas.microsoft.com/office/powerpoint/2010/main" val="38926856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Format </a:t>
            </a:r>
            <a:r>
              <a:rPr lang="en-US" dirty="0">
                <a:latin typeface="Source Sans Pro" charset="0"/>
                <a:ea typeface="Source Sans Pro" charset="0"/>
                <a:cs typeface="Source Sans Pro" charset="0"/>
              </a:rPr>
              <a:t>of IDN Tables</a:t>
            </a:r>
          </a:p>
        </p:txBody>
      </p:sp>
      <p:sp>
        <p:nvSpPr>
          <p:cNvPr id="6" name="Rectangle 5"/>
          <p:cNvSpPr/>
          <p:nvPr/>
        </p:nvSpPr>
        <p:spPr>
          <a:xfrm>
            <a:off x="545335" y="916191"/>
            <a:ext cx="8251634" cy="4447371"/>
          </a:xfrm>
          <a:prstGeom prst="rect">
            <a:avLst/>
          </a:prstGeom>
        </p:spPr>
        <p:txBody>
          <a:bodyPr wrap="square">
            <a:spAutoFit/>
          </a:bodyPr>
          <a:lstStyle/>
          <a:p>
            <a:pPr marL="457200" indent="-457200">
              <a:buSzPct val="100000"/>
              <a:buFont typeface="+mj-lt"/>
              <a:buAutoNum type="arabicPeriod" startAt="7"/>
            </a:pPr>
            <a:r>
              <a:rPr lang="en-US" sz="2200" dirty="0" smtClean="0">
                <a:solidFill>
                  <a:srgbClr val="0C1F24"/>
                </a:solidFill>
                <a:latin typeface="Source Sans Pro Light" charset="0"/>
                <a:cs typeface="Source Sans Pro Light" charset="0"/>
              </a:rPr>
              <a:t>Label </a:t>
            </a:r>
            <a:r>
              <a:rPr lang="en-US" sz="2200" dirty="0">
                <a:solidFill>
                  <a:srgbClr val="0C1F24"/>
                </a:solidFill>
                <a:latin typeface="Source Sans Pro Light" charset="0"/>
                <a:cs typeface="Source Sans Pro Light" charset="0"/>
              </a:rPr>
              <a:t>generation rules must be placed in the IANA Repository for IDN Practices. Further, (a) Except as applicable in 7(b) below, Registries must use Label Generation Ruleset (RFC 7940) format to represent their label generation rules (LGR); (b) Registries with existing legacy IDN tables already present within the IANA Repository for IDN Practices at the time these guidelines are published, are encouraged to transition to the LGR format; (c) The LGR must include the complete repertoire of code points, any variants and any applicable whole-label evaluation rules which the Registry uses to determine if a label is acceptable for registration.</a:t>
            </a:r>
          </a:p>
          <a:p>
            <a:pPr>
              <a:buSzPct val="75000"/>
            </a:pPr>
            <a:endParaRPr lang="en-US" sz="1900" dirty="0">
              <a:solidFill>
                <a:srgbClr val="0C1F24"/>
              </a:solidFill>
              <a:latin typeface="Source Sans Pro Light" charset="0"/>
              <a:cs typeface="Source Sans Pro Light" charset="0"/>
            </a:endParaRPr>
          </a:p>
        </p:txBody>
      </p:sp>
    </p:spTree>
    <p:extLst>
      <p:ext uri="{BB962C8B-B14F-4D97-AF65-F5344CB8AC3E}">
        <p14:creationId xmlns:p14="http://schemas.microsoft.com/office/powerpoint/2010/main" val="5537865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Consistency </a:t>
            </a:r>
            <a:r>
              <a:rPr lang="en-US" dirty="0">
                <a:latin typeface="Source Sans Pro" charset="0"/>
                <a:ea typeface="Source Sans Pro" charset="0"/>
                <a:cs typeface="Source Sans Pro" charset="0"/>
              </a:rPr>
              <a:t>of IDN Tables</a:t>
            </a:r>
          </a:p>
        </p:txBody>
      </p:sp>
      <p:sp>
        <p:nvSpPr>
          <p:cNvPr id="6" name="Rectangle 5"/>
          <p:cNvSpPr/>
          <p:nvPr/>
        </p:nvSpPr>
        <p:spPr>
          <a:xfrm>
            <a:off x="520464" y="934614"/>
            <a:ext cx="8370148" cy="4832092"/>
          </a:xfrm>
          <a:prstGeom prst="rect">
            <a:avLst/>
          </a:prstGeom>
        </p:spPr>
        <p:txBody>
          <a:bodyPr wrap="square">
            <a:spAutoFit/>
          </a:bodyPr>
          <a:lstStyle/>
          <a:p>
            <a:pPr marL="457200" indent="-457200">
              <a:buSzPct val="100000"/>
              <a:buFont typeface="+mj-lt"/>
              <a:buAutoNum type="arabicPeriod" startAt="8"/>
            </a:pPr>
            <a:r>
              <a:rPr lang="en-US" sz="2200" dirty="0" smtClean="0">
                <a:solidFill>
                  <a:srgbClr val="0C1F24"/>
                </a:solidFill>
                <a:latin typeface="Source Sans Pro Light" charset="0"/>
                <a:cs typeface="Source Sans Pro Light" charset="0"/>
              </a:rPr>
              <a:t>TLD </a:t>
            </a:r>
            <a:r>
              <a:rPr lang="en-US" sz="2200" dirty="0">
                <a:solidFill>
                  <a:srgbClr val="0C1F24"/>
                </a:solidFill>
                <a:latin typeface="Source Sans Pro Light" charset="0"/>
                <a:cs typeface="Source Sans Pro Light" charset="0"/>
              </a:rPr>
              <a:t>registries should collaborate on issues of shared interest, for example, by forming a consortium to coordinate contact with external communities, elicit the assistance of support groups, and establish global fora to address common current and emerging challenges in the development and use of IDNs. </a:t>
            </a:r>
          </a:p>
          <a:p>
            <a:pPr marL="457200" indent="-457200">
              <a:buSzPct val="100000"/>
              <a:buFont typeface="+mj-lt"/>
              <a:buAutoNum type="arabicPeriod" startAt="8"/>
            </a:pPr>
            <a:endParaRPr lang="en-US" sz="2200" dirty="0">
              <a:solidFill>
                <a:srgbClr val="0C1F24"/>
              </a:solidFill>
              <a:latin typeface="Source Sans Pro Light" charset="0"/>
              <a:cs typeface="Source Sans Pro Light" charset="0"/>
            </a:endParaRPr>
          </a:p>
          <a:p>
            <a:pPr marL="457200" indent="-457200">
              <a:buSzPct val="100000"/>
              <a:buFont typeface="+mj-lt"/>
              <a:buAutoNum type="arabicPeriod" startAt="8"/>
            </a:pPr>
            <a:r>
              <a:rPr lang="en-US" sz="2200" dirty="0" smtClean="0">
                <a:solidFill>
                  <a:srgbClr val="0C1F24"/>
                </a:solidFill>
                <a:latin typeface="Source Sans Pro Light" charset="0"/>
                <a:cs typeface="Source Sans Pro Light" charset="0"/>
              </a:rPr>
              <a:t>TLD </a:t>
            </a:r>
            <a:r>
              <a:rPr lang="en-US" sz="2200" dirty="0">
                <a:solidFill>
                  <a:srgbClr val="0C1F24"/>
                </a:solidFill>
                <a:latin typeface="Source Sans Pro Light" charset="0"/>
                <a:cs typeface="Source Sans Pro Light" charset="0"/>
              </a:rPr>
              <a:t>registries seeking to implement new IDN Tables or to modify existing ones may use available Reference Second Level LGRs as is or as a reference. </a:t>
            </a:r>
            <a:r>
              <a:rPr lang="en-US" sz="2200" dirty="0" smtClean="0">
                <a:solidFill>
                  <a:srgbClr val="0C1F24"/>
                </a:solidFill>
                <a:latin typeface="Source Sans Pro Light" charset="0"/>
                <a:cs typeface="Source Sans Pro Light" charset="0"/>
              </a:rPr>
              <a:t>IDN </a:t>
            </a:r>
            <a:r>
              <a:rPr lang="en-US" sz="2200" dirty="0">
                <a:solidFill>
                  <a:srgbClr val="0C1F24"/>
                </a:solidFill>
                <a:latin typeface="Source Sans Pro Light" charset="0"/>
                <a:cs typeface="Source Sans Pro Light" charset="0"/>
              </a:rPr>
              <a:t>Tables may deviate from Reference Second Level LGRs. In such case deviations should be explained. Notwithstanding the foregoing, Registry Operators seeking to implement LGRs (i.e. new or modifications of existing ones) that pose any </a:t>
            </a:r>
            <a:r>
              <a:rPr lang="en-US" sz="2200" dirty="0" smtClean="0">
                <a:solidFill>
                  <a:srgbClr val="0C1F24"/>
                </a:solidFill>
                <a:latin typeface="Source Sans Pro Light" charset="0"/>
                <a:cs typeface="Source Sans Pro Light" charset="0"/>
              </a:rPr>
              <a:t>security </a:t>
            </a:r>
            <a:r>
              <a:rPr lang="en-US" sz="2200" dirty="0">
                <a:solidFill>
                  <a:srgbClr val="0C1F24"/>
                </a:solidFill>
                <a:latin typeface="Source Sans Pro Light" charset="0"/>
                <a:cs typeface="Source Sans Pro Light" charset="0"/>
              </a:rPr>
              <a:t>and/or </a:t>
            </a:r>
            <a:r>
              <a:rPr lang="en-US" sz="2200" dirty="0" smtClean="0">
                <a:solidFill>
                  <a:srgbClr val="0C1F24"/>
                </a:solidFill>
                <a:latin typeface="Source Sans Pro Light" charset="0"/>
                <a:cs typeface="Source Sans Pro Light" charset="0"/>
              </a:rPr>
              <a:t>stability </a:t>
            </a:r>
            <a:r>
              <a:rPr lang="en-US" sz="2200" dirty="0">
                <a:solidFill>
                  <a:srgbClr val="0C1F24"/>
                </a:solidFill>
                <a:latin typeface="Source Sans Pro Light" charset="0"/>
                <a:cs typeface="Source Sans Pro Light" charset="0"/>
              </a:rPr>
              <a:t>issues will not be authorized to implement such LGRs</a:t>
            </a:r>
            <a:r>
              <a:rPr lang="en-US" sz="2200" dirty="0" smtClean="0">
                <a:solidFill>
                  <a:srgbClr val="0C1F24"/>
                </a:solidFill>
                <a:latin typeface="Source Sans Pro Light" charset="0"/>
                <a:cs typeface="Source Sans Pro Light" charset="0"/>
              </a:rPr>
              <a:t>.</a:t>
            </a:r>
            <a:endParaRPr lang="en-US" sz="2200" dirty="0">
              <a:solidFill>
                <a:srgbClr val="0C1F24"/>
              </a:solidFill>
              <a:latin typeface="Source Sans Pro Light" charset="0"/>
              <a:cs typeface="Source Sans Pro Light" charset="0"/>
            </a:endParaRPr>
          </a:p>
        </p:txBody>
      </p:sp>
    </p:spTree>
    <p:extLst>
      <p:ext uri="{BB962C8B-B14F-4D97-AF65-F5344CB8AC3E}">
        <p14:creationId xmlns:p14="http://schemas.microsoft.com/office/powerpoint/2010/main" val="27655704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Consistency </a:t>
            </a:r>
            <a:r>
              <a:rPr lang="en-US" dirty="0">
                <a:latin typeface="Source Sans Pro" charset="0"/>
                <a:ea typeface="Source Sans Pro" charset="0"/>
                <a:cs typeface="Source Sans Pro" charset="0"/>
              </a:rPr>
              <a:t>of IDN Tables</a:t>
            </a:r>
          </a:p>
        </p:txBody>
      </p:sp>
      <p:sp>
        <p:nvSpPr>
          <p:cNvPr id="6" name="Rectangle 5"/>
          <p:cNvSpPr/>
          <p:nvPr/>
        </p:nvSpPr>
        <p:spPr>
          <a:xfrm>
            <a:off x="520464" y="934614"/>
            <a:ext cx="8103072" cy="2754600"/>
          </a:xfrm>
          <a:prstGeom prst="rect">
            <a:avLst/>
          </a:prstGeom>
        </p:spPr>
        <p:txBody>
          <a:bodyPr wrap="square">
            <a:spAutoFit/>
          </a:bodyPr>
          <a:lstStyle/>
          <a:p>
            <a:pPr marL="457200" indent="-457200">
              <a:buSzPct val="100000"/>
              <a:buFont typeface="+mj-lt"/>
              <a:buAutoNum type="arabicPeriod" startAt="10"/>
            </a:pPr>
            <a:r>
              <a:rPr lang="en-US" sz="2200" dirty="0" smtClean="0">
                <a:solidFill>
                  <a:srgbClr val="0C1F24"/>
                </a:solidFill>
                <a:latin typeface="Source Sans Pro Light" charset="0"/>
                <a:ea typeface="Source Sans Pro Light" charset="0"/>
                <a:cs typeface="Source Sans Pro Light" charset="0"/>
              </a:rPr>
              <a:t>TLD </a:t>
            </a:r>
            <a:r>
              <a:rPr lang="en-US" sz="2200" dirty="0">
                <a:solidFill>
                  <a:srgbClr val="0C1F24"/>
                </a:solidFill>
                <a:latin typeface="Source Sans Pro Light" charset="0"/>
                <a:ea typeface="Source Sans Pro Light" charset="0"/>
                <a:cs typeface="Source Sans Pro Light" charset="0"/>
              </a:rPr>
              <a:t>registries offering registration of IDNs with the same language </a:t>
            </a:r>
            <a:r>
              <a:rPr lang="en-US" sz="2200" dirty="0" smtClean="0">
                <a:solidFill>
                  <a:srgbClr val="0C1F24"/>
                </a:solidFill>
                <a:latin typeface="Source Sans Pro Light" charset="0"/>
                <a:ea typeface="Source Sans Pro Light" charset="0"/>
                <a:cs typeface="Source Sans Pro Light" charset="0"/>
              </a:rPr>
              <a:t>or script tag </a:t>
            </a:r>
            <a:r>
              <a:rPr lang="en-US" sz="2200" dirty="0">
                <a:solidFill>
                  <a:srgbClr val="0C1F24"/>
                </a:solidFill>
                <a:latin typeface="Source Sans Pro Light" charset="0"/>
                <a:ea typeface="Source Sans Pro Light" charset="0"/>
                <a:cs typeface="Source Sans Pro Light" charset="0"/>
              </a:rPr>
              <a:t>(RFC 5646) are encouraged to cooperate on the contribution to the development and update of the second level reference IDN tables with the goal of minimizing the difference between the reference table of that language or script and the implemented tables for the same language or script.</a:t>
            </a:r>
          </a:p>
          <a:p>
            <a:pPr marL="457200" indent="-457200">
              <a:buSzPct val="75000"/>
              <a:buFont typeface="+mj-lt"/>
              <a:buAutoNum type="arabicPeriod" startAt="10"/>
            </a:pPr>
            <a:endParaRPr lang="en-US" sz="1900" dirty="0">
              <a:solidFill>
                <a:srgbClr val="0C1F24"/>
              </a:solidFill>
              <a:latin typeface="Source Sans Pro Light" charset="0"/>
              <a:cs typeface="Source Sans Pro Light" charset="0"/>
            </a:endParaRPr>
          </a:p>
        </p:txBody>
      </p:sp>
    </p:spTree>
    <p:extLst>
      <p:ext uri="{BB962C8B-B14F-4D97-AF65-F5344CB8AC3E}">
        <p14:creationId xmlns:p14="http://schemas.microsoft.com/office/powerpoint/2010/main" val="32104585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User </a:t>
            </a:r>
            <a:r>
              <a:rPr lang="en-US" dirty="0">
                <a:latin typeface="Source Sans Pro" charset="0"/>
                <a:ea typeface="Source Sans Pro" charset="0"/>
                <a:cs typeface="Source Sans Pro" charset="0"/>
              </a:rPr>
              <a:t>Acceptance</a:t>
            </a:r>
          </a:p>
        </p:txBody>
      </p:sp>
      <p:sp>
        <p:nvSpPr>
          <p:cNvPr id="6" name="Rectangle 5"/>
          <p:cNvSpPr/>
          <p:nvPr/>
        </p:nvSpPr>
        <p:spPr>
          <a:xfrm>
            <a:off x="520464" y="934614"/>
            <a:ext cx="8103072" cy="3816429"/>
          </a:xfrm>
          <a:prstGeom prst="rect">
            <a:avLst/>
          </a:prstGeom>
        </p:spPr>
        <p:txBody>
          <a:bodyPr wrap="square">
            <a:spAutoFit/>
          </a:bodyPr>
          <a:lstStyle/>
          <a:p>
            <a:pPr marL="457200" indent="-457200">
              <a:buSzPct val="100000"/>
              <a:buFont typeface="+mj-lt"/>
              <a:buAutoNum type="arabicPeriod" startAt="11"/>
            </a:pPr>
            <a:r>
              <a:rPr lang="en-US" sz="2200" dirty="0" smtClean="0">
                <a:solidFill>
                  <a:srgbClr val="0C1F24"/>
                </a:solidFill>
                <a:latin typeface="Source Sans Pro Light" charset="0"/>
                <a:cs typeface="Source Sans Pro Light" charset="0"/>
              </a:rPr>
              <a:t>Any </a:t>
            </a:r>
            <a:r>
              <a:rPr lang="en-US" sz="2200" dirty="0">
                <a:solidFill>
                  <a:srgbClr val="0C1F24"/>
                </a:solidFill>
                <a:latin typeface="Source Sans Pro Light" charset="0"/>
                <a:cs typeface="Source Sans Pro Light" charset="0"/>
              </a:rPr>
              <a:t>information fundamental to the understanding of a registry's IDN policies that is not published by the IANA will be made directly available online by the registry. This documentation will include references to the linguistic and orthographic sources used in establishing policies and code point repertoires</a:t>
            </a:r>
            <a:r>
              <a:rPr lang="en-US" sz="2200" dirty="0" smtClean="0">
                <a:solidFill>
                  <a:srgbClr val="0C1F24"/>
                </a:solidFill>
                <a:latin typeface="Source Sans Pro Light" charset="0"/>
                <a:cs typeface="Source Sans Pro Light" charset="0"/>
              </a:rPr>
              <a:t>. </a:t>
            </a:r>
            <a:r>
              <a:rPr lang="en-US" sz="2200" dirty="0">
                <a:solidFill>
                  <a:srgbClr val="0C1F24"/>
                </a:solidFill>
                <a:latin typeface="Source Sans Pro Light" charset="0"/>
                <a:cs typeface="Source Sans Pro Light" charset="0"/>
              </a:rPr>
              <a:t>The registry should also encourage its registrars to call attention to these policies for all IDN registrants. </a:t>
            </a:r>
            <a:r>
              <a:rPr lang="en-US" sz="2200" dirty="0" smtClean="0">
                <a:solidFill>
                  <a:srgbClr val="0C1F24"/>
                </a:solidFill>
                <a:latin typeface="Source Sans Pro Light" charset="0"/>
                <a:cs typeface="Source Sans Pro Light" charset="0"/>
              </a:rPr>
              <a:t>If </a:t>
            </a:r>
            <a:r>
              <a:rPr lang="en-US" sz="2200" dirty="0">
                <a:solidFill>
                  <a:srgbClr val="0C1F24"/>
                </a:solidFill>
                <a:latin typeface="Source Sans Pro Light" charset="0"/>
                <a:cs typeface="Source Sans Pro Light" charset="0"/>
              </a:rPr>
              <a:t>material is provided both via the IANA Repository of IDN Practices and other channels, the registry must ensure that its substance is concordant across all platforms.</a:t>
            </a:r>
          </a:p>
        </p:txBody>
      </p:sp>
    </p:spTree>
    <p:extLst>
      <p:ext uri="{BB962C8B-B14F-4D97-AF65-F5344CB8AC3E}">
        <p14:creationId xmlns:p14="http://schemas.microsoft.com/office/powerpoint/2010/main" val="2041476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IDN Variant Labels</a:t>
            </a:r>
            <a:endParaRPr lang="en-US" dirty="0">
              <a:latin typeface="Source Sans Pro" charset="0"/>
              <a:ea typeface="Source Sans Pro" charset="0"/>
              <a:cs typeface="Source Sans Pro" charset="0"/>
            </a:endParaRPr>
          </a:p>
        </p:txBody>
      </p:sp>
      <p:sp>
        <p:nvSpPr>
          <p:cNvPr id="6" name="Rectangle 5"/>
          <p:cNvSpPr/>
          <p:nvPr/>
        </p:nvSpPr>
        <p:spPr>
          <a:xfrm>
            <a:off x="520464" y="934614"/>
            <a:ext cx="8103072" cy="769441"/>
          </a:xfrm>
          <a:prstGeom prst="rect">
            <a:avLst/>
          </a:prstGeom>
        </p:spPr>
        <p:txBody>
          <a:bodyPr wrap="square">
            <a:spAutoFit/>
          </a:bodyPr>
          <a:lstStyle/>
          <a:p>
            <a:pPr marL="457200" indent="-457200">
              <a:buSzPct val="100000"/>
              <a:buFont typeface="+mj-lt"/>
              <a:buAutoNum type="arabicPeriod" startAt="12"/>
            </a:pPr>
            <a:r>
              <a:rPr lang="en-US" sz="2200" dirty="0">
                <a:latin typeface="Source Sans Pro Light" charset="0"/>
                <a:cs typeface="Source Sans Pro Light" charset="0"/>
              </a:rPr>
              <a:t>IDN Variant labels generated by an IDN Table or a LGR must be allocated to the same registrant or blocked. </a:t>
            </a:r>
          </a:p>
        </p:txBody>
      </p:sp>
    </p:spTree>
    <p:extLst>
      <p:ext uri="{BB962C8B-B14F-4D97-AF65-F5344CB8AC3E}">
        <p14:creationId xmlns:p14="http://schemas.microsoft.com/office/powerpoint/2010/main" val="6131571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alpha val="33000"/>
          </a:schemeClr>
        </a:solidFill>
        <a:effectLst/>
      </p:bgPr>
    </p:bg>
    <p:spTree>
      <p:nvGrpSpPr>
        <p:cNvPr id="1" name=""/>
        <p:cNvGrpSpPr/>
        <p:nvPr/>
      </p:nvGrpSpPr>
      <p:grpSpPr>
        <a:xfrm>
          <a:off x="0" y="0"/>
          <a:ext cx="0" cy="0"/>
          <a:chOff x="0" y="0"/>
          <a:chExt cx="0" cy="0"/>
        </a:xfrm>
      </p:grpSpPr>
      <p:sp>
        <p:nvSpPr>
          <p:cNvPr id="6" name="Text Placeholder 1"/>
          <p:cNvSpPr>
            <a:spLocks noGrp="1"/>
          </p:cNvSpPr>
          <p:nvPr>
            <p:ph type="body" sz="quarter" idx="13"/>
          </p:nvPr>
        </p:nvSpPr>
        <p:spPr>
          <a:xfrm>
            <a:off x="569913" y="2377590"/>
            <a:ext cx="7450367" cy="1728788"/>
          </a:xfrm>
        </p:spPr>
        <p:txBody>
          <a:bodyPr/>
          <a:lstStyle/>
          <a:p>
            <a:r>
              <a:rPr lang="en-US" sz="3500" b="1" dirty="0" smtClean="0">
                <a:latin typeface="Source Sans Pro" charset="0"/>
                <a:ea typeface="Source Sans Pro" charset="0"/>
                <a:cs typeface="Source Sans Pro" charset="0"/>
              </a:rPr>
              <a:t>Next Steps</a:t>
            </a:r>
          </a:p>
        </p:txBody>
      </p:sp>
    </p:spTree>
    <p:extLst>
      <p:ext uri="{BB962C8B-B14F-4D97-AF65-F5344CB8AC3E}">
        <p14:creationId xmlns:p14="http://schemas.microsoft.com/office/powerpoint/2010/main" val="4820222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02699"/>
            <a:ext cx="8103072" cy="3724096"/>
          </a:xfrm>
          <a:prstGeom prst="rect">
            <a:avLst/>
          </a:prstGeom>
        </p:spPr>
        <p:txBody>
          <a:bodyPr wrap="square">
            <a:spAutoFit/>
          </a:bodyPr>
          <a:lstStyle/>
          <a:p>
            <a:pPr marL="285750" indent="-285750">
              <a:buSzPct val="75000"/>
              <a:buFont typeface="Wingdings" charset="2"/>
              <a:buChar char=""/>
            </a:pPr>
            <a:r>
              <a:rPr lang="en-US" sz="2200" dirty="0" smtClean="0">
                <a:solidFill>
                  <a:srgbClr val="0C1F24"/>
                </a:solidFill>
                <a:latin typeface="Source Sans Pro Light" charset="0"/>
                <a:cs typeface="Source Sans Pro Light" charset="0"/>
              </a:rPr>
              <a:t>Complete the draft guidelines for additional topics</a:t>
            </a:r>
          </a:p>
          <a:p>
            <a:pPr marL="800100" lvl="1" indent="-342900">
              <a:buSzPct val="75000"/>
              <a:buFont typeface="Courier New" panose="02070309020205020404" pitchFamily="49" charset="0"/>
              <a:buChar char="o"/>
            </a:pPr>
            <a:r>
              <a:rPr lang="en-US" sz="2200" dirty="0">
                <a:solidFill>
                  <a:srgbClr val="0C1F24"/>
                </a:solidFill>
                <a:latin typeface="Source Sans Pro Light" charset="0"/>
                <a:cs typeface="Source Sans Pro Light" charset="0"/>
              </a:rPr>
              <a:t>IDN </a:t>
            </a:r>
            <a:r>
              <a:rPr lang="en-US" sz="2200" dirty="0" smtClean="0">
                <a:solidFill>
                  <a:srgbClr val="0C1F24"/>
                </a:solidFill>
                <a:latin typeface="Source Sans Pro Light" charset="0"/>
                <a:cs typeface="Source Sans Pro Light" charset="0"/>
              </a:rPr>
              <a:t>Variant Labels </a:t>
            </a:r>
            <a:r>
              <a:rPr lang="en-US" sz="2200" dirty="0">
                <a:solidFill>
                  <a:srgbClr val="0C1F24"/>
                </a:solidFill>
                <a:latin typeface="Source Sans Pro Light" charset="0"/>
                <a:cs typeface="Source Sans Pro Light" charset="0"/>
              </a:rPr>
              <a:t>- </a:t>
            </a:r>
            <a:r>
              <a:rPr lang="en-US" sz="2200" dirty="0" smtClean="0">
                <a:solidFill>
                  <a:srgbClr val="0C1F24"/>
                </a:solidFill>
                <a:latin typeface="Source Sans Pro Light" charset="0"/>
                <a:cs typeface="Source Sans Pro Light" charset="0"/>
              </a:rPr>
              <a:t>continued</a:t>
            </a:r>
            <a:endParaRPr lang="en-US" sz="2200" dirty="0">
              <a:solidFill>
                <a:srgbClr val="0C1F24"/>
              </a:solidFill>
              <a:latin typeface="Source Sans Pro Light" charset="0"/>
              <a:cs typeface="Source Sans Pro Light" charset="0"/>
            </a:endParaRPr>
          </a:p>
          <a:p>
            <a:pPr marL="800100" lvl="1" indent="-342900">
              <a:buSzPct val="75000"/>
              <a:buFont typeface="Courier New" panose="02070309020205020404" pitchFamily="49" charset="0"/>
              <a:buChar char="o"/>
            </a:pPr>
            <a:r>
              <a:rPr lang="en-US" sz="2200" dirty="0">
                <a:solidFill>
                  <a:srgbClr val="0C1F24"/>
                </a:solidFill>
                <a:latin typeface="Source Sans Pro Light" charset="0"/>
                <a:cs typeface="Source Sans Pro Light" charset="0"/>
              </a:rPr>
              <a:t>Similarity and Confusability of </a:t>
            </a:r>
            <a:r>
              <a:rPr lang="en-US" sz="2200" dirty="0" smtClean="0">
                <a:solidFill>
                  <a:srgbClr val="0C1F24"/>
                </a:solidFill>
                <a:latin typeface="Source Sans Pro Light" charset="0"/>
                <a:cs typeface="Source Sans Pro Light" charset="0"/>
              </a:rPr>
              <a:t>Labels</a:t>
            </a:r>
            <a:endParaRPr lang="en-US" sz="2200" dirty="0">
              <a:solidFill>
                <a:srgbClr val="0C1F24"/>
              </a:solidFill>
              <a:latin typeface="Source Sans Pro Light" charset="0"/>
              <a:cs typeface="Source Sans Pro Light" charset="0"/>
            </a:endParaRPr>
          </a:p>
          <a:p>
            <a:pPr marL="800100" lvl="1" indent="-342900">
              <a:buSzPct val="75000"/>
              <a:buFont typeface="Courier New" panose="02070309020205020404" pitchFamily="49" charset="0"/>
              <a:buChar char="o"/>
            </a:pPr>
            <a:r>
              <a:rPr lang="en-US" sz="2200" dirty="0">
                <a:solidFill>
                  <a:srgbClr val="0C1F24"/>
                </a:solidFill>
                <a:latin typeface="Source Sans Pro Light" charset="0"/>
                <a:cs typeface="Source Sans Pro Light" charset="0"/>
              </a:rPr>
              <a:t>Registration </a:t>
            </a:r>
            <a:r>
              <a:rPr lang="en-US" sz="2200" dirty="0" smtClean="0">
                <a:solidFill>
                  <a:srgbClr val="0C1F24"/>
                </a:solidFill>
                <a:latin typeface="Source Sans Pro Light" charset="0"/>
                <a:cs typeface="Source Sans Pro Light" charset="0"/>
              </a:rPr>
              <a:t>Data</a:t>
            </a:r>
            <a:endParaRPr lang="en-US" sz="2200" dirty="0">
              <a:solidFill>
                <a:srgbClr val="0C1F24"/>
              </a:solidFill>
              <a:latin typeface="Source Sans Pro Light" charset="0"/>
              <a:cs typeface="Source Sans Pro Light" charset="0"/>
            </a:endParaRPr>
          </a:p>
          <a:p>
            <a:pPr marL="800100" lvl="1" indent="-342900">
              <a:buSzPct val="75000"/>
              <a:buFont typeface="Courier New" panose="02070309020205020404" pitchFamily="49" charset="0"/>
              <a:buChar char="o"/>
            </a:pPr>
            <a:r>
              <a:rPr lang="en-US" sz="2200" dirty="0" smtClean="0">
                <a:solidFill>
                  <a:srgbClr val="0C1F24"/>
                </a:solidFill>
                <a:latin typeface="Source Sans Pro Light" charset="0"/>
                <a:cs typeface="Source Sans Pro Light" charset="0"/>
              </a:rPr>
              <a:t>EPP</a:t>
            </a:r>
          </a:p>
          <a:p>
            <a:pPr marL="285750" indent="-285750">
              <a:buSzPct val="75000"/>
              <a:buFont typeface="Wingdings" charset="2"/>
              <a:buChar char=""/>
            </a:pPr>
            <a:endParaRPr lang="en-US" sz="2200" dirty="0">
              <a:solidFill>
                <a:srgbClr val="0C1F24"/>
              </a:solidFill>
              <a:latin typeface="Source Sans Pro Light" charset="0"/>
              <a:cs typeface="Source Sans Pro Light" charset="0"/>
            </a:endParaRPr>
          </a:p>
          <a:p>
            <a:pPr marL="285750" indent="-285750">
              <a:buSzPct val="75000"/>
              <a:buFont typeface="Wingdings" charset="2"/>
              <a:buChar char=""/>
            </a:pPr>
            <a:r>
              <a:rPr lang="en-US" sz="2200" dirty="0" smtClean="0">
                <a:solidFill>
                  <a:srgbClr val="0C1F24"/>
                </a:solidFill>
                <a:latin typeface="Source Sans Pro Light" charset="0"/>
                <a:cs typeface="Source Sans Pro Light" charset="0"/>
              </a:rPr>
              <a:t>Release proposed guidelines for public comment</a:t>
            </a:r>
          </a:p>
          <a:p>
            <a:pPr marL="285750" indent="-285750">
              <a:buSzPct val="75000"/>
              <a:buFont typeface="Wingdings" charset="2"/>
              <a:buChar char=""/>
            </a:pPr>
            <a:endParaRPr lang="en-US" sz="2200" dirty="0">
              <a:solidFill>
                <a:srgbClr val="0C1F24"/>
              </a:solidFill>
              <a:latin typeface="Source Sans Pro Light" charset="0"/>
              <a:cs typeface="Source Sans Pro Light" charset="0"/>
            </a:endParaRPr>
          </a:p>
          <a:p>
            <a:pPr marL="285750" indent="-285750">
              <a:buSzPct val="75000"/>
              <a:buFont typeface="Wingdings" charset="2"/>
              <a:buChar char=""/>
            </a:pPr>
            <a:r>
              <a:rPr lang="en-US" sz="2200" dirty="0" smtClean="0">
                <a:solidFill>
                  <a:srgbClr val="0C1F24"/>
                </a:solidFill>
                <a:latin typeface="Source Sans Pro Light" charset="0"/>
                <a:cs typeface="Source Sans Pro Light" charset="0"/>
              </a:rPr>
              <a:t>Finalize guidelines and publish</a:t>
            </a:r>
            <a:endParaRPr lang="en-US" sz="2200" dirty="0">
              <a:solidFill>
                <a:srgbClr val="0C1F24"/>
              </a:solidFill>
              <a:latin typeface="Source Sans Pro Light" charset="0"/>
              <a:cs typeface="Source Sans Pro Light" charset="0"/>
            </a:endParaRPr>
          </a:p>
          <a:p>
            <a:pPr marL="285750" indent="-285750">
              <a:buSzPct val="75000"/>
              <a:buFont typeface="Wingdings" charset="2"/>
              <a:buChar char=""/>
            </a:pPr>
            <a:endParaRPr lang="en-US" sz="1900" dirty="0">
              <a:solidFill>
                <a:srgbClr val="0C1F24"/>
              </a:solidFill>
              <a:latin typeface="Source Sans Pro Light" charset="0"/>
              <a:cs typeface="Source Sans Pro Light" charset="0"/>
            </a:endParaRPr>
          </a:p>
          <a:p>
            <a:pPr marL="285750" indent="-285750">
              <a:buSzPct val="75000"/>
              <a:buFont typeface="Wingdings" charset="2"/>
              <a:buChar char=""/>
            </a:pPr>
            <a:endParaRPr lang="en-US" sz="1900" dirty="0">
              <a:solidFill>
                <a:srgbClr val="0C1F24"/>
              </a:solidFill>
              <a:latin typeface="Source Sans Pro Light" charset="0"/>
              <a:cs typeface="Source Sans Pro Light" charset="0"/>
            </a:endParaRPr>
          </a:p>
        </p:txBody>
      </p:sp>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Next Steps</a:t>
            </a:r>
            <a:endParaRPr lang="en-US" sz="3000" dirty="0">
              <a:latin typeface="Source Sans Pro" charset="0"/>
              <a:ea typeface="Source Sans Pro" charset="0"/>
              <a:cs typeface="Source Sans Pro" charset="0"/>
            </a:endParaRPr>
          </a:p>
        </p:txBody>
      </p:sp>
    </p:spTree>
    <p:extLst>
      <p:ext uri="{BB962C8B-B14F-4D97-AF65-F5344CB8AC3E}">
        <p14:creationId xmlns:p14="http://schemas.microsoft.com/office/powerpoint/2010/main" val="17090715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02699"/>
            <a:ext cx="8103072" cy="4508927"/>
          </a:xfrm>
          <a:prstGeom prst="rect">
            <a:avLst/>
          </a:prstGeom>
        </p:spPr>
        <p:txBody>
          <a:bodyPr wrap="square">
            <a:spAutoFit/>
          </a:bodyPr>
          <a:lstStyle/>
          <a:p>
            <a:pPr marL="342900" indent="-342900">
              <a:buSzPct val="75000"/>
              <a:buFont typeface="HiraMinProN-W3" charset="-128"/>
              <a:buChar char="⦿"/>
            </a:pPr>
            <a:r>
              <a:rPr lang="en-US" sz="2200" dirty="0" smtClean="0">
                <a:solidFill>
                  <a:srgbClr val="0C1F24"/>
                </a:solidFill>
                <a:latin typeface="Source Sans Pro Light" charset="0"/>
                <a:cs typeface="Source Sans Pro Light" charset="0"/>
              </a:rPr>
              <a:t> </a:t>
            </a:r>
            <a:r>
              <a:rPr lang="en-US" sz="2400" dirty="0" smtClean="0">
                <a:solidFill>
                  <a:srgbClr val="0C1F24"/>
                </a:solidFill>
                <a:latin typeface="Source Sans Pro Light" charset="0"/>
                <a:cs typeface="Source Sans Pro Light" charset="0"/>
              </a:rPr>
              <a:t>Email us at: </a:t>
            </a:r>
          </a:p>
          <a:p>
            <a:pPr marL="285750" indent="-285750">
              <a:buSzPct val="75000"/>
              <a:buFont typeface="Wingdings" charset="2"/>
              <a:buChar char=""/>
            </a:pPr>
            <a:endParaRPr lang="en-US" sz="2200" dirty="0">
              <a:solidFill>
                <a:srgbClr val="0C1F24"/>
              </a:solidFill>
              <a:latin typeface="Source Sans Pro Light" charset="0"/>
              <a:cs typeface="Source Sans Pro Light" charset="0"/>
              <a:hlinkClick r:id="rId3"/>
            </a:endParaRPr>
          </a:p>
          <a:p>
            <a:pPr marL="800100" lvl="1" indent="-342900">
              <a:buSzPct val="75000"/>
              <a:buFont typeface="Courier New" charset="0"/>
              <a:buChar char="o"/>
            </a:pPr>
            <a:r>
              <a:rPr lang="en-US" sz="2200" dirty="0" smtClean="0">
                <a:solidFill>
                  <a:srgbClr val="0C1F24"/>
                </a:solidFill>
                <a:latin typeface="Source Sans Pro Light" charset="0"/>
                <a:cs typeface="Source Sans Pro Light" charset="0"/>
                <a:hlinkClick r:id="rId3"/>
              </a:rPr>
              <a:t>idngwg@icann.org</a:t>
            </a:r>
            <a:r>
              <a:rPr lang="en-US" sz="2200" dirty="0" smtClean="0">
                <a:solidFill>
                  <a:srgbClr val="0C1F24"/>
                </a:solidFill>
                <a:latin typeface="Source Sans Pro Light" charset="0"/>
                <a:cs typeface="Source Sans Pro Light" charset="0"/>
              </a:rPr>
              <a:t> or </a:t>
            </a:r>
            <a:r>
              <a:rPr lang="en-US" sz="2200" dirty="0" smtClean="0">
                <a:solidFill>
                  <a:srgbClr val="0C1F24"/>
                </a:solidFill>
                <a:latin typeface="Source Sans Pro Light" charset="0"/>
                <a:cs typeface="Source Sans Pro Light" charset="0"/>
                <a:hlinkClick r:id="rId4"/>
              </a:rPr>
              <a:t>IDNProgram@icann.org</a:t>
            </a:r>
            <a:endParaRPr lang="en-US" sz="2200" dirty="0" smtClean="0">
              <a:solidFill>
                <a:srgbClr val="0C1F24"/>
              </a:solidFill>
              <a:latin typeface="Source Sans Pro Light" charset="0"/>
              <a:cs typeface="Source Sans Pro Light" charset="0"/>
            </a:endParaRPr>
          </a:p>
          <a:p>
            <a:pPr marL="285750" indent="-285750">
              <a:buSzPct val="75000"/>
              <a:buFont typeface="Wingdings" charset="2"/>
              <a:buChar char=""/>
            </a:pPr>
            <a:endParaRPr lang="en-US" sz="2200" dirty="0">
              <a:solidFill>
                <a:srgbClr val="0C1F24"/>
              </a:solidFill>
              <a:latin typeface="Source Sans Pro Light" charset="0"/>
              <a:cs typeface="Source Sans Pro Light" charset="0"/>
            </a:endParaRPr>
          </a:p>
          <a:p>
            <a:pPr marL="342900" indent="-342900">
              <a:buSzPct val="75000"/>
              <a:buFont typeface="HiraMinProN-W3" charset="-128"/>
              <a:buChar char="⦿"/>
            </a:pPr>
            <a:r>
              <a:rPr lang="en-US" sz="2400" dirty="0">
                <a:solidFill>
                  <a:srgbClr val="0C1F24"/>
                </a:solidFill>
                <a:latin typeface="Source Sans Pro Light" charset="0"/>
                <a:cs typeface="Source Sans Pro Light" charset="0"/>
              </a:rPr>
              <a:t>Visit us at: </a:t>
            </a:r>
            <a:endParaRPr lang="en-US" sz="2400" dirty="0" smtClean="0">
              <a:solidFill>
                <a:srgbClr val="0C1F24"/>
              </a:solidFill>
              <a:latin typeface="Source Sans Pro Light" charset="0"/>
              <a:cs typeface="Source Sans Pro Light" charset="0"/>
            </a:endParaRPr>
          </a:p>
          <a:p>
            <a:pPr marL="285750" indent="-285750">
              <a:buSzPct val="75000"/>
              <a:buFont typeface="Wingdings" charset="2"/>
              <a:buChar char=""/>
            </a:pPr>
            <a:endParaRPr lang="en-US" sz="2200" dirty="0" smtClean="0">
              <a:solidFill>
                <a:srgbClr val="0C1F24"/>
              </a:solidFill>
              <a:latin typeface="Source Sans Pro Light" charset="0"/>
              <a:cs typeface="Source Sans Pro Light" charset="0"/>
            </a:endParaRPr>
          </a:p>
          <a:p>
            <a:pPr marL="800100" lvl="1" indent="-342900">
              <a:buSzPct val="75000"/>
              <a:buFont typeface="Courier New" charset="0"/>
              <a:buChar char="o"/>
            </a:pPr>
            <a:r>
              <a:rPr lang="en-US" sz="2200" dirty="0" smtClean="0">
                <a:solidFill>
                  <a:srgbClr val="0C1F24"/>
                </a:solidFill>
                <a:latin typeface="Source Sans Pro Light" charset="0"/>
                <a:cs typeface="Source Sans Pro Light" charset="0"/>
              </a:rPr>
              <a:t>IDN Program webpage: </a:t>
            </a:r>
            <a:r>
              <a:rPr lang="en-US" sz="2200" dirty="0" smtClean="0">
                <a:solidFill>
                  <a:srgbClr val="0C1F24"/>
                </a:solidFill>
                <a:latin typeface="Source Sans Pro Light" charset="0"/>
                <a:cs typeface="Source Sans Pro Light" charset="0"/>
                <a:hlinkClick r:id="rId5"/>
              </a:rPr>
              <a:t>www.icann.org/idn</a:t>
            </a:r>
            <a:r>
              <a:rPr lang="en-US" sz="2200" dirty="0" smtClean="0">
                <a:solidFill>
                  <a:srgbClr val="0C1F24"/>
                </a:solidFill>
                <a:latin typeface="Source Sans Pro Light" charset="0"/>
                <a:cs typeface="Source Sans Pro Light" charset="0"/>
              </a:rPr>
              <a:t> </a:t>
            </a:r>
          </a:p>
          <a:p>
            <a:pPr marL="800100" lvl="1" indent="-342900">
              <a:buSzPct val="75000"/>
              <a:buFont typeface="Courier New" charset="0"/>
              <a:buChar char="o"/>
            </a:pPr>
            <a:endParaRPr lang="en-US" sz="2200" dirty="0" smtClean="0">
              <a:solidFill>
                <a:srgbClr val="0C1F24"/>
              </a:solidFill>
              <a:latin typeface="Source Sans Pro Light" charset="0"/>
              <a:cs typeface="Source Sans Pro Light" charset="0"/>
            </a:endParaRPr>
          </a:p>
          <a:p>
            <a:pPr marL="800100" lvl="1" indent="-342900">
              <a:buSzPct val="75000"/>
              <a:buFont typeface="Courier New" charset="0"/>
              <a:buChar char="o"/>
            </a:pPr>
            <a:r>
              <a:rPr lang="en-US" sz="2200" dirty="0" smtClean="0">
                <a:solidFill>
                  <a:srgbClr val="0C1F24"/>
                </a:solidFill>
                <a:latin typeface="Source Sans Pro Light" charset="0"/>
                <a:cs typeface="Source Sans Pro Light" charset="0"/>
              </a:rPr>
              <a:t>IDNGWG Wiki </a:t>
            </a:r>
            <a:r>
              <a:rPr lang="en-US" sz="2200" dirty="0">
                <a:solidFill>
                  <a:srgbClr val="0C1F24"/>
                </a:solidFill>
                <a:latin typeface="Source Sans Pro Light" charset="0"/>
                <a:cs typeface="Source Sans Pro Light" charset="0"/>
              </a:rPr>
              <a:t>page: </a:t>
            </a:r>
            <a:r>
              <a:rPr lang="en-US" sz="2200" dirty="0">
                <a:solidFill>
                  <a:srgbClr val="0C1F24"/>
                </a:solidFill>
                <a:latin typeface="Source Sans Pro Light" charset="0"/>
                <a:cs typeface="Source Sans Pro Light" charset="0"/>
                <a:hlinkClick r:id="rId6"/>
              </a:rPr>
              <a:t>https://</a:t>
            </a:r>
            <a:r>
              <a:rPr lang="en-US" sz="2200" dirty="0" smtClean="0">
                <a:solidFill>
                  <a:srgbClr val="0C1F24"/>
                </a:solidFill>
                <a:latin typeface="Source Sans Pro Light" charset="0"/>
                <a:cs typeface="Source Sans Pro Light" charset="0"/>
                <a:hlinkClick r:id="rId6"/>
              </a:rPr>
              <a:t>community.icann.org/display/IDN/IDN+implementation+Guidelines</a:t>
            </a:r>
            <a:r>
              <a:rPr lang="en-US" sz="2200" dirty="0" smtClean="0">
                <a:solidFill>
                  <a:srgbClr val="0C1F24"/>
                </a:solidFill>
                <a:latin typeface="Source Sans Pro Light" charset="0"/>
                <a:cs typeface="Source Sans Pro Light" charset="0"/>
              </a:rPr>
              <a:t> </a:t>
            </a:r>
          </a:p>
          <a:p>
            <a:pPr marL="285750" indent="-285750">
              <a:buSzPct val="75000"/>
              <a:buFont typeface="Wingdings" charset="2"/>
              <a:buChar char=""/>
            </a:pPr>
            <a:endParaRPr lang="en-US" sz="2200" dirty="0">
              <a:solidFill>
                <a:srgbClr val="0C1F24"/>
              </a:solidFill>
              <a:latin typeface="Source Sans Pro Light" charset="0"/>
              <a:cs typeface="Source Sans Pro Light" charset="0"/>
            </a:endParaRPr>
          </a:p>
          <a:p>
            <a:pPr marL="285750" indent="-285750">
              <a:buSzPct val="75000"/>
              <a:buFont typeface="Wingdings" charset="2"/>
              <a:buChar char=""/>
            </a:pPr>
            <a:endParaRPr lang="en-US" sz="1900" dirty="0">
              <a:solidFill>
                <a:srgbClr val="0C1F24"/>
              </a:solidFill>
              <a:latin typeface="Source Sans Pro Light" charset="0"/>
              <a:cs typeface="Source Sans Pro Light" charset="0"/>
            </a:endParaRPr>
          </a:p>
        </p:txBody>
      </p:sp>
      <p:sp>
        <p:nvSpPr>
          <p:cNvPr id="4" name="Title 3"/>
          <p:cNvSpPr>
            <a:spLocks noGrp="1"/>
          </p:cNvSpPr>
          <p:nvPr>
            <p:ph type="title"/>
          </p:nvPr>
        </p:nvSpPr>
        <p:spPr>
          <a:prstGeom prst="rect">
            <a:avLst/>
          </a:prstGeom>
        </p:spPr>
        <p:txBody>
          <a:bodyPr/>
          <a:lstStyle/>
          <a:p>
            <a:r>
              <a:rPr lang="en-US" sz="3000" dirty="0" smtClean="0">
                <a:latin typeface="Source Sans Pro" charset="0"/>
                <a:ea typeface="Source Sans Pro" charset="0"/>
                <a:cs typeface="Source Sans Pro" charset="0"/>
              </a:rPr>
              <a:t>Feedback</a:t>
            </a:r>
            <a:endParaRPr lang="en-US" sz="3000" dirty="0">
              <a:latin typeface="Source Sans Pro" charset="0"/>
              <a:ea typeface="Source Sans Pro" charset="0"/>
              <a:cs typeface="Source Sans Pro" charset="0"/>
            </a:endParaRPr>
          </a:p>
        </p:txBody>
      </p:sp>
    </p:spTree>
    <p:extLst>
      <p:ext uri="{BB962C8B-B14F-4D97-AF65-F5344CB8AC3E}">
        <p14:creationId xmlns:p14="http://schemas.microsoft.com/office/powerpoint/2010/main" val="39088723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38598" y="736024"/>
            <a:ext cx="6405402" cy="22492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350" dirty="0">
              <a:solidFill>
                <a:prstClr val="white"/>
              </a:solidFill>
              <a:latin typeface="Source Sans Pro Light" charset="0"/>
              <a:cs typeface="Source Sans Pro Light" charset="0"/>
            </a:endParaRPr>
          </a:p>
        </p:txBody>
      </p:sp>
      <p:sp>
        <p:nvSpPr>
          <p:cNvPr id="7" name="Text Placeholder 32"/>
          <p:cNvSpPr txBox="1">
            <a:spLocks/>
          </p:cNvSpPr>
          <p:nvPr/>
        </p:nvSpPr>
        <p:spPr bwMode="auto">
          <a:xfrm>
            <a:off x="2968430" y="1603503"/>
            <a:ext cx="4808999" cy="911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lvl1pPr defTabSz="685800">
              <a:defRPr>
                <a:solidFill>
                  <a:schemeClr val="tx1"/>
                </a:solidFill>
                <a:latin typeface="Calibri" charset="0"/>
                <a:ea typeface="ＭＳ Ｐゴシック" charset="0"/>
              </a:defRPr>
            </a:lvl1pPr>
            <a:lvl2pPr marL="514350" indent="-171450" defTabSz="685800">
              <a:defRPr>
                <a:solidFill>
                  <a:schemeClr val="tx1"/>
                </a:solidFill>
                <a:latin typeface="Calibri" charset="0"/>
                <a:ea typeface="ＭＳ Ｐゴシック" charset="0"/>
              </a:defRPr>
            </a:lvl2pPr>
            <a:lvl3pPr marL="857250" indent="-171450" defTabSz="685800">
              <a:defRPr>
                <a:solidFill>
                  <a:schemeClr val="tx1"/>
                </a:solidFill>
                <a:latin typeface="Calibri" charset="0"/>
                <a:ea typeface="ＭＳ Ｐゴシック" charset="0"/>
              </a:defRPr>
            </a:lvl3pPr>
            <a:lvl4pPr marL="1200150" indent="-171450" defTabSz="685800">
              <a:defRPr>
                <a:solidFill>
                  <a:schemeClr val="tx1"/>
                </a:solidFill>
                <a:latin typeface="Calibri" charset="0"/>
                <a:ea typeface="ＭＳ Ｐゴシック" charset="0"/>
              </a:defRPr>
            </a:lvl4pPr>
            <a:lvl5pPr marL="1543050" indent="-171450" defTabSz="685800">
              <a:defRPr>
                <a:solidFill>
                  <a:schemeClr val="tx1"/>
                </a:solidFill>
                <a:latin typeface="Calibri" charset="0"/>
                <a:ea typeface="ＭＳ Ｐゴシック" charset="0"/>
              </a:defRPr>
            </a:lvl5pPr>
            <a:lvl6pPr marL="2000250" indent="-171450" defTabSz="685800" fontAlgn="base">
              <a:spcBef>
                <a:spcPct val="0"/>
              </a:spcBef>
              <a:spcAft>
                <a:spcPct val="0"/>
              </a:spcAft>
              <a:defRPr>
                <a:solidFill>
                  <a:schemeClr val="tx1"/>
                </a:solidFill>
                <a:latin typeface="Calibri" charset="0"/>
                <a:ea typeface="ＭＳ Ｐゴシック" charset="0"/>
              </a:defRPr>
            </a:lvl6pPr>
            <a:lvl7pPr marL="2457450" indent="-171450" defTabSz="685800" fontAlgn="base">
              <a:spcBef>
                <a:spcPct val="0"/>
              </a:spcBef>
              <a:spcAft>
                <a:spcPct val="0"/>
              </a:spcAft>
              <a:defRPr>
                <a:solidFill>
                  <a:schemeClr val="tx1"/>
                </a:solidFill>
                <a:latin typeface="Calibri" charset="0"/>
                <a:ea typeface="ＭＳ Ｐゴシック" charset="0"/>
              </a:defRPr>
            </a:lvl7pPr>
            <a:lvl8pPr marL="2914650" indent="-171450" defTabSz="685800" fontAlgn="base">
              <a:spcBef>
                <a:spcPct val="0"/>
              </a:spcBef>
              <a:spcAft>
                <a:spcPct val="0"/>
              </a:spcAft>
              <a:defRPr>
                <a:solidFill>
                  <a:schemeClr val="tx1"/>
                </a:solidFill>
                <a:latin typeface="Calibri" charset="0"/>
                <a:ea typeface="ＭＳ Ｐゴシック" charset="0"/>
              </a:defRPr>
            </a:lvl8pPr>
            <a:lvl9pPr marL="3371850" indent="-171450" defTabSz="685800" fontAlgn="base">
              <a:spcBef>
                <a:spcPct val="0"/>
              </a:spcBef>
              <a:spcAft>
                <a:spcPct val="0"/>
              </a:spcAft>
              <a:defRPr>
                <a:solidFill>
                  <a:schemeClr val="tx1"/>
                </a:solidFill>
                <a:latin typeface="Calibri" charset="0"/>
                <a:ea typeface="ＭＳ Ｐゴシック" charset="0"/>
              </a:defRPr>
            </a:lvl9pPr>
          </a:lstStyle>
          <a:p>
            <a:r>
              <a:rPr lang="en-US" sz="1900" dirty="0">
                <a:solidFill>
                  <a:schemeClr val="bg1"/>
                </a:solidFill>
                <a:latin typeface="Source Sans Pro" charset="0"/>
                <a:ea typeface="Source Sans Pro" charset="0"/>
                <a:cs typeface="Source Sans Pro" charset="0"/>
              </a:rPr>
              <a:t>Reach </a:t>
            </a:r>
            <a:r>
              <a:rPr lang="en-US" sz="1900" dirty="0" smtClean="0">
                <a:solidFill>
                  <a:schemeClr val="bg1"/>
                </a:solidFill>
                <a:latin typeface="Source Sans Pro" charset="0"/>
                <a:ea typeface="Source Sans Pro" charset="0"/>
                <a:cs typeface="Source Sans Pro" charset="0"/>
              </a:rPr>
              <a:t>us at:</a:t>
            </a:r>
          </a:p>
          <a:p>
            <a:r>
              <a:rPr lang="en-US" sz="1900" dirty="0" smtClean="0">
                <a:solidFill>
                  <a:schemeClr val="bg1"/>
                </a:solidFill>
                <a:latin typeface="Source Sans Pro" charset="0"/>
                <a:ea typeface="Source Sans Pro" charset="0"/>
                <a:cs typeface="Source Sans Pro" charset="0"/>
              </a:rPr>
              <a:t>Email: IDNProgram@icann.org</a:t>
            </a:r>
          </a:p>
          <a:p>
            <a:r>
              <a:rPr lang="en-US" sz="1900" dirty="0" smtClean="0">
                <a:solidFill>
                  <a:schemeClr val="bg1"/>
                </a:solidFill>
                <a:latin typeface="Source Sans Pro" charset="0"/>
                <a:ea typeface="Source Sans Pro" charset="0"/>
                <a:cs typeface="Source Sans Pro" charset="0"/>
              </a:rPr>
              <a:t>Website: icann.org/</a:t>
            </a:r>
            <a:r>
              <a:rPr lang="en-US" sz="1900" dirty="0" err="1" smtClean="0">
                <a:solidFill>
                  <a:schemeClr val="bg1"/>
                </a:solidFill>
                <a:latin typeface="Source Sans Pro" charset="0"/>
                <a:ea typeface="Source Sans Pro" charset="0"/>
                <a:cs typeface="Source Sans Pro" charset="0"/>
              </a:rPr>
              <a:t>idn</a:t>
            </a:r>
            <a:endParaRPr lang="en-US" sz="1900" dirty="0" smtClean="0">
              <a:solidFill>
                <a:schemeClr val="bg1"/>
              </a:solidFill>
              <a:latin typeface="Source Sans Pro" charset="0"/>
              <a:ea typeface="Source Sans Pro" charset="0"/>
              <a:cs typeface="Source Sans Pro" charset="0"/>
            </a:endParaRPr>
          </a:p>
        </p:txBody>
      </p:sp>
      <p:sp>
        <p:nvSpPr>
          <p:cNvPr id="8" name="Text Placeholder 33"/>
          <p:cNvSpPr txBox="1">
            <a:spLocks/>
          </p:cNvSpPr>
          <p:nvPr/>
        </p:nvSpPr>
        <p:spPr bwMode="auto">
          <a:xfrm>
            <a:off x="2968430" y="1099944"/>
            <a:ext cx="4808999" cy="39311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tIns="0" rIns="0" bIns="0"/>
          <a:lstStyle>
            <a:lvl1pPr defTabSz="455613">
              <a:defRPr>
                <a:solidFill>
                  <a:schemeClr val="tx1"/>
                </a:solidFill>
                <a:latin typeface="Calibri" charset="0"/>
                <a:ea typeface="ＭＳ Ｐゴシック" charset="0"/>
              </a:defRPr>
            </a:lvl1pPr>
            <a:lvl2pPr marL="514350" indent="-171450" defTabSz="455613">
              <a:defRPr>
                <a:solidFill>
                  <a:schemeClr val="tx1"/>
                </a:solidFill>
                <a:latin typeface="Calibri" charset="0"/>
                <a:ea typeface="ＭＳ Ｐゴシック" charset="0"/>
              </a:defRPr>
            </a:lvl2pPr>
            <a:lvl3pPr marL="857250" indent="-171450" defTabSz="455613">
              <a:defRPr>
                <a:solidFill>
                  <a:schemeClr val="tx1"/>
                </a:solidFill>
                <a:latin typeface="Calibri" charset="0"/>
                <a:ea typeface="ＭＳ Ｐゴシック" charset="0"/>
              </a:defRPr>
            </a:lvl3pPr>
            <a:lvl4pPr marL="1200150" indent="-171450" defTabSz="455613">
              <a:defRPr>
                <a:solidFill>
                  <a:schemeClr val="tx1"/>
                </a:solidFill>
                <a:latin typeface="Calibri" charset="0"/>
                <a:ea typeface="ＭＳ Ｐゴシック" charset="0"/>
              </a:defRPr>
            </a:lvl4pPr>
            <a:lvl5pPr marL="1543050" indent="-171450" defTabSz="455613">
              <a:defRPr>
                <a:solidFill>
                  <a:schemeClr val="tx1"/>
                </a:solidFill>
                <a:latin typeface="Calibri" charset="0"/>
                <a:ea typeface="ＭＳ Ｐゴシック" charset="0"/>
              </a:defRPr>
            </a:lvl5pPr>
            <a:lvl6pPr marL="2000250" indent="-171450" defTabSz="455613" fontAlgn="base">
              <a:spcBef>
                <a:spcPct val="0"/>
              </a:spcBef>
              <a:spcAft>
                <a:spcPct val="0"/>
              </a:spcAft>
              <a:defRPr>
                <a:solidFill>
                  <a:schemeClr val="tx1"/>
                </a:solidFill>
                <a:latin typeface="Calibri" charset="0"/>
                <a:ea typeface="ＭＳ Ｐゴシック" charset="0"/>
              </a:defRPr>
            </a:lvl6pPr>
            <a:lvl7pPr marL="2457450" indent="-171450" defTabSz="455613" fontAlgn="base">
              <a:spcBef>
                <a:spcPct val="0"/>
              </a:spcBef>
              <a:spcAft>
                <a:spcPct val="0"/>
              </a:spcAft>
              <a:defRPr>
                <a:solidFill>
                  <a:schemeClr val="tx1"/>
                </a:solidFill>
                <a:latin typeface="Calibri" charset="0"/>
                <a:ea typeface="ＭＳ Ｐゴシック" charset="0"/>
              </a:defRPr>
            </a:lvl7pPr>
            <a:lvl8pPr marL="2914650" indent="-171450" defTabSz="455613" fontAlgn="base">
              <a:spcBef>
                <a:spcPct val="0"/>
              </a:spcBef>
              <a:spcAft>
                <a:spcPct val="0"/>
              </a:spcAft>
              <a:defRPr>
                <a:solidFill>
                  <a:schemeClr val="tx1"/>
                </a:solidFill>
                <a:latin typeface="Calibri" charset="0"/>
                <a:ea typeface="ＭＳ Ｐゴシック" charset="0"/>
              </a:defRPr>
            </a:lvl8pPr>
            <a:lvl9pPr marL="3371850" indent="-171450" defTabSz="455613" fontAlgn="base">
              <a:spcBef>
                <a:spcPct val="0"/>
              </a:spcBef>
              <a:spcAft>
                <a:spcPct val="0"/>
              </a:spcAft>
              <a:defRPr>
                <a:solidFill>
                  <a:schemeClr val="tx1"/>
                </a:solidFill>
                <a:latin typeface="Calibri" charset="0"/>
                <a:ea typeface="ＭＳ Ｐゴシック" charset="0"/>
              </a:defRPr>
            </a:lvl9pPr>
          </a:lstStyle>
          <a:p>
            <a:pPr>
              <a:lnSpc>
                <a:spcPct val="90000"/>
              </a:lnSpc>
              <a:spcBef>
                <a:spcPct val="20000"/>
              </a:spcBef>
            </a:pPr>
            <a:r>
              <a:rPr lang="en-AU" sz="2700" dirty="0">
                <a:solidFill>
                  <a:schemeClr val="bg1"/>
                </a:solidFill>
                <a:latin typeface="Source Sans Pro" charset="0"/>
                <a:ea typeface="Source Sans Pro" charset="0"/>
                <a:cs typeface="Source Sans Pro" charset="0"/>
              </a:rPr>
              <a:t>Thank You and Questions</a:t>
            </a:r>
          </a:p>
        </p:txBody>
      </p:sp>
      <p:sp>
        <p:nvSpPr>
          <p:cNvPr id="18" name="Rectangle 17"/>
          <p:cNvSpPr/>
          <p:nvPr/>
        </p:nvSpPr>
        <p:spPr>
          <a:xfrm>
            <a:off x="1" y="736024"/>
            <a:ext cx="2693114" cy="22492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350" dirty="0">
              <a:solidFill>
                <a:prstClr val="white"/>
              </a:solidFill>
              <a:latin typeface="Source Sans Pro Light" charset="0"/>
              <a:cs typeface="Source Sans Pro Light" charset="0"/>
            </a:endParaRPr>
          </a:p>
        </p:txBody>
      </p:sp>
      <p:sp>
        <p:nvSpPr>
          <p:cNvPr id="39" name="Title 38"/>
          <p:cNvSpPr>
            <a:spLocks noGrp="1"/>
          </p:cNvSpPr>
          <p:nvPr>
            <p:ph type="title"/>
          </p:nvPr>
        </p:nvSpPr>
        <p:spPr>
          <a:prstGeom prst="rect">
            <a:avLst/>
          </a:prstGeom>
        </p:spPr>
        <p:txBody>
          <a:bodyPr/>
          <a:lstStyle/>
          <a:p>
            <a:r>
              <a:rPr lang="en-US" sz="3000" dirty="0" smtClean="0">
                <a:latin typeface="Source Sans Pro" charset="0"/>
                <a:ea typeface="Source Sans Pro" charset="0"/>
                <a:cs typeface="Source Sans Pro" charset="0"/>
              </a:rPr>
              <a:t>Engage with ICANN</a:t>
            </a:r>
            <a:endParaRPr lang="en-US" sz="3000" dirty="0">
              <a:latin typeface="Source Sans Pro" charset="0"/>
              <a:ea typeface="Source Sans Pro" charset="0"/>
              <a:cs typeface="Source Sans Pro" charset="0"/>
            </a:endParaRPr>
          </a:p>
        </p:txBody>
      </p:sp>
      <p:pic>
        <p:nvPicPr>
          <p:cNvPr id="40" name="Picture 39" descr="ICANN_Logo_W.ep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61982" y="921876"/>
            <a:ext cx="2366915" cy="1837061"/>
          </a:xfrm>
          <a:prstGeom prst="rect">
            <a:avLst/>
          </a:prstGeom>
        </p:spPr>
      </p:pic>
      <p:sp>
        <p:nvSpPr>
          <p:cNvPr id="24" name="Text Placeholder 32"/>
          <p:cNvSpPr txBox="1">
            <a:spLocks/>
          </p:cNvSpPr>
          <p:nvPr/>
        </p:nvSpPr>
        <p:spPr>
          <a:xfrm>
            <a:off x="5325979" y="5080325"/>
            <a:ext cx="2949307"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400" dirty="0" err="1">
                <a:solidFill>
                  <a:srgbClr val="0A304B"/>
                </a:solidFill>
                <a:latin typeface="Source Sans Pro" charset="0"/>
                <a:ea typeface="Source Sans Pro" charset="0"/>
                <a:cs typeface="Source Sans Pro" charset="0"/>
              </a:rPr>
              <a:t>flickr.com</a:t>
            </a:r>
            <a:r>
              <a:rPr lang="en-US" sz="1400" dirty="0">
                <a:solidFill>
                  <a:srgbClr val="0A304B"/>
                </a:solidFill>
                <a:latin typeface="Source Sans Pro" charset="0"/>
                <a:ea typeface="Source Sans Pro" charset="0"/>
                <a:cs typeface="Source Sans Pro" charset="0"/>
              </a:rPr>
              <a:t>/photos/</a:t>
            </a:r>
            <a:r>
              <a:rPr lang="en-US" sz="1400" dirty="0" err="1">
                <a:solidFill>
                  <a:srgbClr val="0A304B"/>
                </a:solidFill>
                <a:latin typeface="Source Sans Pro" charset="0"/>
                <a:ea typeface="Source Sans Pro" charset="0"/>
                <a:cs typeface="Source Sans Pro" charset="0"/>
              </a:rPr>
              <a:t>icann</a:t>
            </a:r>
            <a:endParaRPr lang="en-US" sz="1400" dirty="0">
              <a:solidFill>
                <a:srgbClr val="0A304B"/>
              </a:solidFill>
              <a:latin typeface="Source Sans Pro" charset="0"/>
              <a:ea typeface="Source Sans Pro" charset="0"/>
              <a:cs typeface="Source Sans Pro" charset="0"/>
            </a:endParaRPr>
          </a:p>
        </p:txBody>
      </p:sp>
      <p:pic>
        <p:nvPicPr>
          <p:cNvPr id="41" name="Picture 40" descr="1420947842_social_style_3_flikr-128.png">
            <a:hlinkClick r:id="rId4" action="ppaction://hlinkfile"/>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325979" y="4715893"/>
            <a:ext cx="365760" cy="365760"/>
          </a:xfrm>
          <a:prstGeom prst="rect">
            <a:avLst/>
          </a:prstGeom>
        </p:spPr>
      </p:pic>
      <p:sp>
        <p:nvSpPr>
          <p:cNvPr id="34" name="Text Placeholder 32"/>
          <p:cNvSpPr txBox="1">
            <a:spLocks/>
          </p:cNvSpPr>
          <p:nvPr/>
        </p:nvSpPr>
        <p:spPr>
          <a:xfrm>
            <a:off x="1235726" y="5937473"/>
            <a:ext cx="3169242"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400" dirty="0" err="1">
                <a:solidFill>
                  <a:srgbClr val="0A304B"/>
                </a:solidFill>
                <a:latin typeface="Source Sans Pro" charset="0"/>
                <a:ea typeface="Source Sans Pro" charset="0"/>
                <a:cs typeface="Source Sans Pro" charset="0"/>
              </a:rPr>
              <a:t>linkedin.com</a:t>
            </a:r>
            <a:r>
              <a:rPr lang="en-US" sz="1400" dirty="0">
                <a:solidFill>
                  <a:srgbClr val="0A304B"/>
                </a:solidFill>
                <a:latin typeface="Source Sans Pro" charset="0"/>
                <a:ea typeface="Source Sans Pro" charset="0"/>
                <a:cs typeface="Source Sans Pro" charset="0"/>
              </a:rPr>
              <a:t>/company/</a:t>
            </a:r>
            <a:r>
              <a:rPr lang="en-US" sz="1400" dirty="0" err="1">
                <a:solidFill>
                  <a:srgbClr val="0A304B"/>
                </a:solidFill>
                <a:latin typeface="Source Sans Pro" charset="0"/>
                <a:ea typeface="Source Sans Pro" charset="0"/>
                <a:cs typeface="Source Sans Pro" charset="0"/>
              </a:rPr>
              <a:t>icann</a:t>
            </a:r>
            <a:endParaRPr lang="en-US" sz="1400" dirty="0">
              <a:solidFill>
                <a:srgbClr val="0A304B"/>
              </a:solidFill>
              <a:latin typeface="Source Sans Pro" charset="0"/>
              <a:ea typeface="Source Sans Pro" charset="0"/>
              <a:cs typeface="Source Sans Pro" charset="0"/>
            </a:endParaRPr>
          </a:p>
        </p:txBody>
      </p:sp>
      <p:pic>
        <p:nvPicPr>
          <p:cNvPr id="45" name="Picture 44" descr="1420948164_social_style_3_in-128.png">
            <a:hlinkClick r:id="rId6" action="ppaction://hlinkfile"/>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235726" y="5571713"/>
            <a:ext cx="365760" cy="365760"/>
          </a:xfrm>
          <a:prstGeom prst="rect">
            <a:avLst/>
          </a:prstGeom>
        </p:spPr>
      </p:pic>
      <p:sp>
        <p:nvSpPr>
          <p:cNvPr id="32" name="Text Placeholder 32"/>
          <p:cNvSpPr txBox="1">
            <a:spLocks/>
          </p:cNvSpPr>
          <p:nvPr/>
        </p:nvSpPr>
        <p:spPr>
          <a:xfrm>
            <a:off x="1235727" y="3438936"/>
            <a:ext cx="2342226"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400" dirty="0" err="1">
                <a:solidFill>
                  <a:srgbClr val="0A304B"/>
                </a:solidFill>
                <a:latin typeface="Source Sans Pro" charset="0"/>
                <a:ea typeface="Source Sans Pro" charset="0"/>
                <a:cs typeface="Source Sans Pro" charset="0"/>
              </a:rPr>
              <a:t>twitter.com</a:t>
            </a:r>
            <a:r>
              <a:rPr lang="en-US" sz="1400" dirty="0" smtClean="0">
                <a:solidFill>
                  <a:srgbClr val="0A304B"/>
                </a:solidFill>
                <a:latin typeface="Source Sans Pro" charset="0"/>
                <a:ea typeface="Source Sans Pro" charset="0"/>
                <a:cs typeface="Source Sans Pro" charset="0"/>
              </a:rPr>
              <a:t>/</a:t>
            </a:r>
            <a:r>
              <a:rPr lang="en-US" sz="1400" dirty="0" err="1" smtClean="0">
                <a:solidFill>
                  <a:srgbClr val="0A304B"/>
                </a:solidFill>
                <a:latin typeface="Source Sans Pro" charset="0"/>
                <a:ea typeface="Source Sans Pro" charset="0"/>
                <a:cs typeface="Source Sans Pro" charset="0"/>
              </a:rPr>
              <a:t>icann</a:t>
            </a:r>
            <a:endParaRPr lang="en-US" sz="1400" dirty="0">
              <a:solidFill>
                <a:srgbClr val="0A304B"/>
              </a:solidFill>
              <a:latin typeface="Source Sans Pro" charset="0"/>
              <a:ea typeface="Source Sans Pro" charset="0"/>
              <a:cs typeface="Source Sans Pro" charset="0"/>
            </a:endParaRPr>
          </a:p>
        </p:txBody>
      </p:sp>
      <p:pic>
        <p:nvPicPr>
          <p:cNvPr id="46" name="Picture 45" descr="1420948433_social_style_3_twiter-128.png">
            <a:hlinkClick r:id="rId8" action="ppaction://hlinkfile"/>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1235726" y="3073176"/>
            <a:ext cx="365760" cy="365760"/>
          </a:xfrm>
          <a:prstGeom prst="rect">
            <a:avLst/>
          </a:prstGeom>
        </p:spPr>
      </p:pic>
      <p:sp>
        <p:nvSpPr>
          <p:cNvPr id="33" name="Text Placeholder 32"/>
          <p:cNvSpPr txBox="1">
            <a:spLocks/>
          </p:cNvSpPr>
          <p:nvPr/>
        </p:nvSpPr>
        <p:spPr>
          <a:xfrm>
            <a:off x="1235726" y="4258499"/>
            <a:ext cx="3262961"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400" dirty="0" err="1">
                <a:solidFill>
                  <a:srgbClr val="0A304B"/>
                </a:solidFill>
                <a:latin typeface="Source Sans Pro" charset="0"/>
                <a:ea typeface="Source Sans Pro" charset="0"/>
                <a:cs typeface="Source Sans Pro" charset="0"/>
              </a:rPr>
              <a:t>facebook.com</a:t>
            </a:r>
            <a:r>
              <a:rPr lang="en-US" sz="1400" dirty="0">
                <a:solidFill>
                  <a:srgbClr val="0A304B"/>
                </a:solidFill>
                <a:latin typeface="Source Sans Pro" charset="0"/>
                <a:ea typeface="Source Sans Pro" charset="0"/>
                <a:cs typeface="Source Sans Pro" charset="0"/>
              </a:rPr>
              <a:t>/</a:t>
            </a:r>
            <a:r>
              <a:rPr lang="en-US" sz="1400" dirty="0" err="1">
                <a:solidFill>
                  <a:srgbClr val="0A304B"/>
                </a:solidFill>
                <a:latin typeface="Source Sans Pro" charset="0"/>
                <a:ea typeface="Source Sans Pro" charset="0"/>
                <a:cs typeface="Source Sans Pro" charset="0"/>
              </a:rPr>
              <a:t>icannorg</a:t>
            </a:r>
            <a:endParaRPr lang="en-US" sz="1400" dirty="0">
              <a:solidFill>
                <a:srgbClr val="0A304B"/>
              </a:solidFill>
              <a:latin typeface="Source Sans Pro" charset="0"/>
              <a:ea typeface="Source Sans Pro" charset="0"/>
              <a:cs typeface="Source Sans Pro" charset="0"/>
            </a:endParaRPr>
          </a:p>
        </p:txBody>
      </p:sp>
      <p:pic>
        <p:nvPicPr>
          <p:cNvPr id="42" name="Picture 41" descr="1420948141_social_style_3_facebook-128.png">
            <a:hlinkClick r:id="rId10" action="ppaction://hlinkfile"/>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1235727" y="3892739"/>
            <a:ext cx="365760" cy="365760"/>
          </a:xfrm>
          <a:prstGeom prst="rect">
            <a:avLst/>
          </a:prstGeom>
        </p:spPr>
      </p:pic>
      <p:sp>
        <p:nvSpPr>
          <p:cNvPr id="23" name="Text Placeholder 32"/>
          <p:cNvSpPr txBox="1">
            <a:spLocks/>
          </p:cNvSpPr>
          <p:nvPr/>
        </p:nvSpPr>
        <p:spPr>
          <a:xfrm>
            <a:off x="5325979" y="4258499"/>
            <a:ext cx="2673232"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400" dirty="0" err="1">
                <a:solidFill>
                  <a:srgbClr val="0A304B"/>
                </a:solidFill>
                <a:latin typeface="Source Sans Pro" charset="0"/>
                <a:ea typeface="Source Sans Pro" charset="0"/>
                <a:cs typeface="Source Sans Pro" charset="0"/>
              </a:rPr>
              <a:t>weibo.com</a:t>
            </a:r>
            <a:r>
              <a:rPr lang="en-US" sz="1400" dirty="0" smtClean="0">
                <a:solidFill>
                  <a:srgbClr val="0A304B"/>
                </a:solidFill>
                <a:latin typeface="Source Sans Pro" charset="0"/>
                <a:ea typeface="Source Sans Pro" charset="0"/>
                <a:cs typeface="Source Sans Pro" charset="0"/>
              </a:rPr>
              <a:t>/</a:t>
            </a:r>
            <a:r>
              <a:rPr lang="en-US" sz="1400" dirty="0" err="1" smtClean="0">
                <a:solidFill>
                  <a:srgbClr val="0A304B"/>
                </a:solidFill>
                <a:latin typeface="Source Sans Pro" charset="0"/>
                <a:ea typeface="Source Sans Pro" charset="0"/>
                <a:cs typeface="Source Sans Pro" charset="0"/>
              </a:rPr>
              <a:t>ICANNorg</a:t>
            </a:r>
            <a:endParaRPr lang="en-US" sz="1400" dirty="0">
              <a:solidFill>
                <a:srgbClr val="0A304B"/>
              </a:solidFill>
              <a:latin typeface="Source Sans Pro" charset="0"/>
              <a:ea typeface="Source Sans Pro" charset="0"/>
              <a:cs typeface="Source Sans Pro" charset="0"/>
            </a:endParaRPr>
          </a:p>
        </p:txBody>
      </p:sp>
      <p:pic>
        <p:nvPicPr>
          <p:cNvPr id="48" name="Picture 47" descr="1420948525_cssi_sina_weibo-128.png">
            <a:hlinkClick r:id="rId12" action="ppaction://hlinkfile"/>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5325977" y="3889776"/>
            <a:ext cx="365762" cy="365760"/>
          </a:xfrm>
          <a:prstGeom prst="rect">
            <a:avLst/>
          </a:prstGeom>
        </p:spPr>
      </p:pic>
      <p:pic>
        <p:nvPicPr>
          <p:cNvPr id="43" name="Picture 42" descr="1420948149_social_style_3_youtube-128.png">
            <a:hlinkClick r:id="rId14" action="ppaction://hlinkfile"/>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1235726" y="4721075"/>
            <a:ext cx="365760" cy="365760"/>
          </a:xfrm>
          <a:prstGeom prst="rect">
            <a:avLst/>
          </a:prstGeom>
        </p:spPr>
      </p:pic>
      <p:sp>
        <p:nvSpPr>
          <p:cNvPr id="28" name="Text Placeholder 32"/>
          <p:cNvSpPr txBox="1">
            <a:spLocks/>
          </p:cNvSpPr>
          <p:nvPr/>
        </p:nvSpPr>
        <p:spPr>
          <a:xfrm>
            <a:off x="1235726" y="5080325"/>
            <a:ext cx="3169242"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400" dirty="0" err="1">
                <a:solidFill>
                  <a:srgbClr val="0A304B"/>
                </a:solidFill>
                <a:latin typeface="Source Sans Pro" charset="0"/>
                <a:ea typeface="Source Sans Pro" charset="0"/>
                <a:cs typeface="Source Sans Pro" charset="0"/>
              </a:rPr>
              <a:t>youtube.com</a:t>
            </a:r>
            <a:r>
              <a:rPr lang="en-US" sz="1400" dirty="0">
                <a:solidFill>
                  <a:srgbClr val="0A304B"/>
                </a:solidFill>
                <a:latin typeface="Source Sans Pro" charset="0"/>
                <a:ea typeface="Source Sans Pro" charset="0"/>
                <a:cs typeface="Source Sans Pro" charset="0"/>
              </a:rPr>
              <a:t>/user/</a:t>
            </a:r>
            <a:r>
              <a:rPr lang="en-US" sz="1400" dirty="0" err="1">
                <a:solidFill>
                  <a:srgbClr val="0A304B"/>
                </a:solidFill>
                <a:latin typeface="Source Sans Pro" charset="0"/>
                <a:ea typeface="Source Sans Pro" charset="0"/>
                <a:cs typeface="Source Sans Pro" charset="0"/>
              </a:rPr>
              <a:t>icannnews</a:t>
            </a:r>
            <a:endParaRPr lang="en-US" sz="1400" dirty="0">
              <a:solidFill>
                <a:srgbClr val="0A304B"/>
              </a:solidFill>
              <a:latin typeface="Source Sans Pro" charset="0"/>
              <a:ea typeface="Source Sans Pro" charset="0"/>
              <a:cs typeface="Source Sans Pro" charset="0"/>
            </a:endParaRPr>
          </a:p>
        </p:txBody>
      </p:sp>
      <p:pic>
        <p:nvPicPr>
          <p:cNvPr id="27" name="Picture 26"/>
          <p:cNvPicPr>
            <a:picLocks noChangeAspect="1"/>
          </p:cNvPicPr>
          <p:nvPr/>
        </p:nvPicPr>
        <p:blipFill>
          <a:blip r:embed="rId16"/>
          <a:stretch>
            <a:fillRect/>
          </a:stretch>
        </p:blipFill>
        <p:spPr>
          <a:xfrm>
            <a:off x="5325979" y="5571713"/>
            <a:ext cx="1247889" cy="365760"/>
          </a:xfrm>
          <a:prstGeom prst="rect">
            <a:avLst/>
          </a:prstGeom>
        </p:spPr>
      </p:pic>
      <p:sp>
        <p:nvSpPr>
          <p:cNvPr id="29" name="Text Placeholder 32"/>
          <p:cNvSpPr txBox="1">
            <a:spLocks/>
          </p:cNvSpPr>
          <p:nvPr/>
        </p:nvSpPr>
        <p:spPr>
          <a:xfrm>
            <a:off x="5325979" y="5937473"/>
            <a:ext cx="2949307"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400" dirty="0" err="1">
                <a:solidFill>
                  <a:srgbClr val="0A304B"/>
                </a:solidFill>
                <a:latin typeface="Source Sans Pro" charset="0"/>
                <a:ea typeface="Source Sans Pro" charset="0"/>
                <a:cs typeface="Source Sans Pro" charset="0"/>
              </a:rPr>
              <a:t>slideshare.net</a:t>
            </a:r>
            <a:r>
              <a:rPr lang="en-US" sz="1400" dirty="0">
                <a:solidFill>
                  <a:srgbClr val="0A304B"/>
                </a:solidFill>
                <a:latin typeface="Source Sans Pro" charset="0"/>
                <a:ea typeface="Source Sans Pro" charset="0"/>
                <a:cs typeface="Source Sans Pro" charset="0"/>
              </a:rPr>
              <a:t>/</a:t>
            </a:r>
            <a:r>
              <a:rPr lang="en-US" sz="1400" dirty="0" err="1">
                <a:solidFill>
                  <a:srgbClr val="0A304B"/>
                </a:solidFill>
                <a:latin typeface="Source Sans Pro" charset="0"/>
                <a:ea typeface="Source Sans Pro" charset="0"/>
                <a:cs typeface="Source Sans Pro" charset="0"/>
              </a:rPr>
              <a:t>icannpresentations</a:t>
            </a:r>
            <a:endParaRPr lang="en-US" sz="1400" dirty="0">
              <a:solidFill>
                <a:srgbClr val="0A304B"/>
              </a:solidFill>
              <a:latin typeface="Source Sans Pro" charset="0"/>
              <a:ea typeface="Source Sans Pro" charset="0"/>
              <a:cs typeface="Source Sans Pro" charset="0"/>
            </a:endParaRPr>
          </a:p>
        </p:txBody>
      </p:sp>
      <p:sp>
        <p:nvSpPr>
          <p:cNvPr id="25" name="Text Placeholder 32"/>
          <p:cNvSpPr txBox="1">
            <a:spLocks/>
          </p:cNvSpPr>
          <p:nvPr/>
        </p:nvSpPr>
        <p:spPr>
          <a:xfrm>
            <a:off x="5325979" y="3438936"/>
            <a:ext cx="2118807"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400" dirty="0" err="1">
                <a:solidFill>
                  <a:srgbClr val="0A304B"/>
                </a:solidFill>
                <a:latin typeface="Source Sans Pro" charset="0"/>
                <a:ea typeface="Source Sans Pro" charset="0"/>
                <a:cs typeface="Source Sans Pro" charset="0"/>
              </a:rPr>
              <a:t>soundcloud.com</a:t>
            </a:r>
            <a:r>
              <a:rPr lang="en-US" sz="1400" dirty="0">
                <a:solidFill>
                  <a:srgbClr val="0A304B"/>
                </a:solidFill>
                <a:latin typeface="Source Sans Pro" charset="0"/>
                <a:ea typeface="Source Sans Pro" charset="0"/>
                <a:cs typeface="Source Sans Pro" charset="0"/>
              </a:rPr>
              <a:t>/</a:t>
            </a:r>
            <a:r>
              <a:rPr lang="en-US" sz="1400" dirty="0" err="1">
                <a:solidFill>
                  <a:srgbClr val="0A304B"/>
                </a:solidFill>
                <a:latin typeface="Source Sans Pro" charset="0"/>
                <a:ea typeface="Source Sans Pro" charset="0"/>
                <a:cs typeface="Source Sans Pro" charset="0"/>
              </a:rPr>
              <a:t>icann</a:t>
            </a:r>
            <a:endParaRPr lang="en-US" sz="1400" dirty="0" smtClean="0">
              <a:solidFill>
                <a:srgbClr val="0A304B"/>
              </a:solidFill>
              <a:latin typeface="Source Sans Pro" charset="0"/>
              <a:ea typeface="Source Sans Pro" charset="0"/>
              <a:cs typeface="Source Sans Pro" charset="0"/>
            </a:endParaRPr>
          </a:p>
        </p:txBody>
      </p:sp>
      <p:pic>
        <p:nvPicPr>
          <p:cNvPr id="26" name="Picture 25"/>
          <p:cNvPicPr>
            <a:picLocks noChangeAspect="1"/>
          </p:cNvPicPr>
          <p:nvPr/>
        </p:nvPicPr>
        <p:blipFill>
          <a:blip r:embed="rId17"/>
          <a:stretch>
            <a:fillRect/>
          </a:stretch>
        </p:blipFill>
        <p:spPr>
          <a:xfrm>
            <a:off x="5325979" y="3073176"/>
            <a:ext cx="365760" cy="365760"/>
          </a:xfrm>
          <a:prstGeom prst="rect">
            <a:avLst/>
          </a:prstGeom>
        </p:spPr>
      </p:pic>
    </p:spTree>
    <p:extLst>
      <p:ext uri="{BB962C8B-B14F-4D97-AF65-F5344CB8AC3E}">
        <p14:creationId xmlns:p14="http://schemas.microsoft.com/office/powerpoint/2010/main" val="1763665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Source Sans Pro" charset="0"/>
                <a:ea typeface="Source Sans Pro" charset="0"/>
                <a:cs typeface="Source Sans Pro" charset="0"/>
              </a:rPr>
              <a:t>Agenda</a:t>
            </a:r>
            <a:endParaRPr lang="en-US" dirty="0">
              <a:latin typeface="Source Sans Pro" charset="0"/>
              <a:ea typeface="Source Sans Pro" charset="0"/>
              <a:cs typeface="Source Sans Pro" charset="0"/>
            </a:endParaRPr>
          </a:p>
        </p:txBody>
      </p:sp>
      <p:sp>
        <p:nvSpPr>
          <p:cNvPr id="4" name="Chevron 3"/>
          <p:cNvSpPr/>
          <p:nvPr/>
        </p:nvSpPr>
        <p:spPr>
          <a:xfrm>
            <a:off x="366700" y="1267488"/>
            <a:ext cx="1268168" cy="661499"/>
          </a:xfrm>
          <a:prstGeom prst="chevron">
            <a:avLst>
              <a:gd name="adj" fmla="val 27026"/>
            </a:avLst>
          </a:prstGeom>
          <a:solidFill>
            <a:srgbClr val="1A87C9"/>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marL="101600" algn="ctr" eaLnBrk="1" fontAlgn="auto" hangingPunct="1">
              <a:lnSpc>
                <a:spcPts val="2380"/>
              </a:lnSpc>
              <a:spcBef>
                <a:spcPts val="0"/>
              </a:spcBef>
              <a:defRPr/>
            </a:pPr>
            <a:r>
              <a:rPr lang="en-AU" sz="2400" dirty="0" smtClean="0">
                <a:solidFill>
                  <a:prstClr val="white"/>
                </a:solidFill>
                <a:latin typeface="Source Sans Pro"/>
                <a:cs typeface="Source Sans Pro"/>
              </a:rPr>
              <a:t>1</a:t>
            </a:r>
            <a:endParaRPr lang="en-US" sz="2400" dirty="0">
              <a:solidFill>
                <a:prstClr val="white"/>
              </a:solidFill>
              <a:latin typeface="Source Sans Pro"/>
              <a:cs typeface="Source Sans Pro"/>
            </a:endParaRPr>
          </a:p>
        </p:txBody>
      </p:sp>
      <p:sp>
        <p:nvSpPr>
          <p:cNvPr id="5" name="TextBox 4"/>
          <p:cNvSpPr txBox="1">
            <a:spLocks noChangeArrowheads="1"/>
          </p:cNvSpPr>
          <p:nvPr/>
        </p:nvSpPr>
        <p:spPr bwMode="auto">
          <a:xfrm>
            <a:off x="1778115" y="1405598"/>
            <a:ext cx="4148959" cy="430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7000" rIns="27000">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eaLnBrk="1" hangingPunct="1"/>
            <a:r>
              <a:rPr lang="en-US" sz="2200" b="1" dirty="0" smtClean="0">
                <a:solidFill>
                  <a:srgbClr val="0A304B"/>
                </a:solidFill>
                <a:latin typeface="Source Sans Pro Light" charset="0"/>
                <a:ea typeface="Source Sans Pro Light" charset="0"/>
                <a:cs typeface="Source Sans Pro Light" charset="0"/>
              </a:rPr>
              <a:t>Background &amp; Purpose </a:t>
            </a:r>
            <a:endParaRPr lang="id-ID" sz="2200" b="1" dirty="0">
              <a:solidFill>
                <a:srgbClr val="0A304B"/>
              </a:solidFill>
              <a:latin typeface="Source Sans Pro Light" charset="0"/>
              <a:ea typeface="Source Sans Pro Light" charset="0"/>
              <a:cs typeface="Source Sans Pro Light" charset="0"/>
            </a:endParaRPr>
          </a:p>
        </p:txBody>
      </p:sp>
      <p:sp>
        <p:nvSpPr>
          <p:cNvPr id="6" name="Chevron 5"/>
          <p:cNvSpPr/>
          <p:nvPr/>
        </p:nvSpPr>
        <p:spPr>
          <a:xfrm>
            <a:off x="366700" y="2493298"/>
            <a:ext cx="1268168" cy="661499"/>
          </a:xfrm>
          <a:prstGeom prst="chevron">
            <a:avLst>
              <a:gd name="adj" fmla="val 27026"/>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marL="101600" algn="ctr">
              <a:lnSpc>
                <a:spcPts val="2380"/>
              </a:lnSpc>
              <a:defRPr/>
            </a:pPr>
            <a:r>
              <a:rPr lang="en-US" sz="2400" dirty="0" smtClean="0">
                <a:solidFill>
                  <a:prstClr val="white"/>
                </a:solidFill>
                <a:latin typeface="Source Sans Pro"/>
                <a:cs typeface="Source Sans Pro"/>
              </a:rPr>
              <a:t>2</a:t>
            </a:r>
            <a:endParaRPr lang="en-US" sz="2400" dirty="0">
              <a:solidFill>
                <a:prstClr val="white"/>
              </a:solidFill>
              <a:latin typeface="Source Sans Pro"/>
              <a:cs typeface="Source Sans Pro"/>
            </a:endParaRPr>
          </a:p>
        </p:txBody>
      </p:sp>
      <p:sp>
        <p:nvSpPr>
          <p:cNvPr id="7" name="TextBox 6"/>
          <p:cNvSpPr txBox="1">
            <a:spLocks noChangeArrowheads="1"/>
          </p:cNvSpPr>
          <p:nvPr/>
        </p:nvSpPr>
        <p:spPr bwMode="auto">
          <a:xfrm>
            <a:off x="1778116" y="2594074"/>
            <a:ext cx="4895816" cy="430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7000" rIns="27000">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sz="2200" b="1" dirty="0">
                <a:latin typeface="Source Sans Pro Light" charset="0"/>
                <a:ea typeface="Source Sans Pro Light" charset="0"/>
                <a:cs typeface="Source Sans Pro Light" charset="0"/>
              </a:rPr>
              <a:t>IDNGWG members</a:t>
            </a:r>
          </a:p>
        </p:txBody>
      </p:sp>
      <p:sp>
        <p:nvSpPr>
          <p:cNvPr id="8" name="Chevron 7"/>
          <p:cNvSpPr/>
          <p:nvPr/>
        </p:nvSpPr>
        <p:spPr>
          <a:xfrm>
            <a:off x="366700" y="3719108"/>
            <a:ext cx="1268168" cy="661499"/>
          </a:xfrm>
          <a:prstGeom prst="chevron">
            <a:avLst>
              <a:gd name="adj" fmla="val 2702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marL="101600" algn="ctr">
              <a:lnSpc>
                <a:spcPts val="2380"/>
              </a:lnSpc>
              <a:defRPr/>
            </a:pPr>
            <a:r>
              <a:rPr lang="en-AU" sz="2400" dirty="0" smtClean="0">
                <a:solidFill>
                  <a:prstClr val="white"/>
                </a:solidFill>
                <a:latin typeface="Source Sans Pro"/>
                <a:cs typeface="Source Sans Pro"/>
              </a:rPr>
              <a:t>3</a:t>
            </a:r>
            <a:endParaRPr lang="en-US" sz="2400" dirty="0">
              <a:solidFill>
                <a:prstClr val="white"/>
              </a:solidFill>
              <a:latin typeface="Source Sans Pro"/>
              <a:cs typeface="Source Sans Pro"/>
            </a:endParaRPr>
          </a:p>
        </p:txBody>
      </p:sp>
      <p:sp>
        <p:nvSpPr>
          <p:cNvPr id="9" name="TextBox 8"/>
          <p:cNvSpPr txBox="1">
            <a:spLocks noChangeArrowheads="1"/>
          </p:cNvSpPr>
          <p:nvPr/>
        </p:nvSpPr>
        <p:spPr bwMode="auto">
          <a:xfrm>
            <a:off x="1778115" y="3825788"/>
            <a:ext cx="7069001" cy="430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7000" rIns="27000">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sz="2200" b="1" dirty="0" smtClean="0">
                <a:latin typeface="Source Sans Pro Light" charset="0"/>
                <a:ea typeface="Source Sans Pro Light" charset="0"/>
                <a:cs typeface="Source Sans Pro Light" charset="0"/>
              </a:rPr>
              <a:t>Current (Draft) Recommendations</a:t>
            </a:r>
            <a:endParaRPr lang="en-US" sz="2200" b="1" dirty="0">
              <a:latin typeface="Source Sans Pro Light" charset="0"/>
              <a:ea typeface="Source Sans Pro Light" charset="0"/>
              <a:cs typeface="Source Sans Pro Light" charset="0"/>
            </a:endParaRPr>
          </a:p>
        </p:txBody>
      </p:sp>
      <p:sp>
        <p:nvSpPr>
          <p:cNvPr id="10" name="Chevron 9"/>
          <p:cNvSpPr/>
          <p:nvPr/>
        </p:nvSpPr>
        <p:spPr>
          <a:xfrm>
            <a:off x="366700" y="4944918"/>
            <a:ext cx="1268168" cy="661499"/>
          </a:xfrm>
          <a:prstGeom prst="chevron">
            <a:avLst>
              <a:gd name="adj" fmla="val 27026"/>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anchor="ctr"/>
          <a:lstStyle/>
          <a:p>
            <a:pPr marL="101600" algn="ctr">
              <a:lnSpc>
                <a:spcPts val="2380"/>
              </a:lnSpc>
              <a:defRPr/>
            </a:pPr>
            <a:r>
              <a:rPr lang="en-AU" sz="2400" dirty="0">
                <a:solidFill>
                  <a:prstClr val="white"/>
                </a:solidFill>
                <a:latin typeface="Source Sans Pro"/>
                <a:cs typeface="Source Sans Pro"/>
              </a:rPr>
              <a:t>4</a:t>
            </a:r>
            <a:endParaRPr lang="en-US" sz="2400" dirty="0">
              <a:solidFill>
                <a:prstClr val="white"/>
              </a:solidFill>
              <a:latin typeface="Source Sans Pro"/>
              <a:cs typeface="Source Sans Pro"/>
            </a:endParaRPr>
          </a:p>
        </p:txBody>
      </p:sp>
      <p:sp>
        <p:nvSpPr>
          <p:cNvPr id="11" name="TextBox 10"/>
          <p:cNvSpPr txBox="1">
            <a:spLocks noChangeArrowheads="1"/>
          </p:cNvSpPr>
          <p:nvPr/>
        </p:nvSpPr>
        <p:spPr bwMode="auto">
          <a:xfrm>
            <a:off x="1778116" y="5057086"/>
            <a:ext cx="6831494" cy="430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27000" rIns="27000">
            <a:spAutoFit/>
          </a:bodyPr>
          <a:lstStyle>
            <a:lvl1pPr>
              <a:defRPr>
                <a:solidFill>
                  <a:schemeClr val="tx1"/>
                </a:solidFill>
                <a:latin typeface="Calibri" charset="0"/>
                <a:ea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r>
              <a:rPr lang="en-US" sz="2200" b="1" dirty="0" smtClean="0">
                <a:latin typeface="Source Sans Pro Light" charset="0"/>
                <a:ea typeface="Source Sans Pro Light" charset="0"/>
                <a:cs typeface="Source Sans Pro Light" charset="0"/>
              </a:rPr>
              <a:t>Next Steps</a:t>
            </a:r>
            <a:endParaRPr lang="en-US" sz="2200" b="1" dirty="0">
              <a:latin typeface="Source Sans Pro Light" charset="0"/>
              <a:ea typeface="Source Sans Pro Light" charset="0"/>
              <a:cs typeface="Source Sans Pro Light" charset="0"/>
            </a:endParaRPr>
          </a:p>
        </p:txBody>
      </p:sp>
    </p:spTree>
    <p:extLst>
      <p:ext uri="{BB962C8B-B14F-4D97-AF65-F5344CB8AC3E}">
        <p14:creationId xmlns:p14="http://schemas.microsoft.com/office/powerpoint/2010/main" val="39905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0464" y="1031224"/>
            <a:ext cx="8103072" cy="5509200"/>
          </a:xfrm>
          <a:prstGeom prst="rect">
            <a:avLst/>
          </a:prstGeom>
        </p:spPr>
        <p:txBody>
          <a:bodyPr wrap="square">
            <a:spAutoFit/>
          </a:bodyPr>
          <a:lstStyle/>
          <a:p>
            <a:pPr marL="285750" indent="-285750">
              <a:buSzPct val="75000"/>
              <a:buFont typeface="Wingdings" charset="2"/>
              <a:buChar char=""/>
            </a:pPr>
            <a:r>
              <a:rPr lang="en-US" sz="2200" dirty="0" smtClean="0">
                <a:solidFill>
                  <a:srgbClr val="0C1F24"/>
                </a:solidFill>
                <a:latin typeface="Source Sans Pro Light" charset="0"/>
                <a:cs typeface="Source Sans Pro Light" charset="0"/>
              </a:rPr>
              <a:t>Purpose</a:t>
            </a:r>
          </a:p>
          <a:p>
            <a:pPr marL="800100" lvl="1" indent="-342900">
              <a:buSzPct val="75000"/>
              <a:buFont typeface="Courier New" charset="0"/>
              <a:buChar char="o"/>
            </a:pPr>
            <a:r>
              <a:rPr lang="en-US" sz="2000" dirty="0" smtClean="0">
                <a:solidFill>
                  <a:srgbClr val="0C1F24"/>
                </a:solidFill>
                <a:latin typeface="Source Sans Pro Light" charset="0"/>
                <a:cs typeface="Source Sans Pro Light" charset="0"/>
              </a:rPr>
              <a:t>Guidelines for </a:t>
            </a:r>
            <a:r>
              <a:rPr lang="en-US" sz="2000" dirty="0">
                <a:solidFill>
                  <a:srgbClr val="0C1F24"/>
                </a:solidFill>
                <a:latin typeface="Source Sans Pro Light" charset="0"/>
                <a:cs typeface="Source Sans Pro Light" charset="0"/>
              </a:rPr>
              <a:t>second </a:t>
            </a:r>
            <a:r>
              <a:rPr lang="en-US" sz="2000" dirty="0" smtClean="0">
                <a:solidFill>
                  <a:srgbClr val="0C1F24"/>
                </a:solidFill>
                <a:latin typeface="Source Sans Pro Light" charset="0"/>
                <a:cs typeface="Source Sans Pro Light" charset="0"/>
              </a:rPr>
              <a:t>level IDN registration policies and practices </a:t>
            </a:r>
          </a:p>
          <a:p>
            <a:pPr marL="800100" lvl="1" indent="-342900">
              <a:buSzPct val="75000"/>
              <a:buFont typeface="Courier New" charset="0"/>
              <a:buChar char="o"/>
            </a:pPr>
            <a:r>
              <a:rPr lang="en-US" sz="2000" dirty="0" smtClean="0">
                <a:solidFill>
                  <a:srgbClr val="0C1F24"/>
                </a:solidFill>
                <a:latin typeface="Source Sans Pro Light" charset="0"/>
                <a:cs typeface="Source Sans Pro Light" charset="0"/>
              </a:rPr>
              <a:t>Designed </a:t>
            </a:r>
            <a:r>
              <a:rPr lang="en-US" sz="2000" dirty="0">
                <a:solidFill>
                  <a:srgbClr val="0C1F24"/>
                </a:solidFill>
                <a:latin typeface="Source Sans Pro Light" charset="0"/>
                <a:cs typeface="Source Sans Pro Light" charset="0"/>
              </a:rPr>
              <a:t>to address end-user concerns, e.g. </a:t>
            </a:r>
            <a:r>
              <a:rPr lang="en-US" sz="2000" dirty="0" smtClean="0">
                <a:solidFill>
                  <a:srgbClr val="0C1F24"/>
                </a:solidFill>
                <a:latin typeface="Source Sans Pro Light" charset="0"/>
                <a:cs typeface="Source Sans Pro Light" charset="0"/>
              </a:rPr>
              <a:t>user confusion</a:t>
            </a:r>
          </a:p>
          <a:p>
            <a:pPr marL="285750" indent="-285750">
              <a:buSzPct val="75000"/>
              <a:buFont typeface="Wingdings" charset="2"/>
              <a:buChar char=""/>
            </a:pPr>
            <a:endParaRPr lang="en-US" sz="2200" dirty="0">
              <a:solidFill>
                <a:srgbClr val="0C1F24"/>
              </a:solidFill>
              <a:latin typeface="Source Sans Pro Light" charset="0"/>
              <a:cs typeface="Source Sans Pro Light" charset="0"/>
            </a:endParaRPr>
          </a:p>
          <a:p>
            <a:pPr marL="285750" indent="-285750">
              <a:buSzPct val="75000"/>
              <a:buFont typeface="Wingdings" charset="2"/>
              <a:buChar char=""/>
            </a:pPr>
            <a:r>
              <a:rPr lang="en-US" sz="2200" dirty="0" smtClean="0">
                <a:solidFill>
                  <a:srgbClr val="0C1F24"/>
                </a:solidFill>
                <a:latin typeface="Source Sans Pro Light" charset="0"/>
                <a:cs typeface="Source Sans Pro Light" charset="0"/>
              </a:rPr>
              <a:t>Relevance</a:t>
            </a:r>
          </a:p>
          <a:p>
            <a:pPr marL="800100" lvl="1" indent="-342900">
              <a:buSzPct val="75000"/>
              <a:buFont typeface="Courier New" charset="0"/>
              <a:buChar char="o"/>
            </a:pPr>
            <a:r>
              <a:rPr lang="en-US" sz="2000" dirty="0">
                <a:solidFill>
                  <a:srgbClr val="0C1F24"/>
                </a:solidFill>
                <a:latin typeface="Source Sans Pro Light" charset="0"/>
                <a:cs typeface="Source Sans Pro Light" charset="0"/>
              </a:rPr>
              <a:t>For gTLD registries and registrars offering IDNs at the second level</a:t>
            </a:r>
          </a:p>
          <a:p>
            <a:pPr marL="800100" lvl="1" indent="-342900">
              <a:buSzPct val="75000"/>
              <a:buFont typeface="Courier New" charset="0"/>
              <a:buChar char="o"/>
            </a:pPr>
            <a:r>
              <a:rPr lang="en-US" sz="2000" dirty="0">
                <a:solidFill>
                  <a:srgbClr val="0C1F24"/>
                </a:solidFill>
                <a:latin typeface="Source Sans Pro Light" charset="0"/>
                <a:cs typeface="Source Sans Pro Light" charset="0"/>
              </a:rPr>
              <a:t>For IDN ccTLDs</a:t>
            </a:r>
          </a:p>
          <a:p>
            <a:pPr>
              <a:buSzPct val="75000"/>
            </a:pPr>
            <a:r>
              <a:rPr lang="en-US" sz="2200" dirty="0" smtClean="0">
                <a:solidFill>
                  <a:srgbClr val="0C1F24"/>
                </a:solidFill>
                <a:latin typeface="Source Sans Pro Light" charset="0"/>
                <a:cs typeface="Source Sans Pro Light" charset="0"/>
              </a:rPr>
              <a:t> </a:t>
            </a:r>
            <a:endParaRPr lang="en-US" sz="2200" dirty="0">
              <a:solidFill>
                <a:srgbClr val="0C1F24"/>
              </a:solidFill>
              <a:latin typeface="Source Sans Pro Light" charset="0"/>
              <a:cs typeface="Source Sans Pro Light" charset="0"/>
            </a:endParaRPr>
          </a:p>
          <a:p>
            <a:pPr marL="285750" indent="-285750">
              <a:buSzPct val="75000"/>
              <a:buFont typeface="Wingdings" charset="2"/>
              <a:buChar char=""/>
            </a:pPr>
            <a:r>
              <a:rPr lang="en-US" sz="2200" dirty="0" smtClean="0">
                <a:solidFill>
                  <a:srgbClr val="0C1F24"/>
                </a:solidFill>
                <a:latin typeface="Source Sans Pro Light" charset="0"/>
                <a:cs typeface="Source Sans Pro Light" charset="0"/>
              </a:rPr>
              <a:t>Status</a:t>
            </a:r>
          </a:p>
          <a:p>
            <a:pPr marL="800100" lvl="1" indent="-342900">
              <a:buSzPct val="75000"/>
              <a:buFont typeface="Courier New" charset="0"/>
              <a:buChar char="o"/>
            </a:pPr>
            <a:r>
              <a:rPr lang="en-US" sz="2000" dirty="0" smtClean="0">
                <a:solidFill>
                  <a:srgbClr val="0C1F24"/>
                </a:solidFill>
                <a:latin typeface="Source Sans Pro Light" charset="0"/>
                <a:cs typeface="Source Sans Pro Light" charset="0"/>
              </a:rPr>
              <a:t>GNSO community requested for updating the Guidelines </a:t>
            </a:r>
          </a:p>
          <a:p>
            <a:pPr marL="1257300" lvl="2" indent="-342900">
              <a:lnSpc>
                <a:spcPct val="120000"/>
              </a:lnSpc>
              <a:buSzPct val="75000"/>
              <a:buFont typeface="Arial" charset="0"/>
              <a:buChar char="•"/>
            </a:pPr>
            <a:r>
              <a:rPr lang="en-US" sz="2000" dirty="0" smtClean="0">
                <a:solidFill>
                  <a:srgbClr val="0C1F24"/>
                </a:solidFill>
                <a:latin typeface="Source Sans Pro Light" charset="0"/>
                <a:cs typeface="Source Sans Pro Light" charset="0"/>
              </a:rPr>
              <a:t>Previous version (</a:t>
            </a:r>
            <a:r>
              <a:rPr lang="en-US" sz="2000" dirty="0" smtClean="0">
                <a:solidFill>
                  <a:srgbClr val="0C1F24"/>
                </a:solidFill>
                <a:latin typeface="Source Sans Pro Light" charset="0"/>
                <a:cs typeface="Source Sans Pro Light" charset="0"/>
                <a:hlinkClick r:id="rId3"/>
              </a:rPr>
              <a:t>3.0</a:t>
            </a:r>
            <a:r>
              <a:rPr lang="en-US" sz="2000" dirty="0" smtClean="0">
                <a:solidFill>
                  <a:srgbClr val="0C1F24"/>
                </a:solidFill>
                <a:latin typeface="Source Sans Pro Light" charset="0"/>
                <a:cs typeface="Source Sans Pro Light" charset="0"/>
              </a:rPr>
              <a:t>) updated in 2011 </a:t>
            </a:r>
          </a:p>
          <a:p>
            <a:pPr marL="800100" lvl="1" indent="-342900">
              <a:buSzPct val="75000"/>
              <a:buFont typeface="Courier New" charset="0"/>
              <a:buChar char="o"/>
            </a:pPr>
            <a:r>
              <a:rPr lang="en-US" sz="2000" dirty="0">
                <a:solidFill>
                  <a:srgbClr val="0C1F24"/>
                </a:solidFill>
                <a:latin typeface="Source Sans Pro Light" charset="0"/>
                <a:cs typeface="Source Sans Pro Light" charset="0"/>
              </a:rPr>
              <a:t>Currently being reviewed </a:t>
            </a:r>
            <a:r>
              <a:rPr lang="en-US" sz="2000" dirty="0" smtClean="0">
                <a:solidFill>
                  <a:srgbClr val="0C1F24"/>
                </a:solidFill>
                <a:latin typeface="Source Sans Pro Light" charset="0"/>
                <a:cs typeface="Source Sans Pro Light" charset="0"/>
              </a:rPr>
              <a:t>and updated by IDN Guidelines Working Group</a:t>
            </a:r>
            <a:endParaRPr lang="en-US" sz="2000" dirty="0">
              <a:solidFill>
                <a:srgbClr val="0C1F24"/>
              </a:solidFill>
              <a:latin typeface="Source Sans Pro Light" charset="0"/>
              <a:cs typeface="Source Sans Pro Light" charset="0"/>
            </a:endParaRPr>
          </a:p>
          <a:p>
            <a:pPr marL="285750" indent="-285750">
              <a:buSzPct val="75000"/>
              <a:buFont typeface="Wingdings" charset="2"/>
              <a:buChar char=""/>
            </a:pPr>
            <a:endParaRPr lang="en-US" sz="1900" dirty="0" smtClean="0">
              <a:solidFill>
                <a:srgbClr val="0C1F24"/>
              </a:solidFill>
              <a:latin typeface="Source Sans Pro Light" charset="0"/>
              <a:cs typeface="Source Sans Pro Light" charset="0"/>
            </a:endParaRPr>
          </a:p>
          <a:p>
            <a:pPr marL="285750" indent="-285750">
              <a:buSzPct val="75000"/>
              <a:buFont typeface="Wingdings" charset="2"/>
              <a:buChar char=""/>
            </a:pPr>
            <a:endParaRPr lang="en-US" sz="1900" dirty="0">
              <a:solidFill>
                <a:srgbClr val="0C1F24"/>
              </a:solidFill>
              <a:latin typeface="Source Sans Pro Light" charset="0"/>
              <a:cs typeface="Source Sans Pro Light" charset="0"/>
            </a:endParaRPr>
          </a:p>
        </p:txBody>
      </p:sp>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Background and </a:t>
            </a:r>
            <a:r>
              <a:rPr lang="en-US" sz="3000" dirty="0" smtClean="0">
                <a:latin typeface="Source Sans Pro" charset="0"/>
                <a:ea typeface="Source Sans Pro" charset="0"/>
                <a:cs typeface="Source Sans Pro" charset="0"/>
              </a:rPr>
              <a:t>Purpose</a:t>
            </a:r>
            <a:endParaRPr lang="en-US" sz="3000" dirty="0">
              <a:latin typeface="Source Sans Pro" charset="0"/>
              <a:ea typeface="Source Sans Pro" charset="0"/>
              <a:cs typeface="Source Sans Pro" charset="0"/>
            </a:endParaRPr>
          </a:p>
        </p:txBody>
      </p:sp>
    </p:spTree>
    <p:extLst>
      <p:ext uri="{BB962C8B-B14F-4D97-AF65-F5344CB8AC3E}">
        <p14:creationId xmlns:p14="http://schemas.microsoft.com/office/powerpoint/2010/main" val="13119649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IDN Guidelines WG Members</a:t>
            </a:r>
            <a:endParaRPr lang="en-US" sz="3000" dirty="0">
              <a:latin typeface="Source Sans Pro" charset="0"/>
              <a:ea typeface="Source Sans Pro" charset="0"/>
              <a:cs typeface="Source Sans Pro"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655843414"/>
              </p:ext>
            </p:extLst>
          </p:nvPr>
        </p:nvGraphicFramePr>
        <p:xfrm>
          <a:off x="179285" y="787061"/>
          <a:ext cx="8605487" cy="5385782"/>
        </p:xfrm>
        <a:graphic>
          <a:graphicData uri="http://schemas.openxmlformats.org/drawingml/2006/table">
            <a:tbl>
              <a:tblPr/>
              <a:tblGrid>
                <a:gridCol w="511521"/>
                <a:gridCol w="4642444"/>
                <a:gridCol w="2028936"/>
                <a:gridCol w="1422586"/>
              </a:tblGrid>
              <a:tr h="355389">
                <a:tc>
                  <a:txBody>
                    <a:bodyPr/>
                    <a:lstStyle/>
                    <a:p>
                      <a:pPr algn="l" fontAlgn="t"/>
                      <a:r>
                        <a:rPr lang="en-US" sz="2200" b="1" dirty="0">
                          <a:solidFill>
                            <a:srgbClr val="333333"/>
                          </a:solidFill>
                          <a:effectLst/>
                        </a:rPr>
                        <a:t> </a:t>
                      </a:r>
                    </a:p>
                  </a:txBody>
                  <a:tcPr marL="45345" marR="68018"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0F0F0"/>
                    </a:solidFill>
                  </a:tcPr>
                </a:tc>
                <a:tc>
                  <a:txBody>
                    <a:bodyPr/>
                    <a:lstStyle/>
                    <a:p>
                      <a:pPr algn="l" fontAlgn="t"/>
                      <a:r>
                        <a:rPr lang="en-US" sz="2200" b="1" dirty="0">
                          <a:solidFill>
                            <a:srgbClr val="333333"/>
                          </a:solidFill>
                          <a:effectLst/>
                        </a:rPr>
                        <a:t>Name</a:t>
                      </a:r>
                    </a:p>
                  </a:txBody>
                  <a:tcPr marL="45345" marR="68018"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0F0F0"/>
                    </a:solidFill>
                  </a:tcPr>
                </a:tc>
                <a:tc>
                  <a:txBody>
                    <a:bodyPr/>
                    <a:lstStyle/>
                    <a:p>
                      <a:pPr algn="l" fontAlgn="t"/>
                      <a:r>
                        <a:rPr lang="en-US" sz="2200" b="1" dirty="0">
                          <a:solidFill>
                            <a:srgbClr val="333333"/>
                          </a:solidFill>
                          <a:effectLst/>
                        </a:rPr>
                        <a:t>Organization</a:t>
                      </a:r>
                    </a:p>
                  </a:txBody>
                  <a:tcPr marL="45345" marR="68018"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0F0F0"/>
                    </a:solidFill>
                  </a:tcPr>
                </a:tc>
                <a:tc>
                  <a:txBody>
                    <a:bodyPr/>
                    <a:lstStyle/>
                    <a:p>
                      <a:pPr algn="l" fontAlgn="t"/>
                      <a:r>
                        <a:rPr lang="en-US" sz="2200" b="1" dirty="0" smtClean="0">
                          <a:solidFill>
                            <a:srgbClr val="333333"/>
                          </a:solidFill>
                          <a:effectLst/>
                        </a:rPr>
                        <a:t>SO/AC</a:t>
                      </a:r>
                      <a:endParaRPr lang="en-US" sz="2200" b="1" dirty="0">
                        <a:solidFill>
                          <a:srgbClr val="333333"/>
                        </a:solidFill>
                        <a:effectLst/>
                      </a:endParaRPr>
                    </a:p>
                  </a:txBody>
                  <a:tcPr marL="45345" marR="68018"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0F0F0"/>
                    </a:solidFill>
                  </a:tcPr>
                </a:tc>
              </a:tr>
              <a:tr h="211089">
                <a:tc>
                  <a:txBody>
                    <a:bodyPr/>
                    <a:lstStyle/>
                    <a:p>
                      <a:pPr algn="l" fontAlgn="t"/>
                      <a:r>
                        <a:rPr lang="en-US" sz="2200">
                          <a:effectLst/>
                        </a:rPr>
                        <a:t>1</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Satish Babu</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a:effectLst/>
                        </a:rPr>
                        <a:t>ISOC-TRV</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b="1" dirty="0">
                          <a:effectLst/>
                        </a:rPr>
                        <a:t>ALAC</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55389">
                <a:tc>
                  <a:txBody>
                    <a:bodyPr/>
                    <a:lstStyle/>
                    <a:p>
                      <a:pPr algn="l" fontAlgn="t"/>
                      <a:r>
                        <a:rPr lang="en-US" sz="2200">
                          <a:effectLst/>
                        </a:rPr>
                        <a:t>2</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Wael Nasr</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tx2">
                        <a:lumMod val="20000"/>
                        <a:lumOff val="80000"/>
                      </a:schemeClr>
                    </a:solidFill>
                  </a:tcPr>
                </a:tc>
                <a:tc>
                  <a:txBody>
                    <a:bodyPr/>
                    <a:lstStyle/>
                    <a:p>
                      <a:pPr algn="l" fontAlgn="t"/>
                      <a:r>
                        <a:rPr lang="en-US" sz="2200">
                          <a:effectLst/>
                        </a:rPr>
                        <a:t>TLDVILLA LLC </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tx2">
                        <a:lumMod val="20000"/>
                        <a:lumOff val="80000"/>
                      </a:schemeClr>
                    </a:solidFill>
                  </a:tcPr>
                </a:tc>
                <a:tc>
                  <a:txBody>
                    <a:bodyPr/>
                    <a:lstStyle/>
                    <a:p>
                      <a:pPr algn="l" fontAlgn="t"/>
                      <a:r>
                        <a:rPr lang="en-US" sz="2200" b="1">
                          <a:effectLst/>
                        </a:rPr>
                        <a:t>ALAC</a:t>
                      </a:r>
                      <a:endParaRPr lang="en-US" sz="220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tx2">
                        <a:lumMod val="20000"/>
                        <a:lumOff val="80000"/>
                      </a:schemeClr>
                    </a:solidFill>
                  </a:tcPr>
                </a:tc>
              </a:tr>
              <a:tr h="211089">
                <a:tc>
                  <a:txBody>
                    <a:bodyPr/>
                    <a:lstStyle/>
                    <a:p>
                      <a:pPr algn="l" fontAlgn="t"/>
                      <a:r>
                        <a:rPr lang="en-US" sz="2200">
                          <a:effectLst/>
                        </a:rPr>
                        <a:t>3</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Mats Dufberg</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tx2">
                        <a:lumMod val="20000"/>
                        <a:lumOff val="80000"/>
                      </a:schemeClr>
                    </a:solidFill>
                  </a:tcPr>
                </a:tc>
                <a:tc>
                  <a:txBody>
                    <a:bodyPr/>
                    <a:lstStyle/>
                    <a:p>
                      <a:pPr algn="l" fontAlgn="t"/>
                      <a:r>
                        <a:rPr lang="en-US" sz="2200" dirty="0">
                          <a:effectLst/>
                        </a:rPr>
                        <a:t> </a:t>
                      </a:r>
                      <a:r>
                        <a:rPr lang="en-US" sz="2200" dirty="0" smtClean="0">
                          <a:effectLst/>
                        </a:rPr>
                        <a:t>IIS</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tx2">
                        <a:lumMod val="20000"/>
                        <a:lumOff val="80000"/>
                      </a:schemeClr>
                    </a:solidFill>
                  </a:tcPr>
                </a:tc>
                <a:tc>
                  <a:txBody>
                    <a:bodyPr/>
                    <a:lstStyle/>
                    <a:p>
                      <a:pPr algn="l" fontAlgn="t"/>
                      <a:r>
                        <a:rPr lang="en-US" sz="2200" b="1" dirty="0">
                          <a:effectLst/>
                        </a:rPr>
                        <a:t>ccNSO</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tx2">
                        <a:lumMod val="20000"/>
                        <a:lumOff val="80000"/>
                      </a:schemeClr>
                    </a:solidFill>
                  </a:tcPr>
                </a:tc>
              </a:tr>
              <a:tr h="368102">
                <a:tc>
                  <a:txBody>
                    <a:bodyPr/>
                    <a:lstStyle/>
                    <a:p>
                      <a:pPr algn="l" fontAlgn="t"/>
                      <a:r>
                        <a:rPr lang="en-US" sz="2200">
                          <a:effectLst/>
                        </a:rPr>
                        <a:t>4</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Pablo Rodríguez</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Puerto Rico </a:t>
                      </a:r>
                      <a:r>
                        <a:rPr lang="en-US" sz="2200" dirty="0" smtClean="0">
                          <a:effectLst/>
                        </a:rPr>
                        <a:t>TLD</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b="1" dirty="0">
                          <a:effectLst/>
                        </a:rPr>
                        <a:t>ccNSO</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211089">
                <a:tc>
                  <a:txBody>
                    <a:bodyPr/>
                    <a:lstStyle/>
                    <a:p>
                      <a:pPr algn="l" fontAlgn="t"/>
                      <a:r>
                        <a:rPr lang="en-US" sz="2200">
                          <a:effectLst/>
                        </a:rPr>
                        <a:t>5</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Edmon Chung</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tx2">
                        <a:lumMod val="20000"/>
                        <a:lumOff val="80000"/>
                      </a:schemeClr>
                    </a:solidFill>
                  </a:tcPr>
                </a:tc>
                <a:tc>
                  <a:txBody>
                    <a:bodyPr/>
                    <a:lstStyle/>
                    <a:p>
                      <a:pPr algn="l" fontAlgn="t"/>
                      <a:r>
                        <a:rPr lang="en-US" sz="2200" dirty="0">
                          <a:effectLst/>
                        </a:rPr>
                        <a:t> </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tx2">
                        <a:lumMod val="20000"/>
                        <a:lumOff val="80000"/>
                      </a:schemeClr>
                    </a:solidFill>
                  </a:tcPr>
                </a:tc>
                <a:tc>
                  <a:txBody>
                    <a:bodyPr/>
                    <a:lstStyle/>
                    <a:p>
                      <a:pPr algn="l" fontAlgn="t"/>
                      <a:r>
                        <a:rPr lang="en-US" sz="2200" b="1" dirty="0">
                          <a:effectLst/>
                        </a:rPr>
                        <a:t>GNSO</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chemeClr val="tx2">
                        <a:lumMod val="20000"/>
                        <a:lumOff val="80000"/>
                      </a:schemeClr>
                    </a:solidFill>
                  </a:tcPr>
                </a:tc>
              </a:tr>
              <a:tr h="355389">
                <a:tc>
                  <a:txBody>
                    <a:bodyPr/>
                    <a:lstStyle/>
                    <a:p>
                      <a:pPr algn="l" fontAlgn="t"/>
                      <a:r>
                        <a:rPr lang="en-US" sz="2200">
                          <a:effectLst/>
                        </a:rPr>
                        <a:t>6</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Christian Dawson</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 </a:t>
                      </a:r>
                      <a:r>
                        <a:rPr lang="en-US" sz="2200" dirty="0" smtClean="0">
                          <a:effectLst/>
                        </a:rPr>
                        <a:t>i2Coalition</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b="1" dirty="0">
                          <a:effectLst/>
                        </a:rPr>
                        <a:t>GNSO</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30880">
                <a:tc>
                  <a:txBody>
                    <a:bodyPr/>
                    <a:lstStyle/>
                    <a:p>
                      <a:pPr algn="l" fontAlgn="t"/>
                      <a:r>
                        <a:rPr lang="en-US" sz="2200">
                          <a:effectLst/>
                        </a:rPr>
                        <a:t>7</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Chris Dillon</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b="1">
                          <a:effectLst/>
                        </a:rPr>
                        <a:t>GNSO</a:t>
                      </a:r>
                      <a:endParaRPr lang="en-US" sz="220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55389">
                <a:tc>
                  <a:txBody>
                    <a:bodyPr/>
                    <a:lstStyle/>
                    <a:p>
                      <a:pPr algn="l" fontAlgn="t"/>
                      <a:r>
                        <a:rPr lang="en-US" sz="2200">
                          <a:effectLst/>
                        </a:rPr>
                        <a:t>8</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Kal Feher</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err="1" smtClean="0">
                          <a:effectLst/>
                        </a:rPr>
                        <a:t>Neustar</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b="1" dirty="0">
                          <a:effectLst/>
                        </a:rPr>
                        <a:t>GNSO</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499689">
                <a:tc>
                  <a:txBody>
                    <a:bodyPr/>
                    <a:lstStyle/>
                    <a:p>
                      <a:pPr algn="l" fontAlgn="t"/>
                      <a:r>
                        <a:rPr lang="en-US" sz="2200">
                          <a:effectLst/>
                        </a:rPr>
                        <a:t>9</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a:effectLst/>
                        </a:rPr>
                        <a:t>Dennis Tan</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Verisign</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b="1" dirty="0">
                          <a:effectLst/>
                        </a:rPr>
                        <a:t>GNSO</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499689">
                <a:tc>
                  <a:txBody>
                    <a:bodyPr/>
                    <a:lstStyle/>
                    <a:p>
                      <a:pPr algn="l" fontAlgn="t"/>
                      <a:r>
                        <a:rPr lang="en-US" sz="2200">
                          <a:effectLst/>
                        </a:rPr>
                        <a:t>10</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a:effectLst/>
                        </a:rPr>
                        <a:t>Jian Zhang</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KNET</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b="1" dirty="0">
                          <a:effectLst/>
                        </a:rPr>
                        <a:t>GNSO</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211089">
                <a:tc>
                  <a:txBody>
                    <a:bodyPr/>
                    <a:lstStyle/>
                    <a:p>
                      <a:pPr algn="l" fontAlgn="t"/>
                      <a:r>
                        <a:rPr lang="en-US" sz="2200">
                          <a:effectLst/>
                        </a:rPr>
                        <a:t>11</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a:effectLst/>
                        </a:rPr>
                        <a:t>Ram Mohan</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err="1" smtClean="0">
                          <a:effectLst/>
                        </a:rPr>
                        <a:t>Afilias</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b="1" dirty="0">
                          <a:effectLst/>
                        </a:rPr>
                        <a:t>SSAC</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r h="345916">
                <a:tc>
                  <a:txBody>
                    <a:bodyPr/>
                    <a:lstStyle/>
                    <a:p>
                      <a:pPr algn="l" fontAlgn="t"/>
                      <a:r>
                        <a:rPr lang="en-US" sz="2200">
                          <a:effectLst/>
                        </a:rPr>
                        <a:t>12</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Patrik </a:t>
                      </a:r>
                      <a:r>
                        <a:rPr lang="en-US" sz="2200" dirty="0" smtClean="0">
                          <a:effectLst/>
                        </a:rPr>
                        <a:t>Fältström (</a:t>
                      </a:r>
                      <a:r>
                        <a:rPr lang="en-US" sz="2200" dirty="0">
                          <a:effectLst/>
                        </a:rPr>
                        <a:t>will only review work)</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dirty="0">
                          <a:effectLst/>
                        </a:rPr>
                        <a:t> </a:t>
                      </a: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2200" b="1" dirty="0">
                          <a:effectLst/>
                        </a:rPr>
                        <a:t>SSAC</a:t>
                      </a:r>
                      <a:endParaRPr lang="en-US" sz="2200" dirty="0">
                        <a:effectLst/>
                      </a:endParaRPr>
                    </a:p>
                  </a:txBody>
                  <a:tcPr marL="45345" marR="45345" marT="31742" marB="31742">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21035254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69913" y="2377590"/>
            <a:ext cx="8432573" cy="1728788"/>
          </a:xfrm>
        </p:spPr>
        <p:txBody>
          <a:bodyPr/>
          <a:lstStyle/>
          <a:p>
            <a:r>
              <a:rPr lang="en-US" b="1" dirty="0">
                <a:latin typeface="Source Sans Pro" charset="0"/>
                <a:ea typeface="Source Sans Pro" charset="0"/>
                <a:cs typeface="Source Sans Pro" charset="0"/>
              </a:rPr>
              <a:t>Current (Draft) </a:t>
            </a:r>
            <a:r>
              <a:rPr lang="en-US" b="1" dirty="0" smtClean="0">
                <a:latin typeface="Source Sans Pro" charset="0"/>
                <a:ea typeface="Source Sans Pro" charset="0"/>
                <a:cs typeface="Source Sans Pro" charset="0"/>
              </a:rPr>
              <a:t>Recommendations</a:t>
            </a:r>
            <a:endParaRPr lang="en-US" b="1" dirty="0">
              <a:latin typeface="Source Sans Pro" charset="0"/>
              <a:ea typeface="Source Sans Pro" charset="0"/>
              <a:cs typeface="Source Sans Pro" charset="0"/>
            </a:endParaRPr>
          </a:p>
        </p:txBody>
      </p:sp>
    </p:spTree>
    <p:extLst>
      <p:ext uri="{BB962C8B-B14F-4D97-AF65-F5344CB8AC3E}">
        <p14:creationId xmlns:p14="http://schemas.microsoft.com/office/powerpoint/2010/main" val="29418648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4601" y="1476673"/>
            <a:ext cx="8103072" cy="4508927"/>
          </a:xfrm>
          <a:prstGeom prst="rect">
            <a:avLst/>
          </a:prstGeom>
        </p:spPr>
        <p:txBody>
          <a:bodyPr wrap="square">
            <a:spAutoFit/>
          </a:bodyPr>
          <a:lstStyle/>
          <a:p>
            <a:pPr marL="457200" indent="-457200">
              <a:spcAft>
                <a:spcPts val="600"/>
              </a:spcAft>
              <a:buSzPct val="100000"/>
              <a:buFont typeface="+mj-lt"/>
              <a:buAutoNum type="arabicPeriod"/>
            </a:pPr>
            <a:r>
              <a:rPr lang="en-US" sz="2200" dirty="0" smtClean="0">
                <a:solidFill>
                  <a:srgbClr val="0C1F24"/>
                </a:solidFill>
                <a:latin typeface="Source Sans Pro Light" charset="0"/>
                <a:cs typeface="Source Sans Pro Light" charset="0"/>
              </a:rPr>
              <a:t>Transition from IDNA2003 to IDNA2008</a:t>
            </a:r>
          </a:p>
          <a:p>
            <a:pPr marL="457200" indent="-457200">
              <a:spcAft>
                <a:spcPts val="600"/>
              </a:spcAft>
              <a:buSzPct val="100000"/>
              <a:buFont typeface="+mj-lt"/>
              <a:buAutoNum type="arabicPeriod"/>
            </a:pPr>
            <a:r>
              <a:rPr lang="en-US" sz="2200" dirty="0" smtClean="0">
                <a:solidFill>
                  <a:srgbClr val="0C1F24"/>
                </a:solidFill>
                <a:latin typeface="Source Sans Pro Light" charset="0"/>
                <a:cs typeface="Source Sans Pro Light" charset="0"/>
              </a:rPr>
              <a:t>Terminology</a:t>
            </a:r>
          </a:p>
          <a:p>
            <a:pPr marL="457200" indent="-457200">
              <a:spcAft>
                <a:spcPts val="600"/>
              </a:spcAft>
              <a:buSzPct val="100000"/>
              <a:buFont typeface="+mj-lt"/>
              <a:buAutoNum type="arabicPeriod"/>
            </a:pPr>
            <a:r>
              <a:rPr lang="en-US" sz="2200" dirty="0" smtClean="0">
                <a:solidFill>
                  <a:srgbClr val="0C1F24"/>
                </a:solidFill>
                <a:latin typeface="Source Sans Pro Light" charset="0"/>
                <a:cs typeface="Source Sans Pro Light" charset="0"/>
              </a:rPr>
              <a:t>Format of IDN Tables</a:t>
            </a:r>
          </a:p>
          <a:p>
            <a:pPr marL="457200" indent="-457200">
              <a:spcAft>
                <a:spcPts val="600"/>
              </a:spcAft>
              <a:buSzPct val="100000"/>
              <a:buFont typeface="+mj-lt"/>
              <a:buAutoNum type="arabicPeriod"/>
            </a:pPr>
            <a:r>
              <a:rPr lang="en-US" sz="2200" dirty="0" smtClean="0">
                <a:solidFill>
                  <a:srgbClr val="0C1F24"/>
                </a:solidFill>
                <a:latin typeface="Source Sans Pro Light" charset="0"/>
                <a:cs typeface="Source Sans Pro Light" charset="0"/>
              </a:rPr>
              <a:t>Consistency of IDN Tables</a:t>
            </a:r>
          </a:p>
          <a:p>
            <a:pPr marL="457200" indent="-457200">
              <a:spcAft>
                <a:spcPts val="600"/>
              </a:spcAft>
              <a:buSzPct val="100000"/>
              <a:buFont typeface="+mj-lt"/>
              <a:buAutoNum type="arabicPeriod"/>
            </a:pPr>
            <a:r>
              <a:rPr lang="en-US" sz="2200" dirty="0" smtClean="0">
                <a:solidFill>
                  <a:srgbClr val="0C1F24"/>
                </a:solidFill>
                <a:latin typeface="Source Sans Pro Light" charset="0"/>
                <a:cs typeface="Source Sans Pro Light" charset="0"/>
              </a:rPr>
              <a:t>User Acceptance</a:t>
            </a:r>
          </a:p>
          <a:p>
            <a:pPr marL="457200" indent="-457200">
              <a:spcAft>
                <a:spcPts val="600"/>
              </a:spcAft>
              <a:buSzPct val="100000"/>
              <a:buFont typeface="+mj-lt"/>
              <a:buAutoNum type="arabicPeriod"/>
            </a:pPr>
            <a:r>
              <a:rPr lang="en-US" sz="2200" dirty="0" smtClean="0">
                <a:solidFill>
                  <a:srgbClr val="0C1F24"/>
                </a:solidFill>
                <a:latin typeface="Source Sans Pro Light" charset="0"/>
                <a:cs typeface="Source Sans Pro Light" charset="0"/>
              </a:rPr>
              <a:t>IDN Variants – Cont.</a:t>
            </a:r>
          </a:p>
          <a:p>
            <a:pPr marL="457200" indent="-457200">
              <a:spcAft>
                <a:spcPts val="600"/>
              </a:spcAft>
              <a:buSzPct val="100000"/>
              <a:buFont typeface="+mj-lt"/>
              <a:buAutoNum type="arabicPeriod"/>
            </a:pPr>
            <a:endParaRPr lang="en-US" sz="2200" dirty="0" smtClean="0">
              <a:solidFill>
                <a:srgbClr val="0C1F24"/>
              </a:solidFill>
              <a:latin typeface="Source Sans Pro Light" charset="0"/>
              <a:cs typeface="Source Sans Pro Light" charset="0"/>
            </a:endParaRPr>
          </a:p>
          <a:p>
            <a:pPr marL="457200" indent="-457200">
              <a:spcAft>
                <a:spcPts val="600"/>
              </a:spcAft>
              <a:buSzPct val="100000"/>
              <a:buFont typeface="+mj-lt"/>
              <a:buAutoNum type="arabicPeriod"/>
            </a:pPr>
            <a:r>
              <a:rPr lang="en-US" sz="2200" dirty="0" smtClean="0">
                <a:solidFill>
                  <a:srgbClr val="0C1F24"/>
                </a:solidFill>
                <a:latin typeface="Source Sans Pro Light" charset="0"/>
                <a:cs typeface="Source Sans Pro Light" charset="0"/>
              </a:rPr>
              <a:t>Similarity </a:t>
            </a:r>
            <a:r>
              <a:rPr lang="en-US" sz="2200" dirty="0" smtClean="0">
                <a:solidFill>
                  <a:srgbClr val="0C1F24"/>
                </a:solidFill>
                <a:latin typeface="Source Sans Pro Light" charset="0"/>
                <a:cs typeface="Source Sans Pro Light" charset="0"/>
              </a:rPr>
              <a:t>and Confusability of IDN Labels – TBD</a:t>
            </a:r>
          </a:p>
          <a:p>
            <a:pPr marL="457200" indent="-457200">
              <a:spcAft>
                <a:spcPts val="600"/>
              </a:spcAft>
              <a:buSzPct val="100000"/>
              <a:buFont typeface="+mj-lt"/>
              <a:buAutoNum type="arabicPeriod"/>
            </a:pPr>
            <a:r>
              <a:rPr lang="en-US" sz="2200" dirty="0" smtClean="0">
                <a:solidFill>
                  <a:srgbClr val="0C1F24"/>
                </a:solidFill>
                <a:latin typeface="Source Sans Pro Light" charset="0"/>
                <a:cs typeface="Source Sans Pro Light" charset="0"/>
              </a:rPr>
              <a:t>Registration Data – TBD</a:t>
            </a:r>
          </a:p>
          <a:p>
            <a:pPr marL="457200" indent="-457200">
              <a:spcAft>
                <a:spcPts val="600"/>
              </a:spcAft>
              <a:buSzPct val="100000"/>
              <a:buFont typeface="+mj-lt"/>
              <a:buAutoNum type="arabicPeriod"/>
            </a:pPr>
            <a:r>
              <a:rPr lang="en-US" sz="2200" dirty="0" smtClean="0">
                <a:solidFill>
                  <a:srgbClr val="0C1F24"/>
                </a:solidFill>
                <a:latin typeface="Source Sans Pro Light" charset="0"/>
                <a:cs typeface="Source Sans Pro Light" charset="0"/>
              </a:rPr>
              <a:t>EPP - TBD</a:t>
            </a:r>
            <a:r>
              <a:rPr lang="en-US" sz="2200" dirty="0">
                <a:solidFill>
                  <a:srgbClr val="0C1F24"/>
                </a:solidFill>
                <a:latin typeface="Source Sans Pro Light" charset="0"/>
                <a:cs typeface="Source Sans Pro Light" charset="0"/>
              </a:rPr>
              <a:t/>
            </a:r>
            <a:br>
              <a:rPr lang="en-US" sz="2200" dirty="0">
                <a:solidFill>
                  <a:srgbClr val="0C1F24"/>
                </a:solidFill>
                <a:latin typeface="Source Sans Pro Light" charset="0"/>
                <a:cs typeface="Source Sans Pro Light" charset="0"/>
              </a:rPr>
            </a:br>
            <a:r>
              <a:rPr lang="en-US" sz="2200" dirty="0">
                <a:solidFill>
                  <a:srgbClr val="0C1F24"/>
                </a:solidFill>
                <a:latin typeface="Source Sans Pro Light" charset="0"/>
                <a:cs typeface="Source Sans Pro Light" charset="0"/>
              </a:rPr>
              <a:t> </a:t>
            </a:r>
          </a:p>
        </p:txBody>
      </p:sp>
      <p:sp>
        <p:nvSpPr>
          <p:cNvPr id="6" name="Title 5"/>
          <p:cNvSpPr>
            <a:spLocks noGrp="1"/>
          </p:cNvSpPr>
          <p:nvPr>
            <p:ph type="title"/>
          </p:nvPr>
        </p:nvSpPr>
        <p:spPr>
          <a:prstGeom prst="rect">
            <a:avLst/>
          </a:prstGeom>
        </p:spPr>
        <p:txBody>
          <a:bodyPr/>
          <a:lstStyle/>
          <a:p>
            <a:r>
              <a:rPr lang="en-US" sz="3000" dirty="0" smtClean="0">
                <a:latin typeface="Source Sans Pro" charset="0"/>
                <a:ea typeface="Source Sans Pro" charset="0"/>
                <a:cs typeface="Source Sans Pro" charset="0"/>
              </a:rPr>
              <a:t>Summary of Items Covered by the Guidelines</a:t>
            </a:r>
            <a:endParaRPr lang="en-US" sz="3000" dirty="0">
              <a:latin typeface="Source Sans Pro" charset="0"/>
              <a:ea typeface="Source Sans Pro" charset="0"/>
              <a:cs typeface="Source Sans Pro" charset="0"/>
            </a:endParaRPr>
          </a:p>
        </p:txBody>
      </p:sp>
    </p:spTree>
    <p:extLst>
      <p:ext uri="{BB962C8B-B14F-4D97-AF65-F5344CB8AC3E}">
        <p14:creationId xmlns:p14="http://schemas.microsoft.com/office/powerpoint/2010/main" val="516565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Transition from IDNA2003 to IDNA2008</a:t>
            </a:r>
            <a:endParaRPr lang="en-US" dirty="0">
              <a:latin typeface="Source Sans Pro" charset="0"/>
              <a:ea typeface="Source Sans Pro" charset="0"/>
              <a:cs typeface="Source Sans Pro" charset="0"/>
            </a:endParaRPr>
          </a:p>
        </p:txBody>
      </p:sp>
      <p:sp>
        <p:nvSpPr>
          <p:cNvPr id="6" name="Rectangle 5"/>
          <p:cNvSpPr/>
          <p:nvPr/>
        </p:nvSpPr>
        <p:spPr>
          <a:xfrm>
            <a:off x="520464" y="934614"/>
            <a:ext cx="8392182" cy="5124480"/>
          </a:xfrm>
          <a:prstGeom prst="rect">
            <a:avLst/>
          </a:prstGeom>
        </p:spPr>
        <p:txBody>
          <a:bodyPr wrap="square">
            <a:spAutoFit/>
          </a:bodyPr>
          <a:lstStyle/>
          <a:p>
            <a:pPr marL="457200" indent="-457200">
              <a:buSzPct val="100000"/>
              <a:buFont typeface="+mj-lt"/>
              <a:buAutoNum type="arabicPeriod"/>
            </a:pPr>
            <a:r>
              <a:rPr lang="en-US" sz="2200" dirty="0" smtClean="0">
                <a:solidFill>
                  <a:srgbClr val="0C1F24"/>
                </a:solidFill>
                <a:latin typeface="Source Sans Pro Light" charset="0"/>
                <a:cs typeface="Source Sans Pro Light" charset="0"/>
              </a:rPr>
              <a:t>Top-level </a:t>
            </a:r>
            <a:r>
              <a:rPr lang="en-US" sz="2200" dirty="0">
                <a:solidFill>
                  <a:srgbClr val="0C1F24"/>
                </a:solidFill>
                <a:latin typeface="Source Sans Pro Light" charset="0"/>
                <a:cs typeface="Source Sans Pro Light" charset="0"/>
              </a:rPr>
              <a:t>domain </a:t>
            </a:r>
            <a:r>
              <a:rPr lang="en-US" sz="2200" dirty="0" smtClean="0">
                <a:solidFill>
                  <a:srgbClr val="0C1F24"/>
                </a:solidFill>
                <a:latin typeface="Source Sans Pro Light" charset="0"/>
                <a:cs typeface="Source Sans Pro Light" charset="0"/>
              </a:rPr>
              <a:t>(TLD) </a:t>
            </a:r>
            <a:r>
              <a:rPr lang="en-US" sz="2200" dirty="0">
                <a:solidFill>
                  <a:srgbClr val="0C1F24"/>
                </a:solidFill>
                <a:latin typeface="Source Sans Pro Light" charset="0"/>
                <a:cs typeface="Source Sans Pro Light" charset="0"/>
              </a:rPr>
              <a:t>registries supporting Internationalized Domain Names </a:t>
            </a:r>
            <a:r>
              <a:rPr lang="en-US" sz="2200" dirty="0" smtClean="0">
                <a:solidFill>
                  <a:srgbClr val="0C1F24"/>
                </a:solidFill>
                <a:latin typeface="Source Sans Pro Light" charset="0"/>
                <a:cs typeface="Source Sans Pro Light" charset="0"/>
              </a:rPr>
              <a:t>(IDNs) </a:t>
            </a:r>
            <a:r>
              <a:rPr lang="en-US" sz="2200" dirty="0">
                <a:solidFill>
                  <a:srgbClr val="0C1F24"/>
                </a:solidFill>
                <a:latin typeface="Source Sans Pro Light" charset="0"/>
                <a:cs typeface="Source Sans Pro Light" charset="0"/>
              </a:rPr>
              <a:t>will do so in strict compliance with the requirements of the IETF protocol for Internationalized Domain Names in Applications, as defined in RFCs 5890, 5891, 5892, 5893, and </a:t>
            </a:r>
            <a:r>
              <a:rPr lang="en-US" sz="2200" dirty="0" smtClean="0">
                <a:solidFill>
                  <a:srgbClr val="0C1F24"/>
                </a:solidFill>
                <a:latin typeface="Source Sans Pro Light" charset="0"/>
                <a:cs typeface="Source Sans Pro Light" charset="0"/>
              </a:rPr>
              <a:t>5894.</a:t>
            </a:r>
          </a:p>
          <a:p>
            <a:pPr marL="457200" indent="-457200">
              <a:buSzPct val="100000"/>
              <a:buFont typeface="+mj-lt"/>
              <a:buAutoNum type="arabicPeriod"/>
            </a:pPr>
            <a:endParaRPr lang="en-US" sz="2200" dirty="0">
              <a:solidFill>
                <a:srgbClr val="0C1F24"/>
              </a:solidFill>
              <a:latin typeface="Source Sans Pro Light" charset="0"/>
              <a:cs typeface="Source Sans Pro Light" charset="0"/>
            </a:endParaRPr>
          </a:p>
          <a:p>
            <a:pPr marL="457200" indent="-457200">
              <a:buSzPct val="100000"/>
              <a:buFont typeface="+mj-lt"/>
              <a:buAutoNum type="arabicPeriod"/>
            </a:pPr>
            <a:r>
              <a:rPr lang="en-US" sz="2200" dirty="0" smtClean="0">
                <a:solidFill>
                  <a:srgbClr val="0C1F24"/>
                </a:solidFill>
                <a:latin typeface="Source Sans Pro Light" charset="0"/>
                <a:cs typeface="Source Sans Pro Light" charset="0"/>
              </a:rPr>
              <a:t>No </a:t>
            </a:r>
            <a:r>
              <a:rPr lang="en-US" sz="2200" dirty="0">
                <a:solidFill>
                  <a:srgbClr val="0C1F24"/>
                </a:solidFill>
                <a:latin typeface="Source Sans Pro Light" charset="0"/>
                <a:cs typeface="Source Sans Pro Light" charset="0"/>
              </a:rPr>
              <a:t>code point permitted in IDNA2003 but disallowed in IDNA2008 will be accepted for registration regardless of the extent to which such code points appear in names registered prior to the protocol revision. The registrant of a domain that is no longer supported by IDNA2008 should be notified that there may be unanticipated consequences for a user attempting to reach it, and such names should be replaced, held, or deleted at registry initiative.</a:t>
            </a:r>
          </a:p>
          <a:p>
            <a:pPr marL="914400" lvl="1" indent="-457200">
              <a:buSzPct val="75000"/>
              <a:buFont typeface="+mj-lt"/>
              <a:buAutoNum type="arabicPeriod"/>
            </a:pPr>
            <a:endParaRPr lang="en-US" sz="1900" dirty="0">
              <a:solidFill>
                <a:srgbClr val="0C1F24"/>
              </a:solidFill>
              <a:latin typeface="Source Sans Pro Light" charset="0"/>
              <a:cs typeface="Source Sans Pro Light" charset="0"/>
            </a:endParaRPr>
          </a:p>
        </p:txBody>
      </p:sp>
    </p:spTree>
    <p:extLst>
      <p:ext uri="{BB962C8B-B14F-4D97-AF65-F5344CB8AC3E}">
        <p14:creationId xmlns:p14="http://schemas.microsoft.com/office/powerpoint/2010/main" val="40924090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latin typeface="Source Sans Pro" charset="0"/>
                <a:ea typeface="Source Sans Pro" charset="0"/>
                <a:cs typeface="Source Sans Pro" charset="0"/>
              </a:rPr>
              <a:t>Transition from IDNA2003 to </a:t>
            </a:r>
            <a:r>
              <a:rPr lang="en-US" dirty="0" smtClean="0">
                <a:latin typeface="Source Sans Pro" charset="0"/>
                <a:ea typeface="Source Sans Pro" charset="0"/>
                <a:cs typeface="Source Sans Pro" charset="0"/>
              </a:rPr>
              <a:t>IDNA2008</a:t>
            </a:r>
            <a:endParaRPr lang="en-US" dirty="0">
              <a:latin typeface="Source Sans Pro" charset="0"/>
              <a:ea typeface="Source Sans Pro" charset="0"/>
              <a:cs typeface="Source Sans Pro" charset="0"/>
            </a:endParaRPr>
          </a:p>
        </p:txBody>
      </p:sp>
      <p:sp>
        <p:nvSpPr>
          <p:cNvPr id="6" name="Rectangle 5"/>
          <p:cNvSpPr/>
          <p:nvPr/>
        </p:nvSpPr>
        <p:spPr>
          <a:xfrm>
            <a:off x="520463" y="934614"/>
            <a:ext cx="8326081" cy="5801588"/>
          </a:xfrm>
          <a:prstGeom prst="rect">
            <a:avLst/>
          </a:prstGeom>
        </p:spPr>
        <p:txBody>
          <a:bodyPr wrap="square">
            <a:spAutoFit/>
          </a:bodyPr>
          <a:lstStyle/>
          <a:p>
            <a:pPr marL="457200" indent="-457200">
              <a:buSzPct val="100000"/>
              <a:buFont typeface="+mj-lt"/>
              <a:buAutoNum type="arabicPeriod" startAt="3"/>
            </a:pPr>
            <a:r>
              <a:rPr lang="en-US" sz="2200" dirty="0" smtClean="0">
                <a:solidFill>
                  <a:srgbClr val="0C1F24"/>
                </a:solidFill>
                <a:latin typeface="Source Sans Pro Light" charset="0"/>
                <a:cs typeface="Source Sans Pro Light" charset="0"/>
              </a:rPr>
              <a:t>When </a:t>
            </a:r>
            <a:r>
              <a:rPr lang="en-US" sz="2200" dirty="0">
                <a:solidFill>
                  <a:srgbClr val="0C1F24"/>
                </a:solidFill>
                <a:latin typeface="Source Sans Pro Light" charset="0"/>
                <a:cs typeface="Source Sans Pro Light" charset="0"/>
              </a:rPr>
              <a:t>a preexisting name requires a registry to make transitional exception to any of these Guidelines, the terms of that action will also be made readily available online, including the timeline for the resolution of such transitional matters. The excepted registrations themselves are, however, not part of this documentation. At the end of the transitional period, code points that are prohibited by IDNA2008 will not be permitted even by exception. </a:t>
            </a:r>
          </a:p>
          <a:p>
            <a:pPr marL="457200" indent="-457200">
              <a:buSzPct val="100000"/>
              <a:buFont typeface="+mj-lt"/>
              <a:buAutoNum type="arabicPeriod" startAt="3"/>
            </a:pPr>
            <a:endParaRPr lang="en-US" sz="2200" dirty="0" smtClean="0">
              <a:solidFill>
                <a:srgbClr val="0C1F24"/>
              </a:solidFill>
              <a:latin typeface="Source Sans Pro Light" charset="0"/>
              <a:cs typeface="Source Sans Pro Light" charset="0"/>
            </a:endParaRPr>
          </a:p>
          <a:p>
            <a:pPr marL="457200" indent="-457200">
              <a:buSzPct val="100000"/>
              <a:buFont typeface="+mj-lt"/>
              <a:buAutoNum type="arabicPeriod" startAt="3"/>
            </a:pPr>
            <a:r>
              <a:rPr lang="en-US" sz="2200" dirty="0" smtClean="0">
                <a:solidFill>
                  <a:srgbClr val="0C1F24"/>
                </a:solidFill>
                <a:latin typeface="Source Sans Pro Light" charset="0"/>
                <a:cs typeface="Source Sans Pro Light" charset="0"/>
              </a:rPr>
              <a:t>No </a:t>
            </a:r>
            <a:r>
              <a:rPr lang="en-US" sz="2200" dirty="0">
                <a:solidFill>
                  <a:srgbClr val="0C1F24"/>
                </a:solidFill>
                <a:latin typeface="Source Sans Pro Light" charset="0"/>
                <a:cs typeface="Source Sans Pro Light" charset="0"/>
              </a:rPr>
              <a:t>label containing hyphens in the third and fourth positions will be registered unless it is a valid A-label, with reservation for transitional action in accordance with the preceding Guideline. Hyphens in these positions are explicitly reserved to indicate encoding schemes, of which IDNA is only one instantiation. These guidelines are not intended to assist with any other instantiations</a:t>
            </a:r>
            <a:r>
              <a:rPr lang="en-US" sz="2200" dirty="0" smtClean="0">
                <a:solidFill>
                  <a:srgbClr val="0C1F24"/>
                </a:solidFill>
                <a:latin typeface="Source Sans Pro Light" charset="0"/>
                <a:cs typeface="Source Sans Pro Light" charset="0"/>
              </a:rPr>
              <a:t>.</a:t>
            </a:r>
          </a:p>
          <a:p>
            <a:pPr marL="285750" indent="-285750">
              <a:buSzPct val="75000"/>
              <a:buFont typeface="Wingdings" charset="2"/>
              <a:buChar char=""/>
            </a:pPr>
            <a:endParaRPr lang="en-US" sz="1900" dirty="0">
              <a:solidFill>
                <a:srgbClr val="0C1F24"/>
              </a:solidFill>
              <a:latin typeface="Source Sans Pro Light" charset="0"/>
              <a:cs typeface="Source Sans Pro Light" charset="0"/>
            </a:endParaRPr>
          </a:p>
        </p:txBody>
      </p:sp>
    </p:spTree>
    <p:extLst>
      <p:ext uri="{BB962C8B-B14F-4D97-AF65-F5344CB8AC3E}">
        <p14:creationId xmlns:p14="http://schemas.microsoft.com/office/powerpoint/2010/main" val="3676286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latin typeface="Source Sans Pro" charset="0"/>
                <a:ea typeface="Source Sans Pro" charset="0"/>
                <a:cs typeface="Source Sans Pro" charset="0"/>
              </a:rPr>
              <a:t>Terminology</a:t>
            </a:r>
            <a:endParaRPr lang="en-US" dirty="0">
              <a:latin typeface="Source Sans Pro" charset="0"/>
              <a:ea typeface="Source Sans Pro" charset="0"/>
              <a:cs typeface="Source Sans Pro" charset="0"/>
            </a:endParaRPr>
          </a:p>
        </p:txBody>
      </p:sp>
      <p:sp>
        <p:nvSpPr>
          <p:cNvPr id="6" name="Rectangle 5"/>
          <p:cNvSpPr/>
          <p:nvPr/>
        </p:nvSpPr>
        <p:spPr>
          <a:xfrm>
            <a:off x="520464" y="934614"/>
            <a:ext cx="8103072" cy="1738938"/>
          </a:xfrm>
          <a:prstGeom prst="rect">
            <a:avLst/>
          </a:prstGeom>
        </p:spPr>
        <p:txBody>
          <a:bodyPr wrap="square">
            <a:spAutoFit/>
          </a:bodyPr>
          <a:lstStyle/>
          <a:p>
            <a:pPr marL="457200" indent="-457200">
              <a:buSzPct val="100000"/>
              <a:buFont typeface="+mj-lt"/>
              <a:buAutoNum type="arabicPeriod" startAt="5"/>
            </a:pPr>
            <a:r>
              <a:rPr lang="en-US" sz="2200" dirty="0" smtClean="0">
                <a:solidFill>
                  <a:srgbClr val="0C1F24"/>
                </a:solidFill>
                <a:latin typeface="Source Sans Pro Light" charset="0"/>
                <a:cs typeface="Source Sans Pro Light" charset="0"/>
              </a:rPr>
              <a:t>Relevant </a:t>
            </a:r>
            <a:r>
              <a:rPr lang="en-US" sz="2200" dirty="0">
                <a:solidFill>
                  <a:srgbClr val="0C1F24"/>
                </a:solidFill>
                <a:latin typeface="Source Sans Pro Light" charset="0"/>
                <a:cs typeface="Source Sans Pro Light" charset="0"/>
              </a:rPr>
              <a:t>terminology used in the guidelines is defined in Appendix A of this document with the intention that these definitions will be adopted by the community and used consistently across it. </a:t>
            </a:r>
            <a:endParaRPr lang="en-US" sz="2200" dirty="0" smtClean="0">
              <a:solidFill>
                <a:srgbClr val="0C1F24"/>
              </a:solidFill>
              <a:latin typeface="Source Sans Pro Light" charset="0"/>
              <a:cs typeface="Source Sans Pro Light" charset="0"/>
            </a:endParaRPr>
          </a:p>
          <a:p>
            <a:pPr>
              <a:buSzPct val="75000"/>
            </a:pPr>
            <a:endParaRPr lang="en-US" sz="1900" dirty="0">
              <a:solidFill>
                <a:srgbClr val="0C1F24"/>
              </a:solidFill>
              <a:latin typeface="Source Sans Pro Light" charset="0"/>
              <a:cs typeface="Source Sans Pro Light" charset="0"/>
            </a:endParaRPr>
          </a:p>
        </p:txBody>
      </p:sp>
    </p:spTree>
    <p:extLst>
      <p:ext uri="{BB962C8B-B14F-4D97-AF65-F5344CB8AC3E}">
        <p14:creationId xmlns:p14="http://schemas.microsoft.com/office/powerpoint/2010/main" val="33744888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7749</TotalTime>
  <Words>1258</Words>
  <Application>Microsoft Office PowerPoint</Application>
  <PresentationFormat>On-screen Show (4:3)</PresentationFormat>
  <Paragraphs>172</Paragraphs>
  <Slides>19</Slides>
  <Notes>18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Courier New</vt:lpstr>
      <vt:lpstr>HiraMinProN-W3</vt:lpstr>
      <vt:lpstr>Source Sans Pro</vt:lpstr>
      <vt:lpstr>Source Sans Pro Light</vt:lpstr>
      <vt:lpstr>Wingdings</vt:lpstr>
      <vt:lpstr>Office Theme</vt:lpstr>
      <vt:lpstr>PowerPoint Presentation</vt:lpstr>
      <vt:lpstr>Agenda</vt:lpstr>
      <vt:lpstr>Background and Purpose</vt:lpstr>
      <vt:lpstr>IDN Guidelines WG Members</vt:lpstr>
      <vt:lpstr>PowerPoint Presentation</vt:lpstr>
      <vt:lpstr>Summary of Items Covered by the Guidelines</vt:lpstr>
      <vt:lpstr>Transition from IDNA2003 to IDNA2008</vt:lpstr>
      <vt:lpstr>Transition from IDNA2003 to IDNA2008</vt:lpstr>
      <vt:lpstr>Terminology</vt:lpstr>
      <vt:lpstr>Format of IDN Tables</vt:lpstr>
      <vt:lpstr>Format of IDN Tables</vt:lpstr>
      <vt:lpstr>Consistency of IDN Tables</vt:lpstr>
      <vt:lpstr>Consistency of IDN Tables</vt:lpstr>
      <vt:lpstr>User Acceptance</vt:lpstr>
      <vt:lpstr>IDN Variant Labels</vt:lpstr>
      <vt:lpstr>PowerPoint Presentation</vt:lpstr>
      <vt:lpstr>Next Steps</vt:lpstr>
      <vt:lpstr>Feedback</vt:lpstr>
      <vt:lpstr>Engage with ICANN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Abigail</dc:creator>
  <cp:lastModifiedBy>Sarmad Hussain</cp:lastModifiedBy>
  <cp:revision>252</cp:revision>
  <cp:lastPrinted>2015-04-13T15:10:57Z</cp:lastPrinted>
  <dcterms:created xsi:type="dcterms:W3CDTF">2015-01-07T16:11:05Z</dcterms:created>
  <dcterms:modified xsi:type="dcterms:W3CDTF">2016-10-28T15:53:51Z</dcterms:modified>
</cp:coreProperties>
</file>