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8" r:id="rId1"/>
  </p:sldMasterIdLst>
  <p:notesMasterIdLst>
    <p:notesMasterId r:id="rId8"/>
  </p:notesMasterIdLst>
  <p:handoutMasterIdLst>
    <p:handoutMasterId r:id="rId9"/>
  </p:handoutMasterIdLst>
  <p:sldIdLst>
    <p:sldId id="577" r:id="rId2"/>
    <p:sldId id="588" r:id="rId3"/>
    <p:sldId id="589" r:id="rId4"/>
    <p:sldId id="643" r:id="rId5"/>
    <p:sldId id="598" r:id="rId6"/>
    <p:sldId id="60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423">
          <p15:clr>
            <a:srgbClr val="A4A3A4"/>
          </p15:clr>
        </p15:guide>
        <p15:guide id="4" orient="horz" pos="2847">
          <p15:clr>
            <a:srgbClr val="A4A3A4"/>
          </p15:clr>
        </p15:guide>
        <p15:guide id="5" orient="horz" pos="805">
          <p15:clr>
            <a:srgbClr val="A4A3A4"/>
          </p15:clr>
        </p15:guide>
        <p15:guide id="6" pos="28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00"/>
    <a:srgbClr val="B76742"/>
    <a:srgbClr val="C37764"/>
    <a:srgbClr val="2EA392"/>
    <a:srgbClr val="0E4B91"/>
    <a:srgbClr val="18548A"/>
    <a:srgbClr val="15538C"/>
    <a:srgbClr val="0B2F49"/>
    <a:srgbClr val="092F4B"/>
    <a:srgbClr val="A147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38" autoAdjust="0"/>
    <p:restoredTop sz="79938" autoAdjust="0"/>
  </p:normalViewPr>
  <p:slideViewPr>
    <p:cSldViewPr snapToGrid="0" snapToObjects="1">
      <p:cViewPr varScale="1">
        <p:scale>
          <a:sx n="93" d="100"/>
          <a:sy n="93" d="100"/>
        </p:scale>
        <p:origin x="1902" y="84"/>
      </p:cViewPr>
      <p:guideLst>
        <p:guide orient="horz" pos="1422"/>
        <p:guide pos="2880"/>
        <p:guide orient="horz" pos="1423"/>
        <p:guide orient="horz" pos="2847"/>
        <p:guide orient="horz" pos="805"/>
        <p:guide pos="28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10/23/2016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10/23/2016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102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67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00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87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487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6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24294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168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258897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0945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324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9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28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3941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ann.org/resources/pages/implementation-guidelines-2012-02-25-e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unity.icann.org/display/IDN/IDN+implementation+Guideline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unity.icann.org/display/IDN/IDN+implementation+Guideline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IDNProgram@icann.org" TargetMode="External"/><Relationship Id="rId4" Type="http://schemas.openxmlformats.org/officeDocument/2006/relationships/hyperlink" Target="mailto:idngwg@icann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69913" y="2377591"/>
            <a:ext cx="8426664" cy="1728788"/>
          </a:xfrm>
        </p:spPr>
        <p:txBody>
          <a:bodyPr/>
          <a:lstStyle/>
          <a:p>
            <a:pPr>
              <a:lnSpc>
                <a:spcPts val="4700"/>
              </a:lnSpc>
            </a:pPr>
            <a:r>
              <a:rPr lang="en-US" b="1" dirty="0" smtClean="0">
                <a:solidFill>
                  <a:srgbClr val="FFFFFF"/>
                </a:solidFill>
                <a:latin typeface="Source Sans Pro" charset="0"/>
                <a:ea typeface="Source Sans Pro" charset="0"/>
                <a:cs typeface="Source Sans Pro" charset="0"/>
              </a:rPr>
              <a:t>Update on </a:t>
            </a:r>
          </a:p>
          <a:p>
            <a:pPr>
              <a:lnSpc>
                <a:spcPts val="4700"/>
              </a:lnSpc>
            </a:pPr>
            <a:r>
              <a:rPr lang="en-US" b="1" dirty="0" smtClean="0">
                <a:solidFill>
                  <a:srgbClr val="FFFFFF"/>
                </a:solidFill>
                <a:latin typeface="Source Sans Pro" charset="0"/>
                <a:ea typeface="Source Sans Pro" charset="0"/>
                <a:cs typeface="Source Sans Pro" charset="0"/>
              </a:rPr>
              <a:t>IDN </a:t>
            </a:r>
            <a:r>
              <a:rPr lang="en-US" b="1" dirty="0">
                <a:solidFill>
                  <a:srgbClr val="FFFFFF"/>
                </a:solidFill>
                <a:latin typeface="Source Sans Pro" charset="0"/>
                <a:ea typeface="Source Sans Pro" charset="0"/>
                <a:cs typeface="Source Sans Pro" charset="0"/>
              </a:rPr>
              <a:t>Implementation Guidelines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43280" y="1219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 Placeholder 1"/>
          <p:cNvSpPr txBox="1">
            <a:spLocks/>
          </p:cNvSpPr>
          <p:nvPr/>
        </p:nvSpPr>
        <p:spPr>
          <a:xfrm>
            <a:off x="582615" y="4461979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bg1"/>
                </a:solidFill>
                <a:latin typeface="Source Sans Pro Light"/>
                <a:ea typeface="+mn-ea"/>
                <a:cs typeface="Source Sans Pro Light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60000"/>
              </a:lnSpc>
            </a:pPr>
            <a:r>
              <a:rPr lang="en-US" sz="2400" dirty="0" smtClean="0">
                <a:latin typeface="Source Sans Pro"/>
                <a:cs typeface="Source Sans Pro"/>
              </a:rPr>
              <a:t>Edmon Chung</a:t>
            </a:r>
          </a:p>
          <a:p>
            <a:pPr>
              <a:lnSpc>
                <a:spcPct val="60000"/>
              </a:lnSpc>
            </a:pPr>
            <a:r>
              <a:rPr lang="en-US" sz="2400" dirty="0" smtClean="0">
                <a:latin typeface="Source Sans Pro"/>
                <a:cs typeface="Source Sans Pro"/>
              </a:rPr>
              <a:t>Co-Chair, </a:t>
            </a:r>
            <a:r>
              <a:rPr lang="en-US" sz="2400" dirty="0" smtClean="0">
                <a:latin typeface="Source Sans Pro"/>
                <a:cs typeface="Source Sans Pro"/>
              </a:rPr>
              <a:t>IDN </a:t>
            </a:r>
            <a:r>
              <a:rPr lang="en-US" sz="2400" dirty="0" smtClean="0">
                <a:latin typeface="Source Sans Pro"/>
                <a:cs typeface="Source Sans Pro"/>
              </a:rPr>
              <a:t>Guidelines </a:t>
            </a:r>
            <a:r>
              <a:rPr lang="en-US" sz="2400" dirty="0" smtClean="0">
                <a:latin typeface="Source Sans Pro"/>
                <a:cs typeface="Source Sans Pro"/>
              </a:rPr>
              <a:t>WG</a:t>
            </a:r>
            <a:endParaRPr lang="en-US" sz="2400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79041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0" y="1047099"/>
            <a:ext cx="8609399" cy="4561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Purpose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Guidelines for </a:t>
            </a: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</a:rPr>
              <a:t>second </a:t>
            </a: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level IDN registration policies and practices 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Designed </a:t>
            </a: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</a:rPr>
              <a:t>to address end-user concerns, e.g. </a:t>
            </a: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user confusion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Arial"/>
              <a:cs typeface="Arial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Relevance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Contractually binding for Registrars and Registries for gTLDs</a:t>
            </a:r>
            <a:endParaRPr lang="en-US" sz="2200" dirty="0">
              <a:solidFill>
                <a:srgbClr val="0C1F24"/>
              </a:solidFill>
              <a:latin typeface="Arial"/>
              <a:cs typeface="Arial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Recommended for IDN ccTLDs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Arial"/>
              <a:cs typeface="Arial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Status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GNSO community requested for updating the Guidelines </a:t>
            </a:r>
          </a:p>
          <a:p>
            <a:pPr marL="1257300" lvl="2" indent="-342900">
              <a:lnSpc>
                <a:spcPct val="120000"/>
              </a:lnSpc>
              <a:buSzPct val="75000"/>
              <a:buFont typeface="Wingdings" charset="2"/>
              <a:buChar char="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Previous version (</a:t>
            </a: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  <a:hlinkClick r:id="rId3"/>
              </a:rPr>
              <a:t>3.0</a:t>
            </a: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) updated in 2011 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</a:rPr>
              <a:t>Currently being reviewed </a:t>
            </a: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and updated by IDN Guidelines WG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Background and </a:t>
            </a:r>
            <a:r>
              <a:rPr lang="en-US" sz="3000" dirty="0" smtClean="0">
                <a:latin typeface="Arial"/>
                <a:cs typeface="Arial"/>
              </a:rPr>
              <a:t>Purpose</a:t>
            </a:r>
            <a:endParaRPr lang="en-US" sz="3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631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IDN Guidelines WG Members</a:t>
            </a:r>
            <a:endParaRPr lang="en-US" sz="3000" dirty="0">
              <a:latin typeface="Arial"/>
              <a:cs typeface="Arial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246984"/>
              </p:ext>
            </p:extLst>
          </p:nvPr>
        </p:nvGraphicFramePr>
        <p:xfrm>
          <a:off x="429656" y="825161"/>
          <a:ext cx="8485743" cy="5385782"/>
        </p:xfrm>
        <a:graphic>
          <a:graphicData uri="http://schemas.openxmlformats.org/drawingml/2006/table">
            <a:tbl>
              <a:tblPr/>
              <a:tblGrid>
                <a:gridCol w="504403"/>
                <a:gridCol w="4158641"/>
                <a:gridCol w="2184400"/>
                <a:gridCol w="1638299"/>
              </a:tblGrid>
              <a:tr h="3553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 smtClean="0">
                          <a:solidFill>
                            <a:srgbClr val="333333"/>
                          </a:solidFill>
                          <a:effectLst/>
                        </a:rPr>
                        <a:t> </a:t>
                      </a:r>
                      <a:endParaRPr lang="en-US" sz="2200" b="1" dirty="0">
                        <a:solidFill>
                          <a:srgbClr val="333333"/>
                        </a:solidFill>
                        <a:effectLst/>
                      </a:endParaRPr>
                    </a:p>
                  </a:txBody>
                  <a:tcPr marL="45345" marR="68018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solidFill>
                            <a:srgbClr val="333333"/>
                          </a:solidFill>
                          <a:effectLst/>
                        </a:rPr>
                        <a:t>Name</a:t>
                      </a:r>
                    </a:p>
                  </a:txBody>
                  <a:tcPr marL="45345" marR="68018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solidFill>
                            <a:srgbClr val="333333"/>
                          </a:solidFill>
                          <a:effectLst/>
                        </a:rPr>
                        <a:t>Organization</a:t>
                      </a:r>
                    </a:p>
                  </a:txBody>
                  <a:tcPr marL="45345" marR="68018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 smtClean="0">
                          <a:solidFill>
                            <a:srgbClr val="333333"/>
                          </a:solidFill>
                          <a:effectLst/>
                        </a:rPr>
                        <a:t>SO/AC</a:t>
                      </a:r>
                      <a:endParaRPr lang="en-US" sz="2200" b="1" dirty="0">
                        <a:solidFill>
                          <a:srgbClr val="333333"/>
                        </a:solidFill>
                        <a:effectLst/>
                      </a:endParaRPr>
                    </a:p>
                  </a:txBody>
                  <a:tcPr marL="45345" marR="68018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2110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1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Satish Babu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ISOC-TRV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>
                          <a:effectLst/>
                        </a:rPr>
                        <a:t>ALAC</a:t>
                      </a:r>
                      <a:endParaRPr lang="en-US" sz="220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2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Wael Nasr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TLDVILLA LLC 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>
                          <a:effectLst/>
                        </a:rPr>
                        <a:t>ALAC</a:t>
                      </a:r>
                      <a:endParaRPr lang="en-US" sz="220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10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3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Mats Dufberg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 </a:t>
                      </a:r>
                      <a:r>
                        <a:rPr lang="en-US" sz="2200" dirty="0" smtClean="0">
                          <a:effectLst/>
                        </a:rPr>
                        <a:t>IIS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ccNSO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8102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4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Pablo Rodríguez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Puerto Rico </a:t>
                      </a:r>
                      <a:r>
                        <a:rPr lang="en-US" sz="2200" dirty="0" smtClean="0">
                          <a:effectLst/>
                        </a:rPr>
                        <a:t>TLD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ccNSO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10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5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Edmon Chung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 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GNSO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53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6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Christian Dawson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 </a:t>
                      </a:r>
                      <a:r>
                        <a:rPr lang="en-US" sz="2200" dirty="0" smtClean="0">
                          <a:effectLst/>
                        </a:rPr>
                        <a:t>i2Coalition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GNSO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0880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7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Chris Dillon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>
                          <a:effectLst/>
                        </a:rPr>
                        <a:t>GNSO</a:t>
                      </a:r>
                      <a:endParaRPr lang="en-US" sz="220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8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Kal Feher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 err="1">
                          <a:effectLst/>
                        </a:rPr>
                        <a:t>AusRegistry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GNSO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96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9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Dennis Tan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Verisign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GNSO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96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10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Jian Zhang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KNET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GNSO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10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11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Ram Mohan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 err="1" smtClean="0">
                          <a:effectLst/>
                        </a:rPr>
                        <a:t>Afilias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SSAC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5916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12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Patrik </a:t>
                      </a:r>
                      <a:r>
                        <a:rPr lang="en-US" sz="2200" dirty="0" smtClean="0">
                          <a:effectLst/>
                        </a:rPr>
                        <a:t>Fältström (</a:t>
                      </a:r>
                      <a:r>
                        <a:rPr lang="en-US" sz="2200" dirty="0">
                          <a:effectLst/>
                        </a:rPr>
                        <a:t>will </a:t>
                      </a:r>
                      <a:r>
                        <a:rPr lang="en-US" sz="2200" dirty="0" smtClean="0">
                          <a:effectLst/>
                        </a:rPr>
                        <a:t>only review)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 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SSAC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006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0" y="1476673"/>
            <a:ext cx="8609399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Transition from IDNA2003 to IDNA2008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Terminology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Format of IDN Tables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Consistency of IDN Tables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User Acceptance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IDN Variant Labels – Cont.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Similarity and Confusability of IDN Labels – TBD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Registration Data – TBD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EPP – TBD</a:t>
            </a:r>
            <a:endParaRPr lang="en-US" sz="1900" dirty="0">
              <a:solidFill>
                <a:srgbClr val="0C1F24"/>
              </a:solidFill>
              <a:latin typeface="Arial"/>
              <a:cs typeface="Arial"/>
            </a:endParaRPr>
          </a:p>
          <a:p>
            <a:pPr>
              <a:spcAft>
                <a:spcPts val="600"/>
              </a:spcAft>
              <a:buSzPct val="75000"/>
            </a:pPr>
            <a:endParaRPr lang="en-US" sz="2000" dirty="0" smtClean="0">
              <a:solidFill>
                <a:srgbClr val="0C1F24"/>
              </a:solidFill>
              <a:latin typeface="Arial"/>
              <a:cs typeface="Arial"/>
            </a:endParaRPr>
          </a:p>
          <a:p>
            <a:pPr>
              <a:spcAft>
                <a:spcPts val="600"/>
              </a:spcAft>
              <a:buSzPct val="75000"/>
            </a:pPr>
            <a:r>
              <a:rPr lang="en-US" sz="2000" dirty="0" smtClean="0">
                <a:solidFill>
                  <a:srgbClr val="0C1F24"/>
                </a:solidFill>
                <a:latin typeface="Arial"/>
                <a:cs typeface="Arial"/>
              </a:rPr>
              <a:t>Detailed text of the recommendations available at IDNGWG </a:t>
            </a:r>
            <a:r>
              <a:rPr lang="en-US" sz="2000" dirty="0">
                <a:solidFill>
                  <a:srgbClr val="0C1F24"/>
                </a:solidFill>
                <a:latin typeface="Arial"/>
                <a:cs typeface="Arial"/>
              </a:rPr>
              <a:t>Wiki page: </a:t>
            </a:r>
            <a:r>
              <a:rPr lang="en-US" sz="2000" dirty="0">
                <a:solidFill>
                  <a:srgbClr val="0C1F24"/>
                </a:solidFill>
                <a:latin typeface="Arial"/>
                <a:cs typeface="Arial"/>
                <a:hlinkClick r:id="rId3"/>
              </a:rPr>
              <a:t>https://community.icann.org/display/IDN/IDN+implementation+Guidelines</a:t>
            </a:r>
            <a:r>
              <a:rPr lang="en-US" sz="2000" dirty="0">
                <a:solidFill>
                  <a:srgbClr val="0C1F24"/>
                </a:solidFill>
                <a:latin typeface="Arial"/>
                <a:cs typeface="Arial"/>
              </a:rPr>
              <a:t> 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endParaRPr lang="en-US" sz="1900" dirty="0">
              <a:solidFill>
                <a:srgbClr val="0C1F24"/>
              </a:solidFill>
              <a:latin typeface="Arial"/>
              <a:cs typeface="Arial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000" dirty="0" smtClean="0">
                <a:latin typeface="Arial"/>
                <a:cs typeface="Arial"/>
              </a:rPr>
              <a:t>Summary of Items Covered by the Guidelines</a:t>
            </a:r>
            <a:endParaRPr lang="en-US" sz="3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773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02699"/>
            <a:ext cx="810307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Complete the draft guidelines for </a:t>
            </a: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remaining topics</a:t>
            </a:r>
          </a:p>
          <a:p>
            <a:pPr>
              <a:buSzPct val="75000"/>
            </a:pPr>
            <a:endParaRPr lang="en-US" sz="2200" dirty="0" smtClean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IDN Variant Labels</a:t>
            </a: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Similarity and Confusability of </a:t>
            </a: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Labels</a:t>
            </a: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Registration </a:t>
            </a: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Data</a:t>
            </a: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EPP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Release </a:t>
            </a:r>
            <a:r>
              <a:rPr lang="en-US" sz="2200" dirty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proposed guidelines for public comment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Finalize guidelines and </a:t>
            </a: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publish for adoption</a:t>
            </a: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Next Steps</a:t>
            </a:r>
            <a:endParaRPr lang="en-US" sz="3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595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02699"/>
            <a:ext cx="810307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</a:rPr>
              <a:t>For </a:t>
            </a: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detailed Guidelines on the topics, please </a:t>
            </a: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</a:rPr>
              <a:t>visit: 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Arial"/>
              <a:cs typeface="Arial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</a:rPr>
              <a:t>IDN Guidelines WG Wiki page: </a:t>
            </a: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  <a:hlinkClick r:id="rId3"/>
              </a:rPr>
              <a:t>https://community.icann.org/display/IDN/IDN+implementation+Guidelines</a:t>
            </a: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</a:rPr>
              <a:t> 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endParaRPr lang="en-US" sz="2200" dirty="0" smtClean="0">
              <a:solidFill>
                <a:srgbClr val="0C1F24"/>
              </a:solidFill>
              <a:latin typeface="Arial"/>
              <a:cs typeface="Arial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For feedback, email at: 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Arial"/>
              <a:cs typeface="Arial"/>
              <a:hlinkClick r:id="rId4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  <a:hlinkClick r:id="rId4"/>
              </a:rPr>
              <a:t>idngwg@icann.org</a:t>
            </a: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 or </a:t>
            </a: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  <a:hlinkClick r:id="rId5"/>
              </a:rPr>
              <a:t>IDNProgram@icann.org</a:t>
            </a:r>
            <a:endParaRPr lang="en-US" sz="2200" dirty="0" smtClean="0">
              <a:solidFill>
                <a:srgbClr val="0C1F24"/>
              </a:solidFill>
              <a:latin typeface="Arial"/>
              <a:cs typeface="Arial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Arial"/>
              <a:cs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000" dirty="0" smtClean="0">
                <a:latin typeface="Arial"/>
                <a:cs typeface="Arial"/>
              </a:rPr>
              <a:t>Thank You</a:t>
            </a:r>
            <a:endParaRPr lang="en-US" sz="3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167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14393</TotalTime>
  <Words>260</Words>
  <Application>Microsoft Office PowerPoint</Application>
  <PresentationFormat>On-screen Show (4:3)</PresentationFormat>
  <Paragraphs>106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Source Sans Pro</vt:lpstr>
      <vt:lpstr>Source Sans Pro Light</vt:lpstr>
      <vt:lpstr>Wingdings</vt:lpstr>
      <vt:lpstr>1_Office Theme</vt:lpstr>
      <vt:lpstr>PowerPoint Presentation</vt:lpstr>
      <vt:lpstr>Background and Purpose</vt:lpstr>
      <vt:lpstr>IDN Guidelines WG Members</vt:lpstr>
      <vt:lpstr>Summary of Items Covered by the Guidelines</vt:lpstr>
      <vt:lpstr>Next Steps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Sarmad Hussain</cp:lastModifiedBy>
  <cp:revision>694</cp:revision>
  <cp:lastPrinted>2015-02-07T03:42:44Z</cp:lastPrinted>
  <dcterms:created xsi:type="dcterms:W3CDTF">2015-01-07T16:11:05Z</dcterms:created>
  <dcterms:modified xsi:type="dcterms:W3CDTF">2016-10-23T13:28:27Z</dcterms:modified>
</cp:coreProperties>
</file>