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xfrm>
            <a:off x="952500" y="393700"/>
            <a:ext cx="11099800" cy="2159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600"/>
              <a:t>Body Level One</a:t>
            </a:r>
            <a:endParaRPr sz="3600"/>
          </a:p>
          <a:p>
            <a:pPr lvl="1">
              <a:defRPr sz="1800"/>
            </a:pPr>
            <a:r>
              <a:rPr sz="3600"/>
              <a:t>Body Level Two</a:t>
            </a:r>
            <a:endParaRPr sz="3600"/>
          </a:p>
          <a:p>
            <a:pPr lvl="2">
              <a:defRPr sz="1800"/>
            </a:pPr>
            <a:r>
              <a:rPr sz="3600"/>
              <a:t>Body Level Three</a:t>
            </a:r>
            <a:endParaRPr sz="3600"/>
          </a:p>
          <a:p>
            <a:pPr lvl="3">
              <a:defRPr sz="1800"/>
            </a:pPr>
            <a:r>
              <a:rPr sz="3600"/>
              <a:t>Body Level Four</a:t>
            </a:r>
            <a:endParaRPr sz="3600"/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6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xfrm>
            <a:off x="-16043" y="444500"/>
            <a:ext cx="13036886" cy="1591644"/>
          </a:xfrm>
          <a:prstGeom prst="rect">
            <a:avLst/>
          </a:prstGeom>
        </p:spPr>
        <p:txBody>
          <a:bodyPr/>
          <a:lstStyle>
            <a:lvl1pPr>
              <a:defRPr sz="9400"/>
            </a:lvl1pPr>
          </a:lstStyle>
          <a:p>
            <a:pPr lvl="0">
              <a:defRPr sz="1800"/>
            </a:pPr>
            <a:r>
              <a:rPr sz="9400"/>
              <a:t>Expectations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/>
            </a:pPr>
            <a:r>
              <a:rPr sz="4300"/>
              <a:t>How do we perform the IANA stewardship?</a:t>
            </a:r>
            <a:endParaRPr sz="4300"/>
          </a:p>
          <a:p>
            <a:pPr lvl="0" marL="530930" indent="-530930">
              <a:defRPr sz="1800"/>
            </a:pPr>
            <a:r>
              <a:rPr sz="4300"/>
              <a:t>Describe what is being done today</a:t>
            </a:r>
            <a:endParaRPr sz="4300"/>
          </a:p>
          <a:p>
            <a:pPr lvl="1" marL="975430" indent="-530930">
              <a:defRPr sz="1800"/>
            </a:pPr>
            <a:r>
              <a:rPr i="1" sz="2800"/>
              <a:t>“NTIA’s stewardship has been about allowing the communities to, over the years, develop all the necessary mechanisms”</a:t>
            </a:r>
            <a:endParaRPr i="1" sz="2800"/>
          </a:p>
          <a:p>
            <a:pPr lvl="0" marL="530930" indent="-530930">
              <a:defRPr sz="1800"/>
            </a:pPr>
            <a:r>
              <a:rPr sz="4300"/>
              <a:t>Or, potentially make some enhancements</a:t>
            </a:r>
            <a:endParaRPr sz="4300"/>
          </a:p>
          <a:p>
            <a:pPr lvl="0" marL="530930" indent="-530930">
              <a:defRPr sz="1800"/>
            </a:pPr>
            <a:r>
              <a:rPr sz="4300"/>
              <a:t>Or, describe something entirely new</a:t>
            </a:r>
          </a:p>
        </p:txBody>
      </p:sp>
      <p:sp>
        <p:nvSpPr>
          <p:cNvPr id="34" name="Shape 34"/>
          <p:cNvSpPr/>
          <p:nvPr>
            <p:ph type="sldNum" sz="quarter" idx="4294967295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255917" y="2111231"/>
            <a:ext cx="2410768" cy="5531137"/>
          </a:xfrm>
          <a:prstGeom prst="rect">
            <a:avLst/>
          </a:prstGeom>
          <a:gradFill>
            <a:gsLst>
              <a:gs pos="0">
                <a:srgbClr val="885CB2"/>
              </a:gs>
              <a:gs pos="100000">
                <a:srgbClr val="FFFFFF"/>
              </a:gs>
            </a:gsLst>
            <a:lin ang="5400000"/>
          </a:gradFill>
          <a:ln w="12700">
            <a:miter lim="400000"/>
          </a:ln>
          <a:effectLst>
            <a:outerShdw sx="100000" sy="100000" kx="0" ky="0" algn="b" rotWithShape="0" blurRad="38100" dist="87458" dir="2764588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7" name="Shape 37"/>
          <p:cNvSpPr/>
          <p:nvPr/>
        </p:nvSpPr>
        <p:spPr>
          <a:xfrm>
            <a:off x="7049917" y="2111231"/>
            <a:ext cx="2410768" cy="5531138"/>
          </a:xfrm>
          <a:prstGeom prst="rect">
            <a:avLst/>
          </a:prstGeom>
          <a:gradFill>
            <a:gsLst>
              <a:gs pos="0">
                <a:srgbClr val="5F327C"/>
              </a:gs>
              <a:gs pos="100000">
                <a:srgbClr val="FFFFFF"/>
              </a:gs>
            </a:gsLst>
            <a:lin ang="5400000"/>
          </a:gradFill>
          <a:ln w="12700">
            <a:miter lim="400000"/>
          </a:ln>
          <a:effectLst>
            <a:outerShdw sx="100000" sy="100000" kx="0" ky="0" algn="b" rotWithShape="0" blurRad="38100" dist="87458" dir="2764588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8" name="Shape 38"/>
          <p:cNvSpPr/>
          <p:nvPr/>
        </p:nvSpPr>
        <p:spPr>
          <a:xfrm>
            <a:off x="9843917" y="2111233"/>
            <a:ext cx="2410768" cy="5531134"/>
          </a:xfrm>
          <a:prstGeom prst="rect">
            <a:avLst/>
          </a:prstGeom>
          <a:gradFill>
            <a:gsLst>
              <a:gs pos="0">
                <a:srgbClr val="3B1F4E"/>
              </a:gs>
              <a:gs pos="100000">
                <a:srgbClr val="FFFFFF"/>
              </a:gs>
            </a:gsLst>
            <a:lin ang="5400000"/>
          </a:gradFill>
          <a:ln w="12700">
            <a:miter lim="400000"/>
          </a:ln>
          <a:effectLst>
            <a:outerShdw sx="100000" sy="100000" kx="0" ky="0" algn="b" rotWithShape="0" blurRad="38100" dist="87458" dir="2764588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9" name="Shape 39"/>
          <p:cNvSpPr/>
          <p:nvPr/>
        </p:nvSpPr>
        <p:spPr>
          <a:xfrm>
            <a:off x="4382359" y="3315400"/>
            <a:ext cx="2157885" cy="121071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b="1" sz="2400">
                <a:solidFill>
                  <a:srgbClr val="FFFFFF"/>
                </a:solidFill>
              </a:rPr>
              <a:t>IETF</a:t>
            </a:r>
            <a:endParaRPr b="1" sz="2400">
              <a:solidFill>
                <a:srgbClr val="FFFFFF"/>
              </a:solidFill>
            </a:endParaRPr>
          </a:p>
          <a:p>
            <a:pPr lvl="0">
              <a:defRPr sz="1800"/>
            </a:pPr>
            <a:r>
              <a:rPr b="1" sz="2400">
                <a:solidFill>
                  <a:srgbClr val="FFFFFF"/>
                </a:solidFill>
              </a:rPr>
              <a:t>community</a:t>
            </a:r>
          </a:p>
        </p:txBody>
      </p:sp>
      <p:sp>
        <p:nvSpPr>
          <p:cNvPr id="40" name="Shape 40"/>
          <p:cNvSpPr/>
          <p:nvPr/>
        </p:nvSpPr>
        <p:spPr>
          <a:xfrm>
            <a:off x="4382359" y="4725100"/>
            <a:ext cx="2157885" cy="121071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400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FFFFFF"/>
                </a:solidFill>
              </a:rPr>
              <a:t>IAB</a:t>
            </a:r>
          </a:p>
        </p:txBody>
      </p:sp>
      <p:sp>
        <p:nvSpPr>
          <p:cNvPr id="41" name="Shape 41"/>
          <p:cNvSpPr/>
          <p:nvPr/>
        </p:nvSpPr>
        <p:spPr>
          <a:xfrm>
            <a:off x="4382359" y="6134800"/>
            <a:ext cx="2157885" cy="1210718"/>
          </a:xfrm>
          <a:prstGeom prst="rect">
            <a:avLst/>
          </a:prstGeom>
          <a:blipFill>
            <a:blip r:embed="rId2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400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FFFFFF"/>
                </a:solidFill>
              </a:rPr>
              <a:t>IANA</a:t>
            </a:r>
          </a:p>
        </p:txBody>
      </p:sp>
      <p:sp>
        <p:nvSpPr>
          <p:cNvPr id="42" name="Shape 42"/>
          <p:cNvSpPr/>
          <p:nvPr/>
        </p:nvSpPr>
        <p:spPr>
          <a:xfrm>
            <a:off x="7176359" y="3315400"/>
            <a:ext cx="2157885" cy="1210718"/>
          </a:xfrm>
          <a:prstGeom prst="rect">
            <a:avLst/>
          </a:prstGeom>
          <a:blipFill>
            <a:blip r:embed="rId3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b="1" sz="2400">
                <a:solidFill>
                  <a:srgbClr val="FFFFFF"/>
                </a:solidFill>
              </a:rPr>
              <a:t>RIR</a:t>
            </a:r>
            <a:endParaRPr b="1" sz="2400">
              <a:solidFill>
                <a:srgbClr val="FFFFFF"/>
              </a:solidFill>
            </a:endParaRPr>
          </a:p>
          <a:p>
            <a:pPr lvl="0">
              <a:defRPr sz="1800"/>
            </a:pPr>
            <a:r>
              <a:rPr b="1" sz="2400">
                <a:solidFill>
                  <a:srgbClr val="FFFFFF"/>
                </a:solidFill>
              </a:rPr>
              <a:t>community</a:t>
            </a:r>
          </a:p>
        </p:txBody>
      </p:sp>
      <p:sp>
        <p:nvSpPr>
          <p:cNvPr id="43" name="Shape 43"/>
          <p:cNvSpPr/>
          <p:nvPr/>
        </p:nvSpPr>
        <p:spPr>
          <a:xfrm>
            <a:off x="7176359" y="4725100"/>
            <a:ext cx="2157885" cy="1210718"/>
          </a:xfrm>
          <a:prstGeom prst="rect">
            <a:avLst/>
          </a:prstGeom>
          <a:blipFill>
            <a:blip r:embed="rId3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400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FFFFFF"/>
                </a:solidFill>
              </a:rPr>
              <a:t>NRO</a:t>
            </a:r>
          </a:p>
        </p:txBody>
      </p:sp>
      <p:sp>
        <p:nvSpPr>
          <p:cNvPr id="44" name="Shape 44"/>
          <p:cNvSpPr/>
          <p:nvPr/>
        </p:nvSpPr>
        <p:spPr>
          <a:xfrm>
            <a:off x="7176359" y="6134800"/>
            <a:ext cx="2157885" cy="1210718"/>
          </a:xfrm>
          <a:prstGeom prst="rect">
            <a:avLst/>
          </a:prstGeom>
          <a:blipFill>
            <a:blip r:embed="rId3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400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FFFFFF"/>
                </a:solidFill>
              </a:rPr>
              <a:t>IANA</a:t>
            </a:r>
          </a:p>
        </p:txBody>
      </p:sp>
      <p:sp>
        <p:nvSpPr>
          <p:cNvPr id="45" name="Shape 45"/>
          <p:cNvSpPr/>
          <p:nvPr/>
        </p:nvSpPr>
        <p:spPr>
          <a:xfrm>
            <a:off x="9970359" y="3315400"/>
            <a:ext cx="2157885" cy="1210718"/>
          </a:xfrm>
          <a:prstGeom prst="rect">
            <a:avLst/>
          </a:prstGeom>
          <a:blipFill>
            <a:blip r:embed="rId4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b="1" sz="2400">
                <a:solidFill>
                  <a:srgbClr val="FFFFFF"/>
                </a:solidFill>
              </a:rPr>
              <a:t>ICANN</a:t>
            </a:r>
            <a:endParaRPr b="1" sz="2400">
              <a:solidFill>
                <a:srgbClr val="FFFFFF"/>
              </a:solidFill>
            </a:endParaRPr>
          </a:p>
          <a:p>
            <a:pPr lvl="0">
              <a:defRPr sz="1800"/>
            </a:pPr>
            <a:r>
              <a:rPr b="1" sz="2400">
                <a:solidFill>
                  <a:srgbClr val="FFFFFF"/>
                </a:solidFill>
              </a:rPr>
              <a:t>community</a:t>
            </a:r>
          </a:p>
        </p:txBody>
      </p:sp>
      <p:sp>
        <p:nvSpPr>
          <p:cNvPr id="46" name="Shape 46"/>
          <p:cNvSpPr/>
          <p:nvPr/>
        </p:nvSpPr>
        <p:spPr>
          <a:xfrm>
            <a:off x="9970359" y="4725100"/>
            <a:ext cx="2157885" cy="1210718"/>
          </a:xfrm>
          <a:prstGeom prst="rect">
            <a:avLst/>
          </a:prstGeom>
          <a:blipFill>
            <a:blip r:embed="rId4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400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FFFFFF"/>
                </a:solidFill>
              </a:rPr>
              <a:t>ICANN</a:t>
            </a:r>
          </a:p>
        </p:txBody>
      </p:sp>
      <p:sp>
        <p:nvSpPr>
          <p:cNvPr id="47" name="Shape 47"/>
          <p:cNvSpPr/>
          <p:nvPr/>
        </p:nvSpPr>
        <p:spPr>
          <a:xfrm>
            <a:off x="9970359" y="6134800"/>
            <a:ext cx="2157885" cy="1210718"/>
          </a:xfrm>
          <a:prstGeom prst="rect">
            <a:avLst/>
          </a:prstGeom>
          <a:blipFill>
            <a:blip r:embed="rId4"/>
          </a:blipFill>
          <a:ln w="12700">
            <a:miter lim="400000"/>
          </a:ln>
          <a:effectLst>
            <a:outerShdw sx="100000" sy="100000" kx="0" ky="0" algn="b" rotWithShape="0" blurRad="50800" dist="128516" dir="3134743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b="1" sz="2400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400">
                <a:solidFill>
                  <a:srgbClr val="FFFFFF"/>
                </a:solidFill>
              </a:rPr>
              <a:t>IANA</a:t>
            </a:r>
          </a:p>
        </p:txBody>
      </p:sp>
      <p:sp>
        <p:nvSpPr>
          <p:cNvPr id="48" name="Shape 48"/>
          <p:cNvSpPr/>
          <p:nvPr/>
        </p:nvSpPr>
        <p:spPr>
          <a:xfrm>
            <a:off x="4477026" y="2280350"/>
            <a:ext cx="196855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FFFFFF"/>
                </a:solidFill>
              </a:rPr>
              <a:t>Protocol</a:t>
            </a:r>
          </a:p>
        </p:txBody>
      </p:sp>
      <p:sp>
        <p:nvSpPr>
          <p:cNvPr id="49" name="Shape 49"/>
          <p:cNvSpPr/>
          <p:nvPr/>
        </p:nvSpPr>
        <p:spPr>
          <a:xfrm>
            <a:off x="7207290" y="2280350"/>
            <a:ext cx="209602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FFFFFF"/>
                </a:solidFill>
              </a:rPr>
              <a:t>Numbers</a:t>
            </a:r>
          </a:p>
        </p:txBody>
      </p:sp>
      <p:sp>
        <p:nvSpPr>
          <p:cNvPr id="50" name="Shape 50"/>
          <p:cNvSpPr/>
          <p:nvPr/>
        </p:nvSpPr>
        <p:spPr>
          <a:xfrm>
            <a:off x="10211460" y="2280350"/>
            <a:ext cx="161381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FFFFFF"/>
                </a:solidFill>
              </a:rPr>
              <a:t>Names</a:t>
            </a:r>
          </a:p>
        </p:txBody>
      </p:sp>
      <p:sp>
        <p:nvSpPr>
          <p:cNvPr id="51" name="Shape 51"/>
          <p:cNvSpPr/>
          <p:nvPr/>
        </p:nvSpPr>
        <p:spPr>
          <a:xfrm>
            <a:off x="3169223" y="6035308"/>
            <a:ext cx="10172155" cy="1"/>
          </a:xfrm>
          <a:prstGeom prst="line">
            <a:avLst/>
          </a:prstGeom>
          <a:ln w="38100" cap="rnd">
            <a:solidFill/>
            <a:custDash>
              <a:ds d="100000" sp="200000"/>
            </a:custDash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/>
            </a:pPr>
          </a:p>
        </p:txBody>
      </p:sp>
      <p:sp>
        <p:nvSpPr>
          <p:cNvPr id="52" name="Shape 52"/>
          <p:cNvSpPr/>
          <p:nvPr/>
        </p:nvSpPr>
        <p:spPr>
          <a:xfrm>
            <a:off x="3169224" y="4625608"/>
            <a:ext cx="10172155" cy="1"/>
          </a:xfrm>
          <a:prstGeom prst="line">
            <a:avLst/>
          </a:prstGeom>
          <a:ln w="38100" cap="rnd">
            <a:solidFill/>
            <a:custDash>
              <a:ds d="100000" sp="200000"/>
            </a:custDash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lvl="0">
              <a:defRPr sz="2400"/>
            </a:pPr>
          </a:p>
        </p:txBody>
      </p:sp>
      <p:sp>
        <p:nvSpPr>
          <p:cNvPr id="53" name="Shape 53"/>
          <p:cNvSpPr/>
          <p:nvPr/>
        </p:nvSpPr>
        <p:spPr>
          <a:xfrm>
            <a:off x="379837" y="3596908"/>
            <a:ext cx="1461121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3600"/>
              <a:t>Policy</a:t>
            </a:r>
          </a:p>
        </p:txBody>
      </p:sp>
      <p:sp>
        <p:nvSpPr>
          <p:cNvPr id="54" name="Shape 54"/>
          <p:cNvSpPr/>
          <p:nvPr/>
        </p:nvSpPr>
        <p:spPr>
          <a:xfrm>
            <a:off x="379837" y="5006608"/>
            <a:ext cx="224849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3600"/>
              <a:t>Oversight</a:t>
            </a:r>
          </a:p>
        </p:txBody>
      </p:sp>
      <p:sp>
        <p:nvSpPr>
          <p:cNvPr id="55" name="Shape 55"/>
          <p:cNvSpPr/>
          <p:nvPr/>
        </p:nvSpPr>
        <p:spPr>
          <a:xfrm>
            <a:off x="392537" y="6492508"/>
            <a:ext cx="34928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3600"/>
              <a:t>Implementation</a:t>
            </a:r>
          </a:p>
        </p:txBody>
      </p:sp>
      <p:sp>
        <p:nvSpPr>
          <p:cNvPr id="56" name="Shape 56"/>
          <p:cNvSpPr/>
          <p:nvPr>
            <p:ph type="sldNum" sz="quarter" idx="4294967295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/>
          </p:nvPr>
        </p:nvSpPr>
        <p:spPr>
          <a:xfrm>
            <a:off x="-16043" y="444500"/>
            <a:ext cx="13036886" cy="1591644"/>
          </a:xfrm>
          <a:prstGeom prst="rect">
            <a:avLst/>
          </a:prstGeom>
        </p:spPr>
        <p:txBody>
          <a:bodyPr/>
          <a:lstStyle>
            <a:lvl1pPr>
              <a:defRPr sz="9400"/>
            </a:lvl1pPr>
          </a:lstStyle>
          <a:p>
            <a:pPr lvl="0">
              <a:defRPr sz="1800"/>
            </a:pPr>
            <a:r>
              <a:rPr sz="9400"/>
              <a:t>Expectations</a:t>
            </a:r>
          </a:p>
        </p:txBody>
      </p:sp>
      <p:sp>
        <p:nvSpPr>
          <p:cNvPr id="59" name="Shape 59"/>
          <p:cNvSpPr/>
          <p:nvPr>
            <p:ph type="body" idx="1"/>
          </p:nvPr>
        </p:nvSpPr>
        <p:spPr>
          <a:xfrm>
            <a:off x="804357" y="2609849"/>
            <a:ext cx="7620229" cy="6653137"/>
          </a:xfrm>
          <a:prstGeom prst="rect">
            <a:avLst/>
          </a:prstGeom>
        </p:spPr>
        <p:txBody>
          <a:bodyPr/>
          <a:lstStyle/>
          <a:p>
            <a:pPr lvl="0" marL="0" indent="0" defTabSz="414781">
              <a:spcBef>
                <a:spcPts val="2900"/>
              </a:spcBef>
              <a:buSzTx/>
              <a:buNone/>
              <a:defRPr sz="1800"/>
            </a:pPr>
            <a:r>
              <a:rPr sz="3053"/>
              <a:t>Define:</a:t>
            </a:r>
            <a:endParaRPr sz="3053"/>
          </a:p>
          <a:p>
            <a:pPr lvl="0" marL="376960" indent="-376960" defTabSz="414781">
              <a:spcBef>
                <a:spcPts val="2900"/>
              </a:spcBef>
              <a:defRPr sz="1800"/>
            </a:pPr>
            <a:r>
              <a:rPr sz="3053"/>
              <a:t>The entity that sets the policies</a:t>
            </a:r>
            <a:endParaRPr sz="3053"/>
          </a:p>
          <a:p>
            <a:pPr lvl="0" marL="376960" indent="-376960" defTabSz="414781">
              <a:spcBef>
                <a:spcPts val="2900"/>
              </a:spcBef>
              <a:defRPr sz="1800"/>
            </a:pPr>
            <a:r>
              <a:rPr sz="3053"/>
              <a:t>The entity that implements the policy</a:t>
            </a:r>
            <a:endParaRPr sz="3053"/>
          </a:p>
          <a:p>
            <a:pPr lvl="0" marL="376960" indent="-376960" defTabSz="414781">
              <a:spcBef>
                <a:spcPts val="2900"/>
              </a:spcBef>
              <a:defRPr sz="1800"/>
            </a:pPr>
            <a:r>
              <a:rPr sz="3053"/>
              <a:t>The relationship between the two</a:t>
            </a:r>
            <a:endParaRPr sz="3053"/>
          </a:p>
          <a:p>
            <a:pPr lvl="0" marL="376960" indent="-376960" defTabSz="414781">
              <a:spcBef>
                <a:spcPts val="2900"/>
              </a:spcBef>
              <a:defRPr sz="1800"/>
            </a:pPr>
            <a:r>
              <a:rPr sz="3053"/>
              <a:t>How is oversight provided?</a:t>
            </a:r>
            <a:endParaRPr sz="3053"/>
          </a:p>
          <a:p>
            <a:pPr lvl="0" marL="376960" indent="-376960" defTabSz="414781">
              <a:spcBef>
                <a:spcPts val="2900"/>
              </a:spcBef>
              <a:defRPr sz="1800"/>
            </a:pPr>
            <a:r>
              <a:rPr sz="3053"/>
              <a:t>The mechanisms to use when something fails on the policy side?</a:t>
            </a:r>
            <a:endParaRPr sz="3053"/>
          </a:p>
          <a:p>
            <a:pPr lvl="0" marL="376960" indent="-376960" defTabSz="414781">
              <a:spcBef>
                <a:spcPts val="2900"/>
              </a:spcBef>
              <a:defRPr sz="1800"/>
            </a:pPr>
            <a:r>
              <a:rPr sz="3053"/>
              <a:t>The mechanisms to use when something fails on the implementation side?</a:t>
            </a:r>
          </a:p>
        </p:txBody>
      </p:sp>
      <p:sp>
        <p:nvSpPr>
          <p:cNvPr id="60" name="Shape 60"/>
          <p:cNvSpPr/>
          <p:nvPr>
            <p:ph type="sldNum" sz="quarter" idx="4294967295"/>
          </p:nvPr>
        </p:nvSpPr>
        <p:spPr>
          <a:xfrm>
            <a:off x="6375349" y="9251950"/>
            <a:ext cx="241402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pPr lvl="0"/>
            <a:fld id="{86CB4B4D-7CA3-9044-876B-883B54F8677D}" type="slidenum"/>
          </a:p>
        </p:txBody>
      </p:sp>
      <p:pic>
        <p:nvPicPr>
          <p:cNvPr id="61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66535" y="2291733"/>
            <a:ext cx="4732470" cy="30292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