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75" r:id="rId5"/>
    <p:sldId id="276" r:id="rId6"/>
    <p:sldId id="277" r:id="rId7"/>
    <p:sldId id="279" r:id="rId8"/>
    <p:sldId id="280" r:id="rId9"/>
    <p:sldId id="281" r:id="rId10"/>
    <p:sldId id="282" r:id="rId11"/>
    <p:sldId id="283" r:id="rId12"/>
    <p:sldId id="284" r:id="rId13"/>
    <p:sldId id="265" r:id="rId14"/>
    <p:sldId id="266" r:id="rId15"/>
    <p:sldId id="262" r:id="rId16"/>
    <p:sldId id="257" r:id="rId17"/>
    <p:sldId id="259" r:id="rId18"/>
    <p:sldId id="258" r:id="rId19"/>
    <p:sldId id="263" r:id="rId20"/>
    <p:sldId id="269" r:id="rId21"/>
    <p:sldId id="271" r:id="rId22"/>
    <p:sldId id="272" r:id="rId23"/>
    <p:sldId id="267" r:id="rId24"/>
    <p:sldId id="268" r:id="rId25"/>
    <p:sldId id="261" r:id="rId26"/>
    <p:sldId id="27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59" autoAdjust="0"/>
    <p:restoredTop sz="94630" autoAdjust="0"/>
  </p:normalViewPr>
  <p:slideViewPr>
    <p:cSldViewPr>
      <p:cViewPr varScale="1">
        <p:scale>
          <a:sx n="87" d="100"/>
          <a:sy n="87" d="100"/>
        </p:scale>
        <p:origin x="-130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10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579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171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347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1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62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210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96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653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06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75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70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4C778-E91C-4A13-8230-E01DA44FEA0B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702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cann.org/en/system/files/files/rfp-iana-stewardship-08sep14-en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ann.org/public-comments/cwg-naming-transition-2014-12-01-en" TargetMode="External"/><Relationship Id="rId2" Type="http://schemas.openxmlformats.org/officeDocument/2006/relationships/hyperlink" Target="https://www.icann.org/en/system/files/files/cwg-naming-transition-01dec14-en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o.net/crisp-proposal-first-draft" TargetMode="External"/><Relationship Id="rId2" Type="http://schemas.openxmlformats.org/officeDocument/2006/relationships/hyperlink" Target="https://www.nro.net/nro-and-internet-governance/iana-oversight/consolidated-rir-iana-stewardship-proposal-team-crisp-team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datatracker.ietf.org/doc/draft-ietf-ianaplan-icg-response/" TargetMode="External"/><Relationship Id="rId2" Type="http://schemas.openxmlformats.org/officeDocument/2006/relationships/hyperlink" Target="http://www.ietf.org/iana-transition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ann.org/en/system/files/files/icg-process-timeline-08sep14-en.pdf" TargetMode="External"/><Relationship Id="rId2" Type="http://schemas.openxmlformats.org/officeDocument/2006/relationships/hyperlink" Target="https://www.icann.org/en/stewardship/community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ann.org/resources/pages/icg-activities-2014-07-18-en" TargetMode="External"/><Relationship Id="rId7" Type="http://schemas.openxmlformats.org/officeDocument/2006/relationships/hyperlink" Target="https://www.icann.org/resources/pages/icg-faqs-2014-10-10-en" TargetMode="External"/><Relationship Id="rId2" Type="http://schemas.openxmlformats.org/officeDocument/2006/relationships/hyperlink" Target="https://www.icann.org/stewardship/coordination-grou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cann.org/resources/pages/icg-archives-2014-07-31-en" TargetMode="External"/><Relationship Id="rId5" Type="http://schemas.openxmlformats.org/officeDocument/2006/relationships/hyperlink" Target="https://www.dropbox.com/sh/7x5poce3wb8ffsv/AAAdrm8pTAck7wvExIuNpYdTa" TargetMode="External"/><Relationship Id="rId4" Type="http://schemas.openxmlformats.org/officeDocument/2006/relationships/hyperlink" Target="http://mm.icann.org/pipermail/internal-cg/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600200"/>
            <a:ext cx="84582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IANA Stewardship Transmission Coordination Group “ICG”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Transition, ICG Mandate and Composition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25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215968"/>
                </a:solidFill>
                <a:latin typeface="Helvetica"/>
                <a:cs typeface="Helvetica"/>
              </a:rPr>
              <a:t>Transition background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Helvetica Neue"/>
                <a:cs typeface="Helvetica Neue"/>
              </a:rPr>
              <a:t>In March 2014, NTIA: 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Announced intention to transition stewardship of IANA functions.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Asked ICANN to convene global stakeholders to develop a proposal to transition the current role played by NTIA.</a:t>
            </a:r>
          </a:p>
          <a:p>
            <a:r>
              <a:rPr lang="en-US">
                <a:latin typeface="Helvetica Neue"/>
                <a:cs typeface="Helvetica Neue"/>
              </a:rPr>
              <a:t>ICANN process resulted in creation of IANA Stewardship Transition Coordination Group (ICG)</a:t>
            </a:r>
          </a:p>
          <a:p>
            <a:endParaRPr lang="en-US">
              <a:latin typeface="Helvetica Neue"/>
              <a:cs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1F16-F758-414E-8BA9-809B87BDA051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41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784" y="55058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215968"/>
                </a:solidFill>
                <a:latin typeface="Helvetica"/>
                <a:cs typeface="Helvetica"/>
              </a:rPr>
              <a:t>ICG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68535" y="6373283"/>
            <a:ext cx="2133600" cy="365125"/>
          </a:xfrm>
        </p:spPr>
        <p:txBody>
          <a:bodyPr/>
          <a:lstStyle/>
          <a:p>
            <a:fld id="{BD611F16-F758-414E-8BA9-809B87BDA051}" type="slidenum">
              <a:rPr lang="en-US"/>
              <a:pPr/>
              <a:t>3</a:t>
            </a:fld>
            <a:endParaRPr lang="en-US"/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601" y="3320634"/>
            <a:ext cx="360819" cy="511774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551" y="5407897"/>
            <a:ext cx="360819" cy="511774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75" y="5306042"/>
            <a:ext cx="360819" cy="511774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549" y="1262320"/>
            <a:ext cx="360819" cy="511774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954" y="3407877"/>
            <a:ext cx="360819" cy="511774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219954" y="1207746"/>
            <a:ext cx="4707466" cy="4741333"/>
          </a:xfrm>
          <a:prstGeom prst="ellipse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683" y="5152010"/>
            <a:ext cx="360819" cy="51177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502" y="4896123"/>
            <a:ext cx="360819" cy="51177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321" y="4640236"/>
            <a:ext cx="360819" cy="51177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8460" y="4333550"/>
            <a:ext cx="360819" cy="51177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5802" y="3866274"/>
            <a:ext cx="360819" cy="51177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602" y="2808860"/>
            <a:ext cx="360819" cy="51177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192" y="2370914"/>
            <a:ext cx="360819" cy="51177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0319" y="1981017"/>
            <a:ext cx="360819" cy="51177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313" y="1654451"/>
            <a:ext cx="360819" cy="51177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361" y="1486176"/>
            <a:ext cx="360819" cy="51177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529" y="1334515"/>
            <a:ext cx="360819" cy="511774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3732" y="5346004"/>
            <a:ext cx="360819" cy="511774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2913" y="5239532"/>
            <a:ext cx="360819" cy="51177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161" y="5067088"/>
            <a:ext cx="360819" cy="511774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211" y="4869576"/>
            <a:ext cx="360819" cy="511774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125" y="4511834"/>
            <a:ext cx="360819" cy="51177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497" y="4000060"/>
            <a:ext cx="360819" cy="511774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971" y="2853285"/>
            <a:ext cx="360819" cy="511774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581" y="2381751"/>
            <a:ext cx="360819" cy="511774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334" y="2014883"/>
            <a:ext cx="360819" cy="511774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421" y="1729502"/>
            <a:ext cx="360819" cy="511774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441" y="1520042"/>
            <a:ext cx="360819" cy="511774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396" y="1375700"/>
            <a:ext cx="360819" cy="511774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598" y="1282431"/>
            <a:ext cx="360819" cy="511774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9581" y="1230289"/>
            <a:ext cx="360819" cy="511774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413" y="1245390"/>
            <a:ext cx="360819" cy="5117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76409" y="1144867"/>
            <a:ext cx="1039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ALAC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363354" y="1887474"/>
            <a:ext cx="851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ASO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50026" y="2749097"/>
            <a:ext cx="119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ccNSO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20565" y="3635441"/>
            <a:ext cx="868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GAC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52969" y="4511834"/>
            <a:ext cx="1091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GNSO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38578" y="5254440"/>
            <a:ext cx="2442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gTLD registries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478555" y="5902938"/>
            <a:ext cx="1740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ICC/BASIS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489499" y="1207746"/>
            <a:ext cx="714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IAB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136255" y="1846289"/>
            <a:ext cx="851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IETF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299201" y="2532727"/>
            <a:ext cx="937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ISOC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299201" y="3365059"/>
            <a:ext cx="868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NRO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219349" y="4038704"/>
            <a:ext cx="1262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RSSAC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947952" y="4742666"/>
            <a:ext cx="1039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SSAC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975072" y="5385009"/>
            <a:ext cx="3160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ICANN board liaison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520297" y="5958002"/>
            <a:ext cx="2721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IANA staff liaison</a:t>
            </a:r>
          </a:p>
        </p:txBody>
      </p:sp>
    </p:spTree>
    <p:extLst>
      <p:ext uri="{BB962C8B-B14F-4D97-AF65-F5344CB8AC3E}">
        <p14:creationId xmlns:p14="http://schemas.microsoft.com/office/powerpoint/2010/main" val="285339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784" y="55058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215968"/>
                </a:solidFill>
                <a:latin typeface="Helvetica"/>
                <a:cs typeface="Helvetica"/>
              </a:rPr>
              <a:t>ICG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68535" y="6373283"/>
            <a:ext cx="2133600" cy="365125"/>
          </a:xfrm>
        </p:spPr>
        <p:txBody>
          <a:bodyPr/>
          <a:lstStyle/>
          <a:p>
            <a:fld id="{BD611F16-F758-414E-8BA9-809B87BDA051}" type="slidenum">
              <a:rPr lang="en-US"/>
              <a:pPr/>
              <a:t>4</a:t>
            </a:fld>
            <a:endParaRPr lang="en-US"/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601" y="3320634"/>
            <a:ext cx="360819" cy="511774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551" y="5407897"/>
            <a:ext cx="360819" cy="511774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75" y="5306042"/>
            <a:ext cx="360819" cy="511774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549" y="1262320"/>
            <a:ext cx="360819" cy="511774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954" y="3407877"/>
            <a:ext cx="360819" cy="511774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219954" y="1207746"/>
            <a:ext cx="4707466" cy="4741333"/>
          </a:xfrm>
          <a:prstGeom prst="ellipse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683" y="5152010"/>
            <a:ext cx="360819" cy="51177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502" y="4896123"/>
            <a:ext cx="360819" cy="51177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321" y="4640236"/>
            <a:ext cx="360819" cy="51177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8460" y="4333550"/>
            <a:ext cx="360819" cy="51177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5802" y="3866274"/>
            <a:ext cx="360819" cy="51177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602" y="2808860"/>
            <a:ext cx="360819" cy="51177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192" y="2370914"/>
            <a:ext cx="360819" cy="51177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0319" y="1981017"/>
            <a:ext cx="360819" cy="51177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313" y="1654451"/>
            <a:ext cx="360819" cy="51177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361" y="1486176"/>
            <a:ext cx="360819" cy="51177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529" y="1334515"/>
            <a:ext cx="360819" cy="511774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3732" y="5346004"/>
            <a:ext cx="360819" cy="511774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2913" y="5239532"/>
            <a:ext cx="360819" cy="51177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161" y="5067088"/>
            <a:ext cx="360819" cy="511774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211" y="4869576"/>
            <a:ext cx="360819" cy="511774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125" y="4511834"/>
            <a:ext cx="360819" cy="51177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497" y="4000060"/>
            <a:ext cx="360819" cy="511774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971" y="2853285"/>
            <a:ext cx="360819" cy="511774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581" y="2381751"/>
            <a:ext cx="360819" cy="511774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334" y="2014883"/>
            <a:ext cx="360819" cy="511774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421" y="1729502"/>
            <a:ext cx="360819" cy="511774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441" y="1520042"/>
            <a:ext cx="360819" cy="511774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396" y="1375700"/>
            <a:ext cx="360819" cy="511774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598" y="1282431"/>
            <a:ext cx="360819" cy="511774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9581" y="1230289"/>
            <a:ext cx="360819" cy="511774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413" y="1245390"/>
            <a:ext cx="360819" cy="5117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76409" y="1144867"/>
            <a:ext cx="1039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ALAC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363354" y="1887474"/>
            <a:ext cx="851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ASO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50026" y="2749097"/>
            <a:ext cx="119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ccNSO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20565" y="3635441"/>
            <a:ext cx="868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GAC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52969" y="4511834"/>
            <a:ext cx="1091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GNSO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38578" y="5254440"/>
            <a:ext cx="2442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gTLD registries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478555" y="5902938"/>
            <a:ext cx="1740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ICC/BASIS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489499" y="1207746"/>
            <a:ext cx="714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IAB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136255" y="1846289"/>
            <a:ext cx="851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IETF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299201" y="2532727"/>
            <a:ext cx="937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ISOC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299201" y="3365059"/>
            <a:ext cx="868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NRO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219349" y="4038704"/>
            <a:ext cx="1262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RSSAC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947952" y="4742666"/>
            <a:ext cx="1039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SSAC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975072" y="5385009"/>
            <a:ext cx="3160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ICANN board liaison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520297" y="5958002"/>
            <a:ext cx="2721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IANA staff liaison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185520" y="1936021"/>
            <a:ext cx="279674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Helvetica"/>
                <a:cs typeface="Helvetica"/>
              </a:rPr>
              <a:t>Coordinate</a:t>
            </a:r>
          </a:p>
          <a:p>
            <a:pPr algn="ctr"/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Helvetica"/>
                <a:cs typeface="Helvetica"/>
              </a:rPr>
              <a:t>Liaise</a:t>
            </a:r>
          </a:p>
          <a:p>
            <a:pPr algn="ctr"/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Helvetica"/>
                <a:cs typeface="Helvetica"/>
              </a:rPr>
              <a:t>Assess</a:t>
            </a:r>
          </a:p>
          <a:p>
            <a:pPr algn="ctr"/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Helvetica"/>
                <a:cs typeface="Helvetica"/>
              </a:rPr>
              <a:t>Assemble</a:t>
            </a:r>
          </a:p>
          <a:p>
            <a:pPr algn="ctr"/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Helvetica"/>
                <a:cs typeface="Helvetica"/>
              </a:rPr>
              <a:t>Inform</a:t>
            </a:r>
          </a:p>
          <a:p>
            <a:pPr algn="ctr"/>
            <a:endParaRPr lang="en-US" sz="2400" b="1">
              <a:solidFill>
                <a:schemeClr val="accent5">
                  <a:lumMod val="50000"/>
                </a:schemeClr>
              </a:solidFill>
              <a:latin typeface="Helvetica"/>
              <a:cs typeface="Helvetica"/>
            </a:endParaRPr>
          </a:p>
          <a:p>
            <a:pPr algn="ctr"/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Helvetica"/>
                <a:cs typeface="Helvetica"/>
              </a:rPr>
              <a:t>No proposal development</a:t>
            </a:r>
          </a:p>
        </p:txBody>
      </p:sp>
    </p:spTree>
    <p:extLst>
      <p:ext uri="{BB962C8B-B14F-4D97-AF65-F5344CB8AC3E}">
        <p14:creationId xmlns:p14="http://schemas.microsoft.com/office/powerpoint/2010/main" val="307584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215968"/>
                </a:solidFill>
                <a:latin typeface="Helvetica"/>
                <a:cs typeface="Helvetica"/>
              </a:rPr>
              <a:t>Focus of transition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>
                <a:latin typeface="Helvetica Neue"/>
                <a:cs typeface="Helvetica Neue"/>
              </a:rPr>
              <a:t>IANA functions currently specified in NTIA contract. IANA activities related to: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Protocol parameters registry management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DNS root zone management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Internet numbers registry management</a:t>
            </a:r>
          </a:p>
          <a:p>
            <a:r>
              <a:rPr lang="en-US">
                <a:latin typeface="Helvetica Neue"/>
                <a:cs typeface="Helvetica Neue"/>
              </a:rPr>
              <a:t>Stewardship (not policy development, etc.)</a:t>
            </a:r>
          </a:p>
          <a:p>
            <a:endParaRPr lang="en-US">
              <a:latin typeface="Helvetica Neue"/>
              <a:cs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1F16-F758-414E-8BA9-809B87BDA051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3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eople grid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067" y="2127732"/>
            <a:ext cx="2150533" cy="17102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25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215968"/>
                </a:solidFill>
                <a:latin typeface="Helvetica"/>
                <a:cs typeface="Helvetica"/>
              </a:rPr>
              <a:t>Transition proposal development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1F16-F758-414E-8BA9-809B87BDA051}" type="slidenum">
              <a:rPr lang="en-US"/>
              <a:pPr/>
              <a:t>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102107" y="1013358"/>
            <a:ext cx="30322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>
                <a:latin typeface="Helvetica"/>
                <a:cs typeface="Helvetica"/>
              </a:rPr>
              <a:t>RIR</a:t>
            </a:r>
          </a:p>
          <a:p>
            <a:pPr algn="ctr"/>
            <a:r>
              <a:rPr lang="en-US" sz="3600" b="1">
                <a:latin typeface="Helvetica"/>
                <a:cs typeface="Helvetica"/>
              </a:rPr>
              <a:t>communities</a:t>
            </a:r>
          </a:p>
        </p:txBody>
      </p:sp>
      <p:sp>
        <p:nvSpPr>
          <p:cNvPr id="23" name="5-Point Star 22"/>
          <p:cNvSpPr/>
          <p:nvPr/>
        </p:nvSpPr>
        <p:spPr>
          <a:xfrm>
            <a:off x="3810002" y="2148873"/>
            <a:ext cx="1614182" cy="1373258"/>
          </a:xfrm>
          <a:prstGeom prst="star5">
            <a:avLst/>
          </a:prstGeom>
          <a:pattFill prst="pct20">
            <a:fgClr>
              <a:srgbClr val="660066"/>
            </a:fgClr>
            <a:bgClr>
              <a:prstClr val="white"/>
            </a:bgClr>
          </a:pattFill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 descr="People grid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67" y="4887865"/>
            <a:ext cx="2150533" cy="1710267"/>
          </a:xfrm>
          <a:prstGeom prst="rect">
            <a:avLst/>
          </a:prstGeom>
        </p:spPr>
      </p:pic>
      <p:sp>
        <p:nvSpPr>
          <p:cNvPr id="40" name="5-Point Star 39"/>
          <p:cNvSpPr/>
          <p:nvPr/>
        </p:nvSpPr>
        <p:spPr>
          <a:xfrm>
            <a:off x="1016002" y="4909006"/>
            <a:ext cx="1614182" cy="1373258"/>
          </a:xfrm>
          <a:prstGeom prst="star5">
            <a:avLst/>
          </a:prstGeom>
          <a:pattFill prst="pct20">
            <a:fgClr>
              <a:srgbClr val="008000"/>
            </a:fgClr>
            <a:bgClr>
              <a:prstClr val="white"/>
            </a:bgClr>
          </a:patt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473447" y="3721130"/>
            <a:ext cx="26471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>
                <a:latin typeface="Helvetica"/>
                <a:cs typeface="Helvetica"/>
              </a:rPr>
              <a:t>IETF</a:t>
            </a:r>
          </a:p>
          <a:p>
            <a:pPr algn="ctr"/>
            <a:r>
              <a:rPr lang="en-US" sz="3600" b="1">
                <a:latin typeface="Helvetica"/>
                <a:cs typeface="Helvetica"/>
              </a:rPr>
              <a:t>community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07122" y="3672972"/>
            <a:ext cx="187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>
                <a:latin typeface="Helvetica"/>
                <a:cs typeface="Helvetica"/>
              </a:rPr>
              <a:t>Naming </a:t>
            </a:r>
          </a:p>
          <a:p>
            <a:pPr algn="ctr"/>
            <a:r>
              <a:rPr lang="en-US" sz="3600" b="1">
                <a:latin typeface="Helvetica"/>
                <a:cs typeface="Helvetica"/>
              </a:rPr>
              <a:t>CWG</a:t>
            </a:r>
          </a:p>
        </p:txBody>
      </p:sp>
      <p:pic>
        <p:nvPicPr>
          <p:cNvPr id="48" name="Picture 47" descr="People grid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335" y="4858204"/>
            <a:ext cx="2150533" cy="1710267"/>
          </a:xfrm>
          <a:prstGeom prst="rect">
            <a:avLst/>
          </a:prstGeom>
        </p:spPr>
      </p:pic>
      <p:sp>
        <p:nvSpPr>
          <p:cNvPr id="49" name="5-Point Star 48"/>
          <p:cNvSpPr/>
          <p:nvPr/>
        </p:nvSpPr>
        <p:spPr>
          <a:xfrm>
            <a:off x="6616270" y="4879345"/>
            <a:ext cx="1614182" cy="1373258"/>
          </a:xfrm>
          <a:prstGeom prst="star5">
            <a:avLst/>
          </a:prstGeom>
          <a:pattFill prst="pct20">
            <a:fgClr>
              <a:srgbClr val="0000FF"/>
            </a:fgClr>
            <a:bgClr>
              <a:prstClr val="white"/>
            </a:bgClr>
          </a:patt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Arrow Connector 51"/>
          <p:cNvCxnSpPr/>
          <p:nvPr/>
        </p:nvCxnSpPr>
        <p:spPr>
          <a:xfrm flipH="1">
            <a:off x="2895600" y="3837999"/>
            <a:ext cx="1016000" cy="1648395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810933" y="6030908"/>
            <a:ext cx="3568268" cy="0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>
            <a:off x="5350930" y="3837999"/>
            <a:ext cx="1016000" cy="1648395"/>
          </a:xfrm>
          <a:prstGeom prst="straightConnector1">
            <a:avLst/>
          </a:prstGeom>
          <a:ln w="44450">
            <a:solidFill>
              <a:schemeClr val="tx1"/>
            </a:solidFill>
            <a:headEnd type="arrow"/>
            <a:tailEnd type="arrow"/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6" name="Picture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660" y="4150318"/>
            <a:ext cx="360819" cy="511774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060" y="4302718"/>
            <a:ext cx="360819" cy="511774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384" y="4080697"/>
            <a:ext cx="360819" cy="511774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267" y="4301061"/>
            <a:ext cx="360819" cy="511774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928" y="5740829"/>
            <a:ext cx="360819" cy="511774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6924" y="5740829"/>
            <a:ext cx="360819" cy="511774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60" y="4455118"/>
            <a:ext cx="360819" cy="511774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4857" y="4523082"/>
            <a:ext cx="360819" cy="511774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199" y="5740829"/>
            <a:ext cx="360819" cy="51177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115" y="4237860"/>
            <a:ext cx="360819" cy="51177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0719" y="4232107"/>
            <a:ext cx="360819" cy="51177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537" y="4234989"/>
            <a:ext cx="360819" cy="51177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604" y="4752505"/>
            <a:ext cx="360819" cy="51177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208" y="4746752"/>
            <a:ext cx="360819" cy="51177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026" y="4749634"/>
            <a:ext cx="360819" cy="511774"/>
          </a:xfrm>
          <a:prstGeom prst="rect">
            <a:avLst/>
          </a:prstGeom>
        </p:spPr>
      </p:pic>
      <p:cxnSp>
        <p:nvCxnSpPr>
          <p:cNvPr id="31" name="Straight Arrow Connector 30"/>
          <p:cNvCxnSpPr/>
          <p:nvPr/>
        </p:nvCxnSpPr>
        <p:spPr>
          <a:xfrm>
            <a:off x="5102356" y="4909006"/>
            <a:ext cx="1259912" cy="804332"/>
          </a:xfrm>
          <a:prstGeom prst="straightConnector1">
            <a:avLst/>
          </a:prstGeom>
          <a:ln w="31750"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418667" y="39285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cxnSp>
        <p:nvCxnSpPr>
          <p:cNvPr id="37" name="Straight Arrow Connector 36"/>
          <p:cNvCxnSpPr>
            <a:endCxn id="38" idx="3"/>
          </p:cNvCxnSpPr>
          <p:nvPr/>
        </p:nvCxnSpPr>
        <p:spPr>
          <a:xfrm flipH="1">
            <a:off x="2895600" y="4837170"/>
            <a:ext cx="1261004" cy="905829"/>
          </a:xfrm>
          <a:prstGeom prst="straightConnector1">
            <a:avLst/>
          </a:prstGeom>
          <a:ln w="31750"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7" idx="2"/>
          </p:cNvCxnSpPr>
          <p:nvPr/>
        </p:nvCxnSpPr>
        <p:spPr>
          <a:xfrm flipH="1" flipV="1">
            <a:off x="4614334" y="3837999"/>
            <a:ext cx="6795" cy="312319"/>
          </a:xfrm>
          <a:prstGeom prst="straightConnector1">
            <a:avLst/>
          </a:prstGeom>
          <a:ln w="31750"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50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457203" y="364066"/>
          <a:ext cx="8229597" cy="5753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4667"/>
                <a:gridCol w="1120986"/>
                <a:gridCol w="1120986"/>
                <a:gridCol w="1120986"/>
                <a:gridCol w="1120986"/>
                <a:gridCol w="1120986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Target</a:t>
                      </a: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Sep-14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Nov-14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Jan-15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 </a:t>
                      </a: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Request for Proposals</a:t>
                      </a: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Communities Develop Proposals</a:t>
                      </a: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 </a:t>
                      </a: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 </a:t>
                      </a: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Helvetica Neue"/>
                          <a:cs typeface="Helvetica Neue"/>
                        </a:rPr>
                        <a:t>ICG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Helvetica Neue"/>
                          <a:cs typeface="Helvetica Neue"/>
                        </a:rPr>
                        <a:t>Communities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1F16-F758-414E-8BA9-809B87BDA051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45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457203" y="177803"/>
          <a:ext cx="8229600" cy="6515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72264"/>
                <a:gridCol w="959556"/>
                <a:gridCol w="959556"/>
                <a:gridCol w="959556"/>
                <a:gridCol w="959556"/>
                <a:gridCol w="959556"/>
                <a:gridCol w="959556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Target</a:t>
                      </a: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Jan-15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Mar-15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May-15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Jun-15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Jul-15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Sept-15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 </a:t>
                      </a: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Communities Develop Proposals</a:t>
                      </a: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ICG Develops Draft Response</a:t>
                      </a:r>
                    </a:p>
                  </a:txBody>
                  <a:tcPr marL="12700" marR="12700" marT="12700" marB="0" anchor="b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Review of the Draft Response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ICG Develops Final Response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Final Response Review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Final Response Delivery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Testing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  <a:cs typeface="Helvetica Neue"/>
                        </a:rPr>
                        <a:t>NTIA Review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Helvetica Neue"/>
                          <a:cs typeface="Helvetica Neue"/>
                        </a:rPr>
                        <a:t>ICG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Helvetica Neue"/>
                          <a:cs typeface="Helvetica Neue"/>
                        </a:rPr>
                        <a:t>Communities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Helvetica Neue"/>
                          <a:cs typeface="Helvetica Neue"/>
                        </a:rPr>
                        <a:t>NTIA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  <a:cs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1F16-F758-414E-8BA9-809B87BDA051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1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871162" y="2164993"/>
            <a:ext cx="4228422" cy="2438811"/>
            <a:chOff x="745067" y="2127732"/>
            <a:chExt cx="7750801" cy="4470400"/>
          </a:xfrm>
        </p:grpSpPr>
        <p:pic>
          <p:nvPicPr>
            <p:cNvPr id="6" name="Picture 5" descr="People grid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067" y="2127732"/>
              <a:ext cx="2150533" cy="1710267"/>
            </a:xfrm>
            <a:prstGeom prst="rect">
              <a:avLst/>
            </a:prstGeom>
          </p:spPr>
        </p:pic>
        <p:sp>
          <p:nvSpPr>
            <p:cNvPr id="7" name="5-Point Star 6"/>
            <p:cNvSpPr/>
            <p:nvPr/>
          </p:nvSpPr>
          <p:spPr>
            <a:xfrm>
              <a:off x="3810002" y="2148873"/>
              <a:ext cx="1614182" cy="1373258"/>
            </a:xfrm>
            <a:prstGeom prst="star5">
              <a:avLst/>
            </a:prstGeom>
            <a:pattFill prst="pct20">
              <a:fgClr>
                <a:srgbClr val="660066"/>
              </a:fgClr>
              <a:bgClr>
                <a:prstClr val="white"/>
              </a:bgClr>
            </a:pattFill>
            <a:ln>
              <a:solidFill>
                <a:srgbClr val="66006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People grid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067" y="4887865"/>
              <a:ext cx="2150533" cy="1710267"/>
            </a:xfrm>
            <a:prstGeom prst="rect">
              <a:avLst/>
            </a:prstGeom>
          </p:spPr>
        </p:pic>
        <p:sp>
          <p:nvSpPr>
            <p:cNvPr id="9" name="5-Point Star 8"/>
            <p:cNvSpPr/>
            <p:nvPr/>
          </p:nvSpPr>
          <p:spPr>
            <a:xfrm>
              <a:off x="1016002" y="4909006"/>
              <a:ext cx="1614182" cy="1373258"/>
            </a:xfrm>
            <a:prstGeom prst="star5">
              <a:avLst/>
            </a:prstGeom>
            <a:pattFill prst="pct20">
              <a:fgClr>
                <a:srgbClr val="008000"/>
              </a:fgClr>
              <a:bgClr>
                <a:prstClr val="white"/>
              </a:bgClr>
            </a:patt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People grid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5335" y="4858204"/>
              <a:ext cx="2150533" cy="1710267"/>
            </a:xfrm>
            <a:prstGeom prst="rect">
              <a:avLst/>
            </a:prstGeom>
          </p:spPr>
        </p:pic>
        <p:sp>
          <p:nvSpPr>
            <p:cNvPr id="11" name="5-Point Star 10"/>
            <p:cNvSpPr/>
            <p:nvPr/>
          </p:nvSpPr>
          <p:spPr>
            <a:xfrm>
              <a:off x="6616270" y="4879345"/>
              <a:ext cx="1614182" cy="1373258"/>
            </a:xfrm>
            <a:prstGeom prst="star5">
              <a:avLst/>
            </a:prstGeom>
            <a:pattFill prst="pct20">
              <a:fgClr>
                <a:srgbClr val="0000FF"/>
              </a:fgClr>
              <a:bgClr>
                <a:prstClr val="white"/>
              </a:bgClr>
            </a:patt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5424184" y="5147733"/>
              <a:ext cx="938084" cy="565605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endCxn id="8" idx="3"/>
            </p:cNvCxnSpPr>
            <p:nvPr/>
          </p:nvCxnSpPr>
          <p:spPr>
            <a:xfrm flipH="1">
              <a:off x="2895600" y="5147733"/>
              <a:ext cx="914402" cy="595266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endCxn id="6" idx="2"/>
            </p:cNvCxnSpPr>
            <p:nvPr/>
          </p:nvCxnSpPr>
          <p:spPr>
            <a:xfrm flipH="1" flipV="1">
              <a:off x="4614334" y="3837999"/>
              <a:ext cx="6795" cy="632401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/>
            <p:cNvGrpSpPr/>
            <p:nvPr/>
          </p:nvGrpSpPr>
          <p:grpSpPr>
            <a:xfrm>
              <a:off x="4102017" y="4614798"/>
              <a:ext cx="1031683" cy="1032004"/>
              <a:chOff x="2219954" y="1207747"/>
              <a:chExt cx="1031683" cy="1032004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2219954" y="1207747"/>
                <a:ext cx="1024633" cy="1032004"/>
              </a:xfrm>
              <a:prstGeom prst="ellipse">
                <a:avLst/>
              </a:prstGeom>
              <a:noFill/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360349" y="1445568"/>
                <a:ext cx="891288" cy="544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>
                    <a:solidFill>
                      <a:srgbClr val="215968"/>
                    </a:solidFill>
                    <a:latin typeface="Helvetica"/>
                    <a:cs typeface="Helvetica"/>
                  </a:rPr>
                  <a:t>ICG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>
                <a:solidFill>
                  <a:srgbClr val="215968"/>
                </a:solidFill>
                <a:latin typeface="Helvetica"/>
                <a:cs typeface="Helvetica"/>
              </a:rPr>
              <a:t>Steps towards a single proposal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41" y="1583267"/>
            <a:ext cx="6874928" cy="512127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latin typeface="Helvetica Neue"/>
                <a:cs typeface="Helvetica Neue"/>
              </a:rPr>
              <a:t>Individual proposal assessment          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Completeness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Clarity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NTIA criteria met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Community comments accommodated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Consensus level achieved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Inclusiveness of community process</a:t>
            </a:r>
          </a:p>
          <a:p>
            <a:pPr lvl="1"/>
            <a:endParaRPr lang="en-US">
              <a:latin typeface="Helvetica Neue"/>
              <a:cs typeface="Helvetica Neue"/>
            </a:endParaRPr>
          </a:p>
          <a:p>
            <a:endParaRPr lang="en-US">
              <a:latin typeface="Helvetica Neue"/>
              <a:cs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1F16-F758-414E-8BA9-809B87BDA051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0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001592" y="3547263"/>
            <a:ext cx="4381583" cy="2527149"/>
            <a:chOff x="745067" y="2127732"/>
            <a:chExt cx="7750801" cy="4470400"/>
          </a:xfrm>
        </p:grpSpPr>
        <p:pic>
          <p:nvPicPr>
            <p:cNvPr id="6" name="Picture 5" descr="People grid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067" y="2127732"/>
              <a:ext cx="2150533" cy="1710267"/>
            </a:xfrm>
            <a:prstGeom prst="rect">
              <a:avLst/>
            </a:prstGeom>
          </p:spPr>
        </p:pic>
        <p:sp>
          <p:nvSpPr>
            <p:cNvPr id="7" name="5-Point Star 6"/>
            <p:cNvSpPr/>
            <p:nvPr/>
          </p:nvSpPr>
          <p:spPr>
            <a:xfrm>
              <a:off x="3810002" y="2148873"/>
              <a:ext cx="1614182" cy="1373258"/>
            </a:xfrm>
            <a:prstGeom prst="star5">
              <a:avLst/>
            </a:prstGeom>
            <a:pattFill prst="pct20">
              <a:fgClr>
                <a:srgbClr val="660066"/>
              </a:fgClr>
              <a:bgClr>
                <a:prstClr val="white"/>
              </a:bgClr>
            </a:pattFill>
            <a:ln>
              <a:solidFill>
                <a:srgbClr val="66006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People grid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067" y="4887865"/>
              <a:ext cx="2150533" cy="1710267"/>
            </a:xfrm>
            <a:prstGeom prst="rect">
              <a:avLst/>
            </a:prstGeom>
          </p:spPr>
        </p:pic>
        <p:sp>
          <p:nvSpPr>
            <p:cNvPr id="9" name="5-Point Star 8"/>
            <p:cNvSpPr/>
            <p:nvPr/>
          </p:nvSpPr>
          <p:spPr>
            <a:xfrm>
              <a:off x="1016002" y="4909006"/>
              <a:ext cx="1614182" cy="1373258"/>
            </a:xfrm>
            <a:prstGeom prst="star5">
              <a:avLst/>
            </a:prstGeom>
            <a:pattFill prst="pct20">
              <a:fgClr>
                <a:srgbClr val="008000"/>
              </a:fgClr>
              <a:bgClr>
                <a:prstClr val="white"/>
              </a:bgClr>
            </a:patt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People grid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5335" y="4858204"/>
              <a:ext cx="2150533" cy="1710267"/>
            </a:xfrm>
            <a:prstGeom prst="rect">
              <a:avLst/>
            </a:prstGeom>
          </p:spPr>
        </p:pic>
        <p:sp>
          <p:nvSpPr>
            <p:cNvPr id="11" name="5-Point Star 10"/>
            <p:cNvSpPr/>
            <p:nvPr/>
          </p:nvSpPr>
          <p:spPr>
            <a:xfrm>
              <a:off x="6616270" y="4879345"/>
              <a:ext cx="1614182" cy="1373258"/>
            </a:xfrm>
            <a:prstGeom prst="star5">
              <a:avLst/>
            </a:prstGeom>
            <a:pattFill prst="pct20">
              <a:fgClr>
                <a:srgbClr val="0000FF"/>
              </a:fgClr>
              <a:bgClr>
                <a:prstClr val="white"/>
              </a:bgClr>
            </a:patt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5424184" y="5147733"/>
              <a:ext cx="938084" cy="565605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endCxn id="8" idx="3"/>
            </p:cNvCxnSpPr>
            <p:nvPr/>
          </p:nvCxnSpPr>
          <p:spPr>
            <a:xfrm flipH="1">
              <a:off x="2895600" y="5147733"/>
              <a:ext cx="914402" cy="595266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endCxn id="6" idx="2"/>
            </p:cNvCxnSpPr>
            <p:nvPr/>
          </p:nvCxnSpPr>
          <p:spPr>
            <a:xfrm flipH="1" flipV="1">
              <a:off x="4614334" y="3837999"/>
              <a:ext cx="6795" cy="632401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/>
            <p:cNvGrpSpPr/>
            <p:nvPr/>
          </p:nvGrpSpPr>
          <p:grpSpPr>
            <a:xfrm>
              <a:off x="4102017" y="4614798"/>
              <a:ext cx="1031683" cy="1032004"/>
              <a:chOff x="2219954" y="1207747"/>
              <a:chExt cx="1031683" cy="1032004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2219954" y="1207747"/>
                <a:ext cx="1024633" cy="1032004"/>
              </a:xfrm>
              <a:prstGeom prst="ellipse">
                <a:avLst/>
              </a:prstGeom>
              <a:noFill/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360349" y="1445568"/>
                <a:ext cx="891288" cy="544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>
                    <a:solidFill>
                      <a:srgbClr val="215968"/>
                    </a:solidFill>
                    <a:latin typeface="Helvetica"/>
                    <a:cs typeface="Helvetica"/>
                  </a:rPr>
                  <a:t>ICG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>
                <a:solidFill>
                  <a:srgbClr val="215968"/>
                </a:solidFill>
                <a:latin typeface="Helvetica"/>
                <a:cs typeface="Helvetica"/>
              </a:rPr>
              <a:t>Steps towards a single proposal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5" y="1600200"/>
            <a:ext cx="6874928" cy="512127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>
                <a:latin typeface="Helvetica Neue"/>
                <a:cs typeface="Helvetica Neue"/>
              </a:rPr>
              <a:t>Unified proposal assessment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Compatability and interoperability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Gaps/overlaps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Accountability                            (under discussion)</a:t>
            </a:r>
          </a:p>
          <a:p>
            <a:pPr lvl="1"/>
            <a:endParaRPr lang="en-US">
              <a:latin typeface="Helvetica Neue"/>
              <a:cs typeface="Helvetica Neue"/>
            </a:endParaRPr>
          </a:p>
          <a:p>
            <a:endParaRPr lang="en-US">
              <a:latin typeface="Helvetica Neue"/>
              <a:cs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1F16-F758-414E-8BA9-809B87BDA051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0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912538" y="4311126"/>
            <a:ext cx="3988188" cy="2300252"/>
            <a:chOff x="745067" y="2127732"/>
            <a:chExt cx="7750801" cy="4470400"/>
          </a:xfrm>
        </p:grpSpPr>
        <p:pic>
          <p:nvPicPr>
            <p:cNvPr id="6" name="Picture 5" descr="People grid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067" y="2127732"/>
              <a:ext cx="2150533" cy="1710267"/>
            </a:xfrm>
            <a:prstGeom prst="rect">
              <a:avLst/>
            </a:prstGeom>
          </p:spPr>
        </p:pic>
        <p:sp>
          <p:nvSpPr>
            <p:cNvPr id="7" name="5-Point Star 6"/>
            <p:cNvSpPr/>
            <p:nvPr/>
          </p:nvSpPr>
          <p:spPr>
            <a:xfrm>
              <a:off x="3810002" y="2148873"/>
              <a:ext cx="1614182" cy="1373258"/>
            </a:xfrm>
            <a:prstGeom prst="star5">
              <a:avLst/>
            </a:prstGeom>
            <a:pattFill prst="pct20">
              <a:fgClr>
                <a:srgbClr val="660066"/>
              </a:fgClr>
              <a:bgClr>
                <a:prstClr val="white"/>
              </a:bgClr>
            </a:pattFill>
            <a:ln>
              <a:solidFill>
                <a:srgbClr val="66006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People grid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067" y="4887865"/>
              <a:ext cx="2150533" cy="1710267"/>
            </a:xfrm>
            <a:prstGeom prst="rect">
              <a:avLst/>
            </a:prstGeom>
          </p:spPr>
        </p:pic>
        <p:sp>
          <p:nvSpPr>
            <p:cNvPr id="9" name="5-Point Star 8"/>
            <p:cNvSpPr/>
            <p:nvPr/>
          </p:nvSpPr>
          <p:spPr>
            <a:xfrm>
              <a:off x="1016002" y="4909006"/>
              <a:ext cx="1614182" cy="1373258"/>
            </a:xfrm>
            <a:prstGeom prst="star5">
              <a:avLst/>
            </a:prstGeom>
            <a:pattFill prst="pct20">
              <a:fgClr>
                <a:srgbClr val="008000"/>
              </a:fgClr>
              <a:bgClr>
                <a:prstClr val="white"/>
              </a:bgClr>
            </a:patt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People grid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5335" y="4858204"/>
              <a:ext cx="2150533" cy="1710267"/>
            </a:xfrm>
            <a:prstGeom prst="rect">
              <a:avLst/>
            </a:prstGeom>
          </p:spPr>
        </p:pic>
        <p:sp>
          <p:nvSpPr>
            <p:cNvPr id="11" name="5-Point Star 10"/>
            <p:cNvSpPr/>
            <p:nvPr/>
          </p:nvSpPr>
          <p:spPr>
            <a:xfrm>
              <a:off x="6616270" y="4879345"/>
              <a:ext cx="1614182" cy="1373258"/>
            </a:xfrm>
            <a:prstGeom prst="star5">
              <a:avLst/>
            </a:prstGeom>
            <a:pattFill prst="pct20">
              <a:fgClr>
                <a:srgbClr val="0000FF"/>
              </a:fgClr>
              <a:bgClr>
                <a:prstClr val="white"/>
              </a:bgClr>
            </a:patt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5424184" y="5147733"/>
              <a:ext cx="938084" cy="565605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endCxn id="8" idx="3"/>
            </p:cNvCxnSpPr>
            <p:nvPr/>
          </p:nvCxnSpPr>
          <p:spPr>
            <a:xfrm flipH="1">
              <a:off x="2895600" y="5147733"/>
              <a:ext cx="914402" cy="595266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endCxn id="6" idx="2"/>
            </p:cNvCxnSpPr>
            <p:nvPr/>
          </p:nvCxnSpPr>
          <p:spPr>
            <a:xfrm flipH="1" flipV="1">
              <a:off x="4614334" y="3837999"/>
              <a:ext cx="6795" cy="632401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/>
            <p:cNvGrpSpPr/>
            <p:nvPr/>
          </p:nvGrpSpPr>
          <p:grpSpPr>
            <a:xfrm>
              <a:off x="4102017" y="4614798"/>
              <a:ext cx="1031683" cy="1032004"/>
              <a:chOff x="2219954" y="1207747"/>
              <a:chExt cx="1031683" cy="1032004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2219954" y="1207747"/>
                <a:ext cx="1024633" cy="1032004"/>
              </a:xfrm>
              <a:prstGeom prst="ellipse">
                <a:avLst/>
              </a:prstGeom>
              <a:noFill/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360349" y="1445568"/>
                <a:ext cx="891288" cy="544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>
                    <a:solidFill>
                      <a:srgbClr val="215968"/>
                    </a:solidFill>
                    <a:latin typeface="Helvetica"/>
                    <a:cs typeface="Helvetica"/>
                  </a:rPr>
                  <a:t>ICG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375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>
                <a:solidFill>
                  <a:srgbClr val="215968"/>
                </a:solidFill>
                <a:latin typeface="Helvetica"/>
                <a:cs typeface="Helvetica"/>
              </a:rPr>
              <a:t>Steps towards a single proposal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8" y="1075277"/>
            <a:ext cx="8483596" cy="291388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>
                <a:latin typeface="Helvetica Neue"/>
                <a:cs typeface="Helvetica Neue"/>
              </a:rPr>
              <a:t>Proposal finalization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Public comment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ICG review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Changes in communities if necessary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Submission</a:t>
            </a:r>
          </a:p>
          <a:p>
            <a:pPr lvl="1"/>
            <a:endParaRPr lang="en-US">
              <a:latin typeface="Helvetica Neue"/>
              <a:cs typeface="Helvetica Neue"/>
            </a:endParaRPr>
          </a:p>
          <a:p>
            <a:endParaRPr lang="en-US">
              <a:latin typeface="Helvetica Neue"/>
              <a:cs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1F16-F758-414E-8BA9-809B87BDA051}" type="slidenum">
              <a:rPr lang="en-US"/>
              <a:pPr/>
              <a:t>11</a:t>
            </a:fld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87028" y="4131734"/>
            <a:ext cx="2553883" cy="2596214"/>
            <a:chOff x="6691011" y="1953836"/>
            <a:chExt cx="2553883" cy="2596214"/>
          </a:xfrm>
        </p:grpSpPr>
        <p:cxnSp>
          <p:nvCxnSpPr>
            <p:cNvPr id="19" name="Straight Arrow Connector 18"/>
            <p:cNvCxnSpPr/>
            <p:nvPr/>
          </p:nvCxnSpPr>
          <p:spPr>
            <a:xfrm>
              <a:off x="8278723" y="3291618"/>
              <a:ext cx="530306" cy="5315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H="1">
              <a:off x="6984761" y="3291618"/>
              <a:ext cx="516918" cy="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/>
            <p:cNvGrpSpPr/>
            <p:nvPr/>
          </p:nvGrpSpPr>
          <p:grpSpPr>
            <a:xfrm>
              <a:off x="7599025" y="2990346"/>
              <a:ext cx="583218" cy="583399"/>
              <a:chOff x="2219954" y="1207747"/>
              <a:chExt cx="1031683" cy="1032004"/>
            </a:xfrm>
          </p:grpSpPr>
          <p:sp>
            <p:nvSpPr>
              <p:cNvPr id="62" name="Oval 61"/>
              <p:cNvSpPr/>
              <p:nvPr/>
            </p:nvSpPr>
            <p:spPr>
              <a:xfrm>
                <a:off x="2219954" y="1207747"/>
                <a:ext cx="1024633" cy="1032004"/>
              </a:xfrm>
              <a:prstGeom prst="ellipse">
                <a:avLst/>
              </a:prstGeom>
              <a:noFill/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2360349" y="1445568"/>
                <a:ext cx="891288" cy="544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>
                    <a:solidFill>
                      <a:srgbClr val="215968"/>
                    </a:solidFill>
                    <a:latin typeface="Helvetica"/>
                    <a:cs typeface="Helvetica"/>
                  </a:rPr>
                  <a:t>ICG</a:t>
                </a:r>
              </a:p>
            </p:txBody>
          </p:sp>
        </p:grpSp>
        <p:cxnSp>
          <p:nvCxnSpPr>
            <p:cNvPr id="22" name="Straight Arrow Connector 21"/>
            <p:cNvCxnSpPr/>
            <p:nvPr/>
          </p:nvCxnSpPr>
          <p:spPr>
            <a:xfrm>
              <a:off x="8216110" y="3494817"/>
              <a:ext cx="470690" cy="302528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>
              <a:off x="7128933" y="3478049"/>
              <a:ext cx="372746" cy="319296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7897820" y="3668594"/>
              <a:ext cx="0" cy="497006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V="1">
              <a:off x="8178258" y="2607734"/>
              <a:ext cx="425597" cy="381422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7909631" y="2415584"/>
              <a:ext cx="0" cy="454184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 flipV="1">
              <a:off x="7128933" y="2607734"/>
              <a:ext cx="372746" cy="36579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82972" y="3654239"/>
              <a:ext cx="201789" cy="286211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35372" y="3806639"/>
              <a:ext cx="201789" cy="286211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87772" y="3959039"/>
              <a:ext cx="201789" cy="286211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91011" y="3296933"/>
              <a:ext cx="201789" cy="286211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15291" y="4263839"/>
              <a:ext cx="201789" cy="286211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42719" y="4245250"/>
              <a:ext cx="201789" cy="286211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40172" y="4111439"/>
              <a:ext cx="201789" cy="286211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36266" y="3977628"/>
              <a:ext cx="201789" cy="286211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80454" y="4111439"/>
              <a:ext cx="201789" cy="286211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9389" y="4070900"/>
              <a:ext cx="201789" cy="286211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83691" y="3758627"/>
              <a:ext cx="201789" cy="286211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00118" y="3021032"/>
              <a:ext cx="201789" cy="286211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43613" y="2074075"/>
              <a:ext cx="201789" cy="286211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39351" y="2226475"/>
              <a:ext cx="201789" cy="286211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91751" y="2378875"/>
              <a:ext cx="201789" cy="286211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44151" y="2531275"/>
              <a:ext cx="201789" cy="286211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40245" y="2397464"/>
              <a:ext cx="201789" cy="286211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83866" y="2665086"/>
              <a:ext cx="201789" cy="286211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01907" y="2415584"/>
              <a:ext cx="201789" cy="286211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73424" y="1953836"/>
              <a:ext cx="201789" cy="286211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5824" y="2106236"/>
              <a:ext cx="201789" cy="286211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21918" y="1972425"/>
              <a:ext cx="201789" cy="286211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24170" y="3163819"/>
              <a:ext cx="201789" cy="286211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43105" y="3123280"/>
              <a:ext cx="201789" cy="286211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73710" y="3919928"/>
              <a:ext cx="201789" cy="286211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92645" y="3879389"/>
              <a:ext cx="201789" cy="286211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6129" y="3450030"/>
              <a:ext cx="201789" cy="286211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25064" y="3409491"/>
              <a:ext cx="201789" cy="286211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43385" y="2846336"/>
              <a:ext cx="201789" cy="286211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62320" y="2805797"/>
              <a:ext cx="201789" cy="286211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02983" y="2267014"/>
              <a:ext cx="201789" cy="286211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21918" y="2226475"/>
              <a:ext cx="201789" cy="286211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81348" y="2248653"/>
              <a:ext cx="201789" cy="286211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00283" y="2208114"/>
              <a:ext cx="201789" cy="286211"/>
            </a:xfrm>
            <a:prstGeom prst="rect">
              <a:avLst/>
            </a:prstGeom>
          </p:spPr>
        </p:pic>
      </p:grpSp>
      <p:grpSp>
        <p:nvGrpSpPr>
          <p:cNvPr id="64" name="Group 63"/>
          <p:cNvGrpSpPr/>
          <p:nvPr/>
        </p:nvGrpSpPr>
        <p:grpSpPr>
          <a:xfrm>
            <a:off x="7214828" y="3586822"/>
            <a:ext cx="1759842" cy="3039525"/>
            <a:chOff x="2922210" y="296342"/>
            <a:chExt cx="3429000" cy="5922425"/>
          </a:xfrm>
        </p:grpSpPr>
        <p:pic>
          <p:nvPicPr>
            <p:cNvPr id="65" name="Picture 64" descr="NTIA logo.jpe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2210" y="3843867"/>
              <a:ext cx="3429000" cy="2374900"/>
            </a:xfrm>
            <a:prstGeom prst="rect">
              <a:avLst/>
            </a:prstGeom>
          </p:spPr>
        </p:pic>
        <p:sp>
          <p:nvSpPr>
            <p:cNvPr id="66" name="5-Point Star 65"/>
            <p:cNvSpPr/>
            <p:nvPr/>
          </p:nvSpPr>
          <p:spPr>
            <a:xfrm>
              <a:off x="3286133" y="541869"/>
              <a:ext cx="1053130" cy="965199"/>
            </a:xfrm>
            <a:prstGeom prst="star5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5-Point Star 66"/>
            <p:cNvSpPr/>
            <p:nvPr/>
          </p:nvSpPr>
          <p:spPr>
            <a:xfrm>
              <a:off x="4763659" y="541869"/>
              <a:ext cx="1053130" cy="965199"/>
            </a:xfrm>
            <a:prstGeom prst="star5">
              <a:avLst/>
            </a:prstGeom>
            <a:solidFill>
              <a:srgbClr val="66006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5-Point Star 67"/>
            <p:cNvSpPr/>
            <p:nvPr/>
          </p:nvSpPr>
          <p:spPr>
            <a:xfrm>
              <a:off x="4040615" y="1566337"/>
              <a:ext cx="1053130" cy="965199"/>
            </a:xfrm>
            <a:prstGeom prst="star5">
              <a:avLst/>
            </a:prstGeom>
            <a:solidFill>
              <a:srgbClr val="008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149600" y="296342"/>
              <a:ext cx="2794000" cy="23791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4605867" y="2810933"/>
              <a:ext cx="0" cy="880534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1" name="Straight Arrow Connector 70"/>
          <p:cNvCxnSpPr/>
          <p:nvPr/>
        </p:nvCxnSpPr>
        <p:spPr>
          <a:xfrm>
            <a:off x="7047210" y="4233149"/>
            <a:ext cx="0" cy="2124482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2728520" y="4219016"/>
            <a:ext cx="0" cy="2124482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56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IANA Stewardship Transition Process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Community Proposals and Engagement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08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Request for Proposals (RFP)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The IANA Stewardship Transition Coordination Group (ICG) </a:t>
            </a:r>
            <a:r>
              <a:rPr lang="en-US" dirty="0" smtClean="0"/>
              <a:t>released an </a:t>
            </a:r>
            <a:r>
              <a:rPr lang="en-US" dirty="0" smtClean="0">
                <a:hlinkClick r:id="rId2"/>
              </a:rPr>
              <a:t>RFP</a:t>
            </a: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Required </a:t>
            </a:r>
            <a:r>
              <a:rPr lang="en-US" dirty="0"/>
              <a:t>Proposal Elements</a:t>
            </a:r>
          </a:p>
          <a:p>
            <a:pPr marL="971550" lvl="1" indent="-571500">
              <a:buFont typeface="+mj-lt"/>
              <a:buAutoNum type="romanUcPeriod"/>
            </a:pPr>
            <a:r>
              <a:rPr lang="en-US" dirty="0" smtClean="0"/>
              <a:t>Description of Community’s Use of IANA Functions</a:t>
            </a:r>
          </a:p>
          <a:p>
            <a:pPr marL="971550" lvl="1" indent="-571500">
              <a:buFont typeface="+mj-lt"/>
              <a:buAutoNum type="romanUcPeriod"/>
            </a:pPr>
            <a:r>
              <a:rPr lang="en-US" dirty="0" smtClean="0"/>
              <a:t>Existing, Pre-Transition Arrangements</a:t>
            </a:r>
          </a:p>
          <a:p>
            <a:pPr marL="971550" lvl="1" indent="-571500">
              <a:buFont typeface="+mj-lt"/>
              <a:buAutoNum type="romanUcPeriod"/>
            </a:pPr>
            <a:r>
              <a:rPr lang="en-US" dirty="0" smtClean="0"/>
              <a:t>Proposed Post-Transition Oversight and Accountability Arrangements</a:t>
            </a:r>
          </a:p>
          <a:p>
            <a:pPr marL="971550" lvl="1" indent="-571500">
              <a:buFont typeface="+mj-lt"/>
              <a:buAutoNum type="romanUcPeriod"/>
            </a:pPr>
            <a:r>
              <a:rPr lang="en-US" dirty="0" smtClean="0"/>
              <a:t>Transition Implications</a:t>
            </a:r>
          </a:p>
          <a:p>
            <a:pPr marL="971550" lvl="1" indent="-571500">
              <a:buFont typeface="+mj-lt"/>
              <a:buAutoNum type="romanUcPeriod"/>
            </a:pPr>
            <a:r>
              <a:rPr lang="en-US" dirty="0" smtClean="0"/>
              <a:t>NTIA Requirements</a:t>
            </a:r>
          </a:p>
          <a:p>
            <a:pPr marL="971550" lvl="1" indent="-571500">
              <a:buFont typeface="+mj-lt"/>
              <a:buAutoNum type="romanUcPeriod"/>
            </a:pPr>
            <a:r>
              <a:rPr lang="en-US" dirty="0" smtClean="0"/>
              <a:t>Community Process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01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Operational Communities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Complete proposals from processes convened by the ‘Operational Communities’ </a:t>
            </a:r>
          </a:p>
          <a:p>
            <a:pPr lvl="0"/>
            <a:r>
              <a:rPr lang="en-US" dirty="0"/>
              <a:t>'Operational Communities' are communities with direct operational or service relationships with the IANA functions operator, namely:</a:t>
            </a:r>
            <a:endParaRPr lang="en-US" sz="2800" dirty="0"/>
          </a:p>
          <a:p>
            <a:pPr lvl="1"/>
            <a:r>
              <a:rPr lang="en-US" dirty="0" smtClean="0"/>
              <a:t>Generic </a:t>
            </a:r>
            <a:r>
              <a:rPr lang="en-US" dirty="0"/>
              <a:t>Names Supporting Organization (GNSO</a:t>
            </a:r>
            <a:r>
              <a:rPr lang="en-US" dirty="0" smtClean="0"/>
              <a:t>) </a:t>
            </a:r>
            <a:endParaRPr lang="en-US" sz="2400" dirty="0"/>
          </a:p>
          <a:p>
            <a:pPr lvl="1"/>
            <a:r>
              <a:rPr lang="en-US" dirty="0" smtClean="0"/>
              <a:t>Country </a:t>
            </a:r>
            <a:r>
              <a:rPr lang="en-US" dirty="0"/>
              <a:t>Code Names Supporting Organization (</a:t>
            </a:r>
            <a:r>
              <a:rPr lang="en-US" dirty="0" err="1"/>
              <a:t>ccNSO</a:t>
            </a:r>
            <a:r>
              <a:rPr lang="en-US" dirty="0" smtClean="0"/>
              <a:t>)</a:t>
            </a:r>
            <a:endParaRPr lang="en-US" sz="2400" dirty="0"/>
          </a:p>
          <a:p>
            <a:pPr lvl="1"/>
            <a:r>
              <a:rPr lang="en-US" dirty="0" smtClean="0"/>
              <a:t>Regional </a:t>
            </a:r>
            <a:r>
              <a:rPr lang="en-US" dirty="0"/>
              <a:t>Internet Registries (RIRs</a:t>
            </a:r>
            <a:r>
              <a:rPr lang="en-US" dirty="0" smtClean="0"/>
              <a:t>)</a:t>
            </a:r>
            <a:endParaRPr lang="en-US" sz="2400" dirty="0"/>
          </a:p>
          <a:p>
            <a:pPr lvl="1"/>
            <a:r>
              <a:rPr lang="en-US" dirty="0" smtClean="0"/>
              <a:t>Internet </a:t>
            </a:r>
            <a:r>
              <a:rPr lang="en-US" dirty="0"/>
              <a:t>Architecture Board (IAB</a:t>
            </a:r>
            <a:r>
              <a:rPr lang="en-US" dirty="0" smtClean="0"/>
              <a:t>)</a:t>
            </a:r>
            <a:endParaRPr lang="en-US" sz="2400" dirty="0"/>
          </a:p>
          <a:p>
            <a:pPr lvl="1"/>
            <a:r>
              <a:rPr lang="en-US" dirty="0" smtClean="0"/>
              <a:t>Internet </a:t>
            </a:r>
            <a:r>
              <a:rPr lang="en-US" dirty="0"/>
              <a:t>Engineering Task Force (IETF</a:t>
            </a:r>
            <a:r>
              <a:rPr lang="en-US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7560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Proposals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Operational communities are asked to:</a:t>
            </a:r>
          </a:p>
          <a:p>
            <a:pPr lvl="1"/>
            <a:r>
              <a:rPr lang="en-US" dirty="0" smtClean="0"/>
              <a:t>Adhere to open processes, inclusive of all interested stakeholders</a:t>
            </a:r>
          </a:p>
          <a:p>
            <a:pPr lvl="1"/>
            <a:r>
              <a:rPr lang="en-US" dirty="0" smtClean="0"/>
              <a:t>Actively reach out and encourage wider participation by parties interested in their response</a:t>
            </a:r>
            <a:endParaRPr lang="en-US" dirty="0"/>
          </a:p>
          <a:p>
            <a:pPr lvl="0"/>
            <a:r>
              <a:rPr lang="en-US" dirty="0" smtClean="0"/>
              <a:t>Proposals developed should be supported by the broad range of participating stakeholders </a:t>
            </a:r>
          </a:p>
        </p:txBody>
      </p:sp>
    </p:spTree>
    <p:extLst>
      <p:ext uri="{BB962C8B-B14F-4D97-AF65-F5344CB8AC3E}">
        <p14:creationId xmlns:p14="http://schemas.microsoft.com/office/powerpoint/2010/main" val="279110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Domain Names Community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Cross Community Working Group (CWG) on Naming Related Functions </a:t>
            </a:r>
          </a:p>
          <a:p>
            <a:r>
              <a:rPr lang="en-US" dirty="0" smtClean="0"/>
              <a:t>Announced a </a:t>
            </a:r>
            <a:r>
              <a:rPr lang="en-US" dirty="0" smtClean="0">
                <a:hlinkClick r:id="rId2"/>
              </a:rPr>
              <a:t>draft transition proposal</a:t>
            </a:r>
            <a:r>
              <a:rPr lang="en-US" dirty="0" smtClean="0"/>
              <a:t>  </a:t>
            </a:r>
          </a:p>
          <a:p>
            <a:r>
              <a:rPr lang="en-US" dirty="0" smtClean="0"/>
              <a:t>Posted for a </a:t>
            </a:r>
            <a:r>
              <a:rPr lang="en-US" dirty="0" smtClean="0">
                <a:hlinkClick r:id="rId3"/>
              </a:rPr>
              <a:t>public comment period</a:t>
            </a:r>
            <a:r>
              <a:rPr lang="en-US" dirty="0" smtClean="0"/>
              <a:t> </a:t>
            </a:r>
          </a:p>
          <a:p>
            <a:r>
              <a:rPr lang="en-US" dirty="0" smtClean="0"/>
              <a:t>Public comment period runs from 1 Dec 2014 23:59 UTC till 22 Dec 2014 23:59 UTC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49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Numbers Community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5 Regional Internet Registries – RIRs (</a:t>
            </a:r>
            <a:r>
              <a:rPr lang="en-US" dirty="0" err="1" smtClean="0"/>
              <a:t>AfriNIC</a:t>
            </a:r>
            <a:r>
              <a:rPr lang="en-US" dirty="0" smtClean="0"/>
              <a:t>, ARIN, RIPENCC, APNIC, LACNIC)</a:t>
            </a:r>
          </a:p>
          <a:p>
            <a:pPr lvl="1"/>
            <a:r>
              <a:rPr lang="en-US" dirty="0" smtClean="0"/>
              <a:t>Discussed </a:t>
            </a:r>
            <a:r>
              <a:rPr lang="en-US" dirty="0" smtClean="0"/>
              <a:t>transition proposals in their respective regions</a:t>
            </a:r>
          </a:p>
          <a:p>
            <a:r>
              <a:rPr lang="en-US" dirty="0" smtClean="0">
                <a:hlinkClick r:id="rId2"/>
              </a:rPr>
              <a:t>Consolidated RIR IANA Stewardship Proposal Team (CRISP Team)</a:t>
            </a:r>
            <a:endParaRPr lang="en-US" dirty="0" smtClean="0"/>
          </a:p>
          <a:p>
            <a:pPr lvl="1"/>
            <a:r>
              <a:rPr lang="en-US" dirty="0" smtClean="0"/>
              <a:t>Incorporated </a:t>
            </a:r>
            <a:r>
              <a:rPr lang="en-US" dirty="0" smtClean="0"/>
              <a:t>all inputs to develop </a:t>
            </a:r>
            <a:r>
              <a:rPr lang="en-US" dirty="0" smtClean="0">
                <a:hlinkClick r:id="rId3"/>
              </a:rPr>
              <a:t>a single </a:t>
            </a:r>
            <a:r>
              <a:rPr lang="en-US" dirty="0" smtClean="0">
                <a:hlinkClick r:id="rId3"/>
              </a:rPr>
              <a:t>first draft</a:t>
            </a:r>
            <a:endParaRPr lang="en-US" dirty="0" smtClean="0"/>
          </a:p>
          <a:p>
            <a:pPr lvl="1"/>
            <a:r>
              <a:rPr lang="en-US" dirty="0"/>
              <a:t>First draft published: 19 Dec </a:t>
            </a:r>
            <a:r>
              <a:rPr lang="en-US" dirty="0" smtClean="0"/>
              <a:t>2014</a:t>
            </a:r>
          </a:p>
          <a:p>
            <a:pPr lvl="1"/>
            <a:r>
              <a:rPr lang="en-US" b="1" dirty="0" smtClean="0"/>
              <a:t>First </a:t>
            </a:r>
            <a:r>
              <a:rPr lang="en-US" b="1" dirty="0"/>
              <a:t>draft comments close: 5 Jan </a:t>
            </a:r>
            <a:r>
              <a:rPr lang="en-US" b="1" dirty="0" smtClean="0"/>
              <a:t>2015</a:t>
            </a:r>
          </a:p>
          <a:p>
            <a:pPr lvl="1"/>
            <a:r>
              <a:rPr lang="en-US" dirty="0" smtClean="0"/>
              <a:t>Second </a:t>
            </a:r>
            <a:r>
              <a:rPr lang="en-US" dirty="0"/>
              <a:t>draft to be published: 8 Jan </a:t>
            </a:r>
            <a:r>
              <a:rPr lang="en-US" dirty="0" smtClean="0"/>
              <a:t>2015</a:t>
            </a:r>
          </a:p>
          <a:p>
            <a:pPr lvl="1"/>
            <a:r>
              <a:rPr lang="en-US" dirty="0" smtClean="0"/>
              <a:t>Second </a:t>
            </a:r>
            <a:r>
              <a:rPr lang="en-US" dirty="0"/>
              <a:t>draft comments close: 12 Jan 2015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8529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Protocol Parameters Community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Protocol Parameters community </a:t>
            </a:r>
            <a:r>
              <a:rPr lang="en-US" dirty="0" smtClean="0">
                <a:hlinkClick r:id="rId2"/>
              </a:rPr>
              <a:t>IETF IANAPLAN WG</a:t>
            </a:r>
            <a:endParaRPr lang="en-US" dirty="0" smtClean="0"/>
          </a:p>
          <a:p>
            <a:r>
              <a:rPr lang="en-US" dirty="0" smtClean="0"/>
              <a:t>Issued a </a:t>
            </a:r>
            <a:r>
              <a:rPr lang="en-US" dirty="0" smtClean="0">
                <a:hlinkClick r:id="rId3"/>
              </a:rPr>
              <a:t>draft proposal</a:t>
            </a:r>
            <a:endParaRPr lang="en-US" dirty="0" smtClean="0"/>
          </a:p>
          <a:p>
            <a:r>
              <a:rPr lang="en-US" dirty="0" smtClean="0"/>
              <a:t>Was subject to review in IETF Last Call process, which ended on 15 Dec 2014</a:t>
            </a:r>
          </a:p>
          <a:p>
            <a:r>
              <a:rPr lang="en-US" dirty="0" smtClean="0"/>
              <a:t>Pending Internet Engineering Steering Group (IESG) approval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34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Participation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Information about ongoing community processes and how to participate in them is available at: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www.icann.org/en/stewardship/community</a:t>
            </a:r>
          </a:p>
          <a:p>
            <a:pPr lvl="0"/>
            <a:r>
              <a:rPr lang="en-US" dirty="0" smtClean="0"/>
              <a:t>The timeline </a:t>
            </a:r>
            <a:r>
              <a:rPr lang="en-US" dirty="0" smtClean="0"/>
              <a:t>is available at: </a:t>
            </a:r>
            <a:r>
              <a:rPr lang="en-US" dirty="0" smtClean="0">
                <a:hlinkClick r:id="rId3"/>
              </a:rPr>
              <a:t>https://www.icann.org/en/system/files/files/icg-process-timeline-08sep14-en.pdf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80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Proposals </a:t>
            </a:r>
            <a:r>
              <a:rPr lang="en-US" dirty="0" smtClean="0"/>
              <a:t>Evaluation (1/3)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Individual </a:t>
            </a:r>
            <a:r>
              <a:rPr lang="en-US" dirty="0"/>
              <a:t>process and </a:t>
            </a:r>
            <a:r>
              <a:rPr lang="en-US" dirty="0" smtClean="0"/>
              <a:t>proposal assessment 	     (15 </a:t>
            </a:r>
            <a:r>
              <a:rPr lang="en-US" dirty="0"/>
              <a:t>Jan (or earlier) – 15 Feb </a:t>
            </a:r>
            <a:r>
              <a:rPr lang="en-US" dirty="0" smtClean="0"/>
              <a:t>2015)</a:t>
            </a:r>
            <a:endParaRPr lang="en-US" dirty="0"/>
          </a:p>
          <a:p>
            <a:pPr lvl="1"/>
            <a:r>
              <a:rPr lang="en-US" dirty="0" smtClean="0"/>
              <a:t>Process</a:t>
            </a:r>
          </a:p>
          <a:p>
            <a:pPr lvl="1"/>
            <a:r>
              <a:rPr lang="en-US" dirty="0" smtClean="0"/>
              <a:t>Input </a:t>
            </a:r>
          </a:p>
          <a:p>
            <a:pPr lvl="1"/>
            <a:r>
              <a:rPr lang="en-US" dirty="0" smtClean="0"/>
              <a:t>Consensus</a:t>
            </a:r>
          </a:p>
          <a:p>
            <a:r>
              <a:rPr lang="en-US" dirty="0"/>
              <a:t>Draft proposal </a:t>
            </a:r>
            <a:r>
              <a:rPr lang="en-US" dirty="0" smtClean="0"/>
              <a:t>production (15 </a:t>
            </a:r>
            <a:r>
              <a:rPr lang="en-US" dirty="0"/>
              <a:t>Feb </a:t>
            </a:r>
            <a:r>
              <a:rPr lang="en-US" dirty="0" smtClean="0"/>
              <a:t>– 13 </a:t>
            </a:r>
            <a:r>
              <a:rPr lang="en-US" dirty="0"/>
              <a:t>Mar </a:t>
            </a:r>
            <a:r>
              <a:rPr lang="en-US" dirty="0" smtClean="0"/>
              <a:t>2015)</a:t>
            </a:r>
            <a:endParaRPr lang="en-US" dirty="0"/>
          </a:p>
          <a:p>
            <a:pPr lvl="1"/>
            <a:r>
              <a:rPr lang="en-US" dirty="0" smtClean="0"/>
              <a:t>Compatibility and Interoperability</a:t>
            </a:r>
          </a:p>
          <a:p>
            <a:pPr lvl="1"/>
            <a:r>
              <a:rPr lang="en-US" dirty="0" smtClean="0"/>
              <a:t>Accountability</a:t>
            </a:r>
          </a:p>
          <a:p>
            <a:pPr lvl="1"/>
            <a:r>
              <a:rPr lang="en-US" dirty="0" smtClean="0"/>
              <a:t>Workability</a:t>
            </a:r>
          </a:p>
          <a:p>
            <a:pPr lvl="1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276600" y="2629727"/>
            <a:ext cx="3505200" cy="1332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sz="2600" dirty="0"/>
              <a:t>Completeness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sz="2600" dirty="0"/>
              <a:t>Clarity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sz="2600" dirty="0"/>
              <a:t>NTIA Criteria</a:t>
            </a:r>
          </a:p>
        </p:txBody>
      </p:sp>
    </p:spTree>
    <p:extLst>
      <p:ext uri="{BB962C8B-B14F-4D97-AF65-F5344CB8AC3E}">
        <p14:creationId xmlns:p14="http://schemas.microsoft.com/office/powerpoint/2010/main" val="116596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Proposals </a:t>
            </a:r>
            <a:r>
              <a:rPr lang="en-US" dirty="0" smtClean="0"/>
              <a:t>Evaluation (2/3)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Review of draft proposal </a:t>
            </a:r>
            <a:r>
              <a:rPr lang="en-US" sz="2600" dirty="0" smtClean="0"/>
              <a:t>(13 Mar – 19 Jun 2015)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Single Draft Proposal</a:t>
            </a:r>
          </a:p>
          <a:p>
            <a:pPr lvl="1"/>
            <a:r>
              <a:rPr lang="en-US" b="1" dirty="0" smtClean="0"/>
              <a:t>Public Comment Period</a:t>
            </a:r>
          </a:p>
          <a:p>
            <a:pPr lvl="1"/>
            <a:r>
              <a:rPr lang="en-US" dirty="0" smtClean="0"/>
              <a:t>Addressing of public comments with OP</a:t>
            </a:r>
          </a:p>
          <a:p>
            <a:r>
              <a:rPr lang="en-US" dirty="0" smtClean="0"/>
              <a:t>Review of interim final proposal </a:t>
            </a:r>
            <a:r>
              <a:rPr lang="en-US" sz="2600" dirty="0" smtClean="0"/>
              <a:t>(19 Jun – 17 Jul 2015)</a:t>
            </a:r>
            <a:endParaRPr lang="en-US" dirty="0" smtClean="0"/>
          </a:p>
          <a:p>
            <a:pPr lvl="1"/>
            <a:r>
              <a:rPr lang="en-US" dirty="0" smtClean="0"/>
              <a:t>Interim </a:t>
            </a:r>
            <a:r>
              <a:rPr lang="en-US" dirty="0"/>
              <a:t>final proposal </a:t>
            </a:r>
            <a:endParaRPr lang="en-US" dirty="0" smtClean="0"/>
          </a:p>
          <a:p>
            <a:pPr lvl="1"/>
            <a:r>
              <a:rPr lang="en-US" b="1" dirty="0" smtClean="0"/>
              <a:t>Public Comment Period</a:t>
            </a:r>
          </a:p>
          <a:p>
            <a:pPr lvl="1"/>
            <a:r>
              <a:rPr lang="en-US" dirty="0" smtClean="0"/>
              <a:t>Addressing of public comments with OP</a:t>
            </a:r>
          </a:p>
        </p:txBody>
      </p:sp>
    </p:spTree>
    <p:extLst>
      <p:ext uri="{BB962C8B-B14F-4D97-AF65-F5344CB8AC3E}">
        <p14:creationId xmlns:p14="http://schemas.microsoft.com/office/powerpoint/2010/main" val="70311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Proposals </a:t>
            </a:r>
            <a:r>
              <a:rPr lang="en-US" dirty="0" smtClean="0"/>
              <a:t>Evaluation (3/3)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Proposal submission </a:t>
            </a:r>
            <a:r>
              <a:rPr lang="en-US" sz="2800" dirty="0" smtClean="0"/>
              <a:t>(17 Jul 2015 – 31 Jul 2015)</a:t>
            </a:r>
            <a:endParaRPr lang="en-US" dirty="0" smtClean="0"/>
          </a:p>
          <a:p>
            <a:pPr lvl="1"/>
            <a:r>
              <a:rPr lang="en-US" dirty="0" smtClean="0"/>
              <a:t>ICG posts final </a:t>
            </a:r>
            <a:r>
              <a:rPr lang="en-US" dirty="0"/>
              <a:t>proposal </a:t>
            </a:r>
            <a:r>
              <a:rPr lang="en-US" dirty="0" smtClean="0"/>
              <a:t>and transmits </a:t>
            </a:r>
            <a:r>
              <a:rPr lang="en-US" dirty="0"/>
              <a:t>it to </a:t>
            </a:r>
            <a:r>
              <a:rPr lang="en-US" dirty="0" smtClean="0"/>
              <a:t>ICANN Board</a:t>
            </a:r>
            <a:endParaRPr lang="en-US" dirty="0"/>
          </a:p>
          <a:p>
            <a:pPr lvl="1"/>
            <a:r>
              <a:rPr lang="en-US" dirty="0" smtClean="0"/>
              <a:t>ICANN </a:t>
            </a:r>
            <a:r>
              <a:rPr lang="en-US" dirty="0"/>
              <a:t>Board </a:t>
            </a:r>
            <a:r>
              <a:rPr lang="en-US" dirty="0" smtClean="0"/>
              <a:t>sends the </a:t>
            </a:r>
            <a:r>
              <a:rPr lang="en-US" dirty="0"/>
              <a:t>final proposal to </a:t>
            </a:r>
            <a:r>
              <a:rPr lang="en-US" dirty="0" smtClean="0"/>
              <a:t>NTIA, unchanged, within 14 days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If ICANN Board has an issue with the proposal, it will share it with the ICG in a timely manner 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If ICANN Board decides to send any communications with the proposal, it will make it public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70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 (1/2)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The ICG is required to </a:t>
            </a:r>
            <a:r>
              <a:rPr lang="en-US" dirty="0"/>
              <a:t>assemble a proposal from component </a:t>
            </a:r>
            <a:r>
              <a:rPr lang="en-US" dirty="0" smtClean="0"/>
              <a:t>proposals submitted through the operational communities bottom up, consensual processes</a:t>
            </a:r>
            <a:endParaRPr lang="en-US" dirty="0"/>
          </a:p>
          <a:p>
            <a:pPr lvl="0"/>
            <a:r>
              <a:rPr lang="en-US" dirty="0"/>
              <a:t>The ICG maintains a light hand, focusing its role on assembling a unified  proposal </a:t>
            </a:r>
            <a:r>
              <a:rPr lang="en-US" dirty="0" smtClean="0"/>
              <a:t>and does not have a centralized authority to pick and choose among competing proposals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9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 (2/2)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Proposals directly submitted to the ICG will be forwarded to the relevant operational community(</a:t>
            </a:r>
            <a:r>
              <a:rPr lang="en-US" dirty="0" err="1" smtClean="0"/>
              <a:t>ies</a:t>
            </a:r>
            <a:r>
              <a:rPr lang="en-US" dirty="0" smtClean="0"/>
              <a:t>) for consideration</a:t>
            </a:r>
          </a:p>
          <a:p>
            <a:r>
              <a:rPr lang="en-US" dirty="0" smtClean="0"/>
              <a:t>All interested and affected parties are strongly encouraged to participate directly in operational community processes</a:t>
            </a:r>
          </a:p>
        </p:txBody>
      </p:sp>
    </p:spTree>
    <p:extLst>
      <p:ext uri="{BB962C8B-B14F-4D97-AF65-F5344CB8AC3E}">
        <p14:creationId xmlns:p14="http://schemas.microsoft.com/office/powerpoint/2010/main" val="353241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ICG Website is available at:                    </a:t>
            </a:r>
            <a:r>
              <a:rPr lang="en-US" sz="2000" dirty="0" smtClean="0">
                <a:hlinkClick r:id="rId2"/>
              </a:rPr>
              <a:t>https://www.icann.org/stewardship/coordination-group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ICG activities and announcements are available at: </a:t>
            </a:r>
            <a:r>
              <a:rPr lang="en-US" sz="2000" dirty="0" smtClean="0">
                <a:hlinkClick r:id="rId3"/>
              </a:rPr>
              <a:t>https://www.icann.org/resources/pages/icg-activities-2014-07-18-en</a:t>
            </a:r>
            <a:endParaRPr lang="en-US" sz="2000" dirty="0" smtClean="0"/>
          </a:p>
          <a:p>
            <a:r>
              <a:rPr lang="en-US" sz="2000" dirty="0" smtClean="0"/>
              <a:t>The mailing list is publicly archived at:                  </a:t>
            </a:r>
            <a:r>
              <a:rPr lang="en-US" sz="2000" dirty="0" smtClean="0">
                <a:hlinkClick r:id="rId4"/>
              </a:rPr>
              <a:t>http://mm.icann.org/pipermail/internal-cg/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All documents are made available on Dropbox at: </a:t>
            </a:r>
            <a:r>
              <a:rPr lang="en-US" sz="2000" dirty="0" smtClean="0">
                <a:hlinkClick r:id="rId5"/>
              </a:rPr>
              <a:t>https://www.dropbox.com/sh/7x5poce3wb8ffsv/AAAdrm8pTAck7wvExIuNpYdTa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Recording, transcription and minutes of face-to-face meetings and conference calls are publicly archived at:                                          </a:t>
            </a:r>
            <a:r>
              <a:rPr lang="en-US" sz="2000" dirty="0" smtClean="0">
                <a:hlinkClick r:id="rId6"/>
              </a:rPr>
              <a:t>https://www.icann.org/resources/pages/icg-archives-2014-07-31-en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An FAQ is available at:                                        </a:t>
            </a:r>
            <a:r>
              <a:rPr lang="en-US" sz="2000" dirty="0" smtClean="0">
                <a:hlinkClick r:id="rId7"/>
              </a:rPr>
              <a:t>https://www.icann.org/resources/pages/icg-faqs-2014-10-10-en</a:t>
            </a:r>
            <a:r>
              <a:rPr lang="en-US" sz="2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384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Q&amp;A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33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6905</TotalTime>
  <Words>939</Words>
  <Application>Microsoft Office PowerPoint</Application>
  <PresentationFormat>On-screen Show (4:3)</PresentationFormat>
  <Paragraphs>224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IANA Stewardship Transmission Coordination Group “ICG”</vt:lpstr>
      <vt:lpstr>Transition background</vt:lpstr>
      <vt:lpstr>ICG</vt:lpstr>
      <vt:lpstr>ICG</vt:lpstr>
      <vt:lpstr>Focus of transition</vt:lpstr>
      <vt:lpstr>Transition proposal development</vt:lpstr>
      <vt:lpstr>PowerPoint Presentation</vt:lpstr>
      <vt:lpstr>PowerPoint Presentation</vt:lpstr>
      <vt:lpstr>Steps towards a single proposal</vt:lpstr>
      <vt:lpstr>Steps towards a single proposal</vt:lpstr>
      <vt:lpstr>Steps towards a single proposal</vt:lpstr>
      <vt:lpstr>IANA Stewardship Transition Process</vt:lpstr>
      <vt:lpstr>Request for Proposals (RFP)</vt:lpstr>
      <vt:lpstr>Operational Communities</vt:lpstr>
      <vt:lpstr>Proposals Development</vt:lpstr>
      <vt:lpstr>Domain Names Community Proposal</vt:lpstr>
      <vt:lpstr>Numbers Community Proposal</vt:lpstr>
      <vt:lpstr>Protocol Parameters Community Proposal</vt:lpstr>
      <vt:lpstr>Community Participation</vt:lpstr>
      <vt:lpstr>Proposals Evaluation (1/3)</vt:lpstr>
      <vt:lpstr>Proposals Evaluation (2/3)</vt:lpstr>
      <vt:lpstr>Proposals Evaluation (3/3)</vt:lpstr>
      <vt:lpstr>Highlights (1/2)</vt:lpstr>
      <vt:lpstr>Highlights (2/2)</vt:lpstr>
      <vt:lpstr>Resources</vt:lpstr>
      <vt:lpstr>Q&amp;A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Manal Ismail</dc:creator>
  <cp:lastModifiedBy>Manal Ismail</cp:lastModifiedBy>
  <cp:revision>38</cp:revision>
  <dcterms:created xsi:type="dcterms:W3CDTF">2014-12-15T05:18:13Z</dcterms:created>
  <dcterms:modified xsi:type="dcterms:W3CDTF">2014-12-20T21:16:04Z</dcterms:modified>
</cp:coreProperties>
</file>