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6" r:id="rId3"/>
    <p:sldId id="336" r:id="rId4"/>
    <p:sldId id="357" r:id="rId5"/>
    <p:sldId id="348" r:id="rId6"/>
    <p:sldId id="322" r:id="rId7"/>
    <p:sldId id="352" r:id="rId8"/>
    <p:sldId id="349" r:id="rId9"/>
    <p:sldId id="350" r:id="rId10"/>
    <p:sldId id="353" r:id="rId11"/>
    <p:sldId id="355" r:id="rId12"/>
    <p:sldId id="356" r:id="rId13"/>
    <p:sldId id="35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6666"/>
    <a:srgbClr val="CC3333"/>
    <a:srgbClr val="01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2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DDC20-E121-7E46-9AE0-9876C32DB042}" type="datetimeFigureOut">
              <a:rPr lang="en-US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EEEBA-252F-6244-87C2-784FB9EC4545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08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ECE02-E7D1-9D4D-A441-B34AE0F14579}" type="datetimeFigureOut">
              <a:rPr lang="en-US"/>
              <a:pPr/>
              <a:t>10/13/14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800FB-C413-EA4E-A12D-FE54BC5236FF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903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560E-0455-0B4F-A2F7-7549EAF40014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04A2-9136-9841-85CD-75EAC5966ED1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75F5-EE3E-F348-B26B-66A2A245BD24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6709-A122-D04C-BF67-3D6273D58B71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76E-36B2-7248-9454-83604989D22B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862C-5DD1-2C47-8292-C9242D4335B0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B4EB-DAE0-1541-83BE-88781ED6650B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45B1-9AD3-F240-889D-2D23646350FA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CB29-848F-8245-89F6-1C2523B54C6C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467D-A107-7A44-AA49-776EEDAB87BC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9AEB-0CD7-264C-AAC0-E5E7F0416ACE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99A0-A52A-D143-9F8E-289C8E749F71}" type="datetime1">
              <a:rPr lang="en-US"/>
              <a:pPr/>
              <a:t>10/13/14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en/system/files/files/charter-icg-27aug14-en.pdf" TargetMode="External"/><Relationship Id="rId4" Type="http://schemas.openxmlformats.org/officeDocument/2006/relationships/hyperlink" Target="https://www.icann.org/en/system/files/files/rfp-iana-stewardship-08sep14-en.pdf" TargetMode="External"/><Relationship Id="rId5" Type="http://schemas.openxmlformats.org/officeDocument/2006/relationships/hyperlink" Target="https://www.icann.org/en/system/files/files/icg-process-timeline-08sep14-en.pdf" TargetMode="External"/><Relationship Id="rId6" Type="http://schemas.openxmlformats.org/officeDocument/2006/relationships/hyperlink" Target="https://www.icann.org/en/system/files/files/icg-process-timeline-graphic-10sep14-en.xlsx" TargetMode="External"/><Relationship Id="rId7" Type="http://schemas.openxmlformats.org/officeDocument/2006/relationships/hyperlink" Target="http://mm.icann.org/pipermail/internal-c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cann.org/resources/pages/icg-faqs-2014-10-10-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9794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IANA Stewardship Transition Coordination Group (ICG)</a:t>
            </a:r>
            <a:endParaRPr lang="en-US" sz="4000" b="1" dirty="0" smtClean="0">
              <a:solidFill>
                <a:schemeClr val="accent5">
                  <a:lumMod val="50000"/>
                </a:schemeClr>
              </a:solidFill>
              <a:latin typeface="Helvetica"/>
              <a:cs typeface="Helvetica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4000" b="1" dirty="0">
              <a:solidFill>
                <a:srgbClr val="FF0000"/>
              </a:solidFill>
              <a:latin typeface="Helvetica"/>
              <a:cs typeface="Helvetica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latin typeface="Helvetica"/>
                <a:cs typeface="Helvetica"/>
              </a:rPr>
              <a:t>October 2014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latin typeface="Helvetica"/>
                <a:cs typeface="Helvetica"/>
              </a:rPr>
              <a:t>ianacg.org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latin typeface="Helvetica"/>
              <a:ea typeface="+mj-ea"/>
              <a:cs typeface="Helvetica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871162" y="2164993"/>
            <a:ext cx="4228422" cy="2438811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41" y="1583267"/>
            <a:ext cx="6874928" cy="51212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Helvetica Neue"/>
                <a:cs typeface="Helvetica Neue"/>
              </a:rPr>
              <a:t>Individual proposal assessment         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Completeness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Clarity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NTIA criteria met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Community comments accommodated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Consensus level achieved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Inclusiveness of community process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0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1592" y="3547263"/>
            <a:ext cx="4381583" cy="2527149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5" y="1600200"/>
            <a:ext cx="6874928" cy="51212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>
                <a:latin typeface="Helvetica Neue"/>
                <a:cs typeface="Helvetica Neue"/>
              </a:rPr>
              <a:t>Unified proposal assessment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Compatability and interoperability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Gaps/overlaps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Accountability                            (under discussion)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04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912538" y="4311126"/>
            <a:ext cx="3988188" cy="2300252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37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8" y="1075277"/>
            <a:ext cx="8483596" cy="29138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>
                <a:latin typeface="Helvetica Neue"/>
                <a:cs typeface="Helvetica Neue"/>
              </a:rPr>
              <a:t>Proposal finalization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Public comment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ICG review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Changes in communities if necessary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Submission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87028" y="4131734"/>
            <a:ext cx="2553883" cy="2596214"/>
            <a:chOff x="6691011" y="1953836"/>
            <a:chExt cx="2553883" cy="2596214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8278723" y="3291618"/>
              <a:ext cx="530306" cy="531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6984761" y="3291618"/>
              <a:ext cx="51691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/>
            <p:cNvGrpSpPr/>
            <p:nvPr/>
          </p:nvGrpSpPr>
          <p:grpSpPr>
            <a:xfrm>
              <a:off x="7599025" y="2990346"/>
              <a:ext cx="583218" cy="583399"/>
              <a:chOff x="2219954" y="1207747"/>
              <a:chExt cx="1031683" cy="1032004"/>
            </a:xfrm>
          </p:grpSpPr>
          <p:sp>
            <p:nvSpPr>
              <p:cNvPr id="62" name="Oval 61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  <p:cxnSp>
          <p:nvCxnSpPr>
            <p:cNvPr id="22" name="Straight Arrow Connector 21"/>
            <p:cNvCxnSpPr/>
            <p:nvPr/>
          </p:nvCxnSpPr>
          <p:spPr>
            <a:xfrm>
              <a:off x="8216110" y="3494817"/>
              <a:ext cx="470690" cy="302528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7128933" y="3478049"/>
              <a:ext cx="372746" cy="31929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7897820" y="3668594"/>
              <a:ext cx="0" cy="49700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8178258" y="2607734"/>
              <a:ext cx="425597" cy="381422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7909631" y="2415584"/>
              <a:ext cx="0" cy="454184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7128933" y="2607734"/>
              <a:ext cx="372746" cy="365790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82972" y="3654239"/>
              <a:ext cx="201789" cy="286211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35372" y="3806639"/>
              <a:ext cx="201789" cy="286211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7772" y="3959039"/>
              <a:ext cx="201789" cy="286211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91011" y="3296933"/>
              <a:ext cx="201789" cy="286211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15291" y="4263839"/>
              <a:ext cx="201789" cy="286211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42719" y="4245250"/>
              <a:ext cx="201789" cy="286211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40172" y="4111439"/>
              <a:ext cx="201789" cy="286211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6266" y="3977628"/>
              <a:ext cx="201789" cy="286211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80454" y="4111439"/>
              <a:ext cx="201789" cy="286211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99389" y="4070900"/>
              <a:ext cx="201789" cy="286211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83691" y="3758627"/>
              <a:ext cx="201789" cy="286211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00118" y="3021032"/>
              <a:ext cx="201789" cy="286211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43613" y="2074075"/>
              <a:ext cx="201789" cy="286211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39351" y="2226475"/>
              <a:ext cx="201789" cy="286211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91751" y="2378875"/>
              <a:ext cx="201789" cy="286211"/>
            </a:xfrm>
            <a:prstGeom prst="rect">
              <a:avLst/>
            </a:prstGeom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44151" y="2531275"/>
              <a:ext cx="201789" cy="286211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40245" y="2397464"/>
              <a:ext cx="201789" cy="286211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83866" y="2665086"/>
              <a:ext cx="201789" cy="286211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01907" y="2415584"/>
              <a:ext cx="201789" cy="286211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73424" y="1953836"/>
              <a:ext cx="201789" cy="286211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25824" y="2106236"/>
              <a:ext cx="201789" cy="286211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21918" y="1972425"/>
              <a:ext cx="201789" cy="286211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24170" y="3163819"/>
              <a:ext cx="201789" cy="286211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43105" y="3123280"/>
              <a:ext cx="201789" cy="286211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73710" y="3919928"/>
              <a:ext cx="201789" cy="286211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92645" y="3879389"/>
              <a:ext cx="201789" cy="286211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6129" y="3450030"/>
              <a:ext cx="201789" cy="286211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25064" y="3409491"/>
              <a:ext cx="201789" cy="286211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3385" y="2846336"/>
              <a:ext cx="201789" cy="286211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62320" y="2805797"/>
              <a:ext cx="201789" cy="286211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02983" y="2267014"/>
              <a:ext cx="201789" cy="286211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21918" y="2226475"/>
              <a:ext cx="201789" cy="286211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1348" y="2248653"/>
              <a:ext cx="201789" cy="286211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00283" y="2208114"/>
              <a:ext cx="201789" cy="286211"/>
            </a:xfrm>
            <a:prstGeom prst="rect">
              <a:avLst/>
            </a:prstGeom>
          </p:spPr>
        </p:pic>
      </p:grpSp>
      <p:grpSp>
        <p:nvGrpSpPr>
          <p:cNvPr id="64" name="Group 63"/>
          <p:cNvGrpSpPr/>
          <p:nvPr/>
        </p:nvGrpSpPr>
        <p:grpSpPr>
          <a:xfrm>
            <a:off x="7214828" y="3586822"/>
            <a:ext cx="1759842" cy="3039525"/>
            <a:chOff x="2922210" y="296342"/>
            <a:chExt cx="3429000" cy="5922425"/>
          </a:xfrm>
        </p:grpSpPr>
        <p:pic>
          <p:nvPicPr>
            <p:cNvPr id="65" name="Picture 64" descr="NTIA logo.jpe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22210" y="3843867"/>
              <a:ext cx="3429000" cy="2374900"/>
            </a:xfrm>
            <a:prstGeom prst="rect">
              <a:avLst/>
            </a:prstGeom>
          </p:spPr>
        </p:pic>
        <p:sp>
          <p:nvSpPr>
            <p:cNvPr id="66" name="5-Point Star 65"/>
            <p:cNvSpPr/>
            <p:nvPr/>
          </p:nvSpPr>
          <p:spPr>
            <a:xfrm>
              <a:off x="3286133" y="541869"/>
              <a:ext cx="1053130" cy="965199"/>
            </a:xfrm>
            <a:prstGeom prst="star5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5-Point Star 66"/>
            <p:cNvSpPr/>
            <p:nvPr/>
          </p:nvSpPr>
          <p:spPr>
            <a:xfrm>
              <a:off x="4763659" y="541869"/>
              <a:ext cx="1053130" cy="965199"/>
            </a:xfrm>
            <a:prstGeom prst="star5">
              <a:avLst/>
            </a:prstGeom>
            <a:solidFill>
              <a:srgbClr val="66006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5-Point Star 67"/>
            <p:cNvSpPr/>
            <p:nvPr/>
          </p:nvSpPr>
          <p:spPr>
            <a:xfrm>
              <a:off x="4040615" y="1566337"/>
              <a:ext cx="1053130" cy="965199"/>
            </a:xfrm>
            <a:prstGeom prst="star5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149600" y="296342"/>
              <a:ext cx="2794000" cy="2379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4605867" y="2810933"/>
              <a:ext cx="0" cy="880534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Straight Arrow Connector 70"/>
          <p:cNvCxnSpPr/>
          <p:nvPr/>
        </p:nvCxnSpPr>
        <p:spPr>
          <a:xfrm>
            <a:off x="7047210" y="4233149"/>
            <a:ext cx="0" cy="212448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728520" y="4219016"/>
            <a:ext cx="0" cy="212448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806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3223"/>
            <a:ext cx="8229600" cy="1143000"/>
          </a:xfrm>
        </p:spPr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References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9068"/>
            <a:ext cx="8382000" cy="5722408"/>
          </a:xfrm>
        </p:spPr>
        <p:txBody>
          <a:bodyPr>
            <a:normAutofit fontScale="62500" lnSpcReduction="20000"/>
          </a:bodyPr>
          <a:lstStyle/>
          <a:p>
            <a:r>
              <a:rPr lang="en-US">
                <a:latin typeface="Helvetica Neue"/>
                <a:cs typeface="Helvetica Neue"/>
              </a:rPr>
              <a:t>FAQ  </a:t>
            </a:r>
            <a:r>
              <a:rPr lang="en-US">
                <a:latin typeface="Helvetica Neue"/>
                <a:cs typeface="Helvetica Neue"/>
                <a:hlinkClick r:id="rId2"/>
              </a:rPr>
              <a:t>https://www.icann.org/resources/pages/icg-faqs-2014-10-10-en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ICG Charter</a:t>
            </a:r>
            <a:r>
              <a:rPr lang="en-US">
                <a:latin typeface="Helvetica Neue"/>
                <a:cs typeface="Helvetica Neue"/>
                <a:hlinkClick r:id="rId3"/>
              </a:rPr>
              <a:t>https://www.icann.org/en/system/files/files/charter-icg-27aug14-en.pdf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marL="0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RFP</a:t>
            </a:r>
            <a:r>
              <a:rPr lang="en-US">
                <a:latin typeface="Helvetica Neue"/>
                <a:cs typeface="Helvetica Neue"/>
                <a:hlinkClick r:id="rId4"/>
              </a:rPr>
              <a:t>https://www.icann.org/en/system/files/files/rfp-iana-stewardship-08sep14-en.pdf</a:t>
            </a:r>
            <a:endParaRPr lang="en-US">
              <a:latin typeface="Helvetica Neue"/>
              <a:cs typeface="Helvetica Neue"/>
            </a:endParaRPr>
          </a:p>
          <a:p>
            <a:pPr marL="0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 Timeline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Description: </a:t>
            </a:r>
            <a:r>
              <a:rPr lang="en-US">
                <a:latin typeface="Helvetica Neue"/>
                <a:cs typeface="Helvetica Neue"/>
                <a:hlinkClick r:id="rId5"/>
              </a:rPr>
              <a:t>https://www.icann.org/en/system/files/files/icg-process-timeline-08sep14-en.pdf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Graphic: </a:t>
            </a:r>
            <a:r>
              <a:rPr lang="en-US">
                <a:latin typeface="Helvetica Neue"/>
                <a:cs typeface="Helvetica Neue"/>
                <a:hlinkClick r:id="rId6"/>
              </a:rPr>
              <a:t>https://www.icann.org/en/system/files/files/icg-process-timeline-graphic-10sep14-en.xlsx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marL="457200" lvl="1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Mailing list archive:</a:t>
            </a:r>
          </a:p>
          <a:p>
            <a:pPr lvl="1"/>
            <a:r>
              <a:rPr lang="en-US">
                <a:latin typeface="Helvetica Neue"/>
                <a:cs typeface="Helvetica Neue"/>
                <a:hlinkClick r:id="rId7"/>
              </a:rPr>
              <a:t>http://mm.icann.org/pipermail/internal-cg/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1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Transition background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Helvetica Neue"/>
                <a:cs typeface="Helvetica Neue"/>
              </a:rPr>
              <a:t>In March 2014, NTIA: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Announced intention to transition stewardship of IANA functions.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Asked ICANN to convene global stakeholders to develop a proposal to transition the current role played by NTIA.</a:t>
            </a:r>
          </a:p>
          <a:p>
            <a:r>
              <a:rPr lang="en-US">
                <a:latin typeface="Helvetica Neue"/>
                <a:cs typeface="Helvetica Neue"/>
              </a:rPr>
              <a:t>ICANN process resulted in creation of IANA Stewardship Transition Coordination Group (ICG)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8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784" y="5505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ICG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68535" y="6373283"/>
            <a:ext cx="2133600" cy="365125"/>
          </a:xfrm>
        </p:spPr>
        <p:txBody>
          <a:bodyPr/>
          <a:lstStyle/>
          <a:p>
            <a:fld id="{BD611F16-F758-414E-8BA9-809B87BDA051}" type="slidenum">
              <a:rPr lang="en-US"/>
              <a:pPr/>
              <a:t>3</a:t>
            </a:fld>
            <a:endParaRPr 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01" y="3320634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551" y="5407897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5" y="5306042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549" y="1262320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954" y="3407877"/>
            <a:ext cx="360819" cy="51177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219954" y="1207746"/>
            <a:ext cx="4707466" cy="4741333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683" y="5152010"/>
            <a:ext cx="360819" cy="51177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502" y="4896123"/>
            <a:ext cx="360819" cy="51177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321" y="4640236"/>
            <a:ext cx="360819" cy="5117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460" y="4333550"/>
            <a:ext cx="360819" cy="5117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802" y="3866274"/>
            <a:ext cx="360819" cy="5117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602" y="2808860"/>
            <a:ext cx="360819" cy="51177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192" y="2370914"/>
            <a:ext cx="360819" cy="51177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319" y="1981017"/>
            <a:ext cx="360819" cy="51177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13" y="1654451"/>
            <a:ext cx="360819" cy="51177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61" y="1486176"/>
            <a:ext cx="360819" cy="51177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529" y="1334515"/>
            <a:ext cx="360819" cy="51177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732" y="5346004"/>
            <a:ext cx="360819" cy="51177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913" y="5239532"/>
            <a:ext cx="360819" cy="51177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161" y="5067088"/>
            <a:ext cx="360819" cy="51177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211" y="4869576"/>
            <a:ext cx="360819" cy="51177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125" y="4511834"/>
            <a:ext cx="360819" cy="51177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497" y="4000060"/>
            <a:ext cx="360819" cy="51177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971" y="2853285"/>
            <a:ext cx="360819" cy="51177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581" y="2381751"/>
            <a:ext cx="360819" cy="51177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334" y="2014883"/>
            <a:ext cx="360819" cy="51177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421" y="1729502"/>
            <a:ext cx="360819" cy="511774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41" y="1520042"/>
            <a:ext cx="360819" cy="51177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396" y="1375700"/>
            <a:ext cx="360819" cy="511774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598" y="1282431"/>
            <a:ext cx="360819" cy="51177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581" y="1230289"/>
            <a:ext cx="360819" cy="51177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413" y="1245390"/>
            <a:ext cx="360819" cy="5117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6409" y="1144867"/>
            <a:ext cx="103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ALAC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63354" y="1887474"/>
            <a:ext cx="85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ASO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0026" y="2749097"/>
            <a:ext cx="119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ccNSO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20565" y="3635441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GAC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2969" y="4511834"/>
            <a:ext cx="109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GNSO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578" y="5254440"/>
            <a:ext cx="244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gTLD registries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78555" y="5902938"/>
            <a:ext cx="1740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ICC/BASIS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89499" y="1207746"/>
            <a:ext cx="71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IAB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136255" y="1846289"/>
            <a:ext cx="851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IETF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99201" y="2532727"/>
            <a:ext cx="937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ISOC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299201" y="3365059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NRO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219349" y="4038704"/>
            <a:ext cx="126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RSSAC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47952" y="4742666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SSAC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75072" y="5385009"/>
            <a:ext cx="3160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ICANN board liaison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20297" y="5958002"/>
            <a:ext cx="2721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IANA staff liaison</a:t>
            </a:r>
          </a:p>
        </p:txBody>
      </p:sp>
    </p:spTree>
    <p:extLst>
      <p:ext uri="{BB962C8B-B14F-4D97-AF65-F5344CB8AC3E}">
        <p14:creationId xmlns:p14="http://schemas.microsoft.com/office/powerpoint/2010/main" val="2010767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784" y="5505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ICG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68535" y="6373283"/>
            <a:ext cx="2133600" cy="365125"/>
          </a:xfrm>
        </p:spPr>
        <p:txBody>
          <a:bodyPr/>
          <a:lstStyle/>
          <a:p>
            <a:fld id="{BD611F16-F758-414E-8BA9-809B87BDA051}" type="slidenum">
              <a:rPr lang="en-US"/>
              <a:pPr/>
              <a:t>4</a:t>
            </a:fld>
            <a:endParaRPr 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01" y="3320634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551" y="5407897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5" y="5306042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549" y="1262320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954" y="3407877"/>
            <a:ext cx="360819" cy="51177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219954" y="1207746"/>
            <a:ext cx="4707466" cy="4741333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683" y="5152010"/>
            <a:ext cx="360819" cy="51177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502" y="4896123"/>
            <a:ext cx="360819" cy="51177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321" y="4640236"/>
            <a:ext cx="360819" cy="5117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460" y="4333550"/>
            <a:ext cx="360819" cy="5117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802" y="3866274"/>
            <a:ext cx="360819" cy="5117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602" y="2808860"/>
            <a:ext cx="360819" cy="51177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192" y="2370914"/>
            <a:ext cx="360819" cy="51177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319" y="1981017"/>
            <a:ext cx="360819" cy="51177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13" y="1654451"/>
            <a:ext cx="360819" cy="51177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61" y="1486176"/>
            <a:ext cx="360819" cy="51177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529" y="1334515"/>
            <a:ext cx="360819" cy="51177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732" y="5346004"/>
            <a:ext cx="360819" cy="51177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913" y="5239532"/>
            <a:ext cx="360819" cy="51177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161" y="5067088"/>
            <a:ext cx="360819" cy="51177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211" y="4869576"/>
            <a:ext cx="360819" cy="51177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125" y="4511834"/>
            <a:ext cx="360819" cy="51177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497" y="4000060"/>
            <a:ext cx="360819" cy="51177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971" y="2853285"/>
            <a:ext cx="360819" cy="51177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581" y="2381751"/>
            <a:ext cx="360819" cy="51177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334" y="2014883"/>
            <a:ext cx="360819" cy="51177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421" y="1729502"/>
            <a:ext cx="360819" cy="511774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41" y="1520042"/>
            <a:ext cx="360819" cy="51177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396" y="1375700"/>
            <a:ext cx="360819" cy="511774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598" y="1282431"/>
            <a:ext cx="360819" cy="51177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581" y="1230289"/>
            <a:ext cx="360819" cy="51177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413" y="1245390"/>
            <a:ext cx="360819" cy="5117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6409" y="1144867"/>
            <a:ext cx="103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ALAC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63354" y="1887474"/>
            <a:ext cx="85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ASO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0026" y="2749097"/>
            <a:ext cx="119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ccNSO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20565" y="3635441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GAC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2969" y="4511834"/>
            <a:ext cx="109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GNSO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578" y="5254440"/>
            <a:ext cx="244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gTLD registries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78555" y="5902938"/>
            <a:ext cx="1740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ICC/BASIS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89499" y="1207746"/>
            <a:ext cx="71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IAB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136255" y="1846289"/>
            <a:ext cx="851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IETF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99201" y="2532727"/>
            <a:ext cx="937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ISOC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299201" y="3365059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NRO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219349" y="4038704"/>
            <a:ext cx="126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RSSAC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47952" y="4742666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SSAC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75072" y="5385009"/>
            <a:ext cx="3160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ICANN board liaison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20297" y="5958002"/>
            <a:ext cx="2721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IANA staff liaison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185520" y="1936021"/>
            <a:ext cx="27967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Coordinate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Liaise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Assess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Assemble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Inform</a:t>
            </a:r>
          </a:p>
          <a:p>
            <a:pPr algn="ctr"/>
            <a:endParaRPr lang="en-US" sz="2400" b="1">
              <a:solidFill>
                <a:schemeClr val="accent5">
                  <a:lumMod val="50000"/>
                </a:schemeClr>
              </a:solidFill>
              <a:latin typeface="Helvetica"/>
              <a:cs typeface="Helvetica"/>
            </a:endParaRP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No proposal development</a:t>
            </a:r>
            <a:endParaRPr lang="en-US" sz="2400" b="1">
              <a:solidFill>
                <a:schemeClr val="accent5">
                  <a:lumMod val="50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28224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Focus of transition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>
                <a:latin typeface="Helvetica Neue"/>
                <a:cs typeface="Helvetica Neue"/>
              </a:rPr>
              <a:t>IANA functions currently specified in NTIA contract. IANA activities related to: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Protocol parameters registry management</a:t>
            </a:r>
            <a:endParaRPr lang="en-US">
              <a:latin typeface="Helvetica Neue"/>
              <a:cs typeface="Helvetica Neue"/>
            </a:endParaRPr>
          </a:p>
          <a:p>
            <a:pPr lvl="1"/>
            <a:r>
              <a:rPr lang="en-US">
                <a:latin typeface="Helvetica Neue"/>
                <a:cs typeface="Helvetica Neue"/>
              </a:rPr>
              <a:t>DNS root zone management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Internet numbers registry management</a:t>
            </a:r>
          </a:p>
          <a:p>
            <a:r>
              <a:rPr lang="en-US">
                <a:latin typeface="Helvetica Neue"/>
                <a:cs typeface="Helvetica Neue"/>
              </a:rPr>
              <a:t>Stewardship (not policy development, etc.)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067" y="2127732"/>
            <a:ext cx="2150533" cy="1710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25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Transition proposal development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02107" y="1013358"/>
            <a:ext cx="3032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RIR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communities</a:t>
            </a:r>
          </a:p>
        </p:txBody>
      </p:sp>
      <p:sp>
        <p:nvSpPr>
          <p:cNvPr id="23" name="5-Point Star 22"/>
          <p:cNvSpPr/>
          <p:nvPr/>
        </p:nvSpPr>
        <p:spPr>
          <a:xfrm>
            <a:off x="3810002" y="2148873"/>
            <a:ext cx="1614182" cy="1373258"/>
          </a:xfrm>
          <a:prstGeom prst="star5">
            <a:avLst/>
          </a:prstGeom>
          <a:pattFill prst="pct20">
            <a:fgClr>
              <a:srgbClr val="660066"/>
            </a:fgClr>
            <a:bgClr>
              <a:prstClr val="white"/>
            </a:bgClr>
          </a:patt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67" y="4887865"/>
            <a:ext cx="2150533" cy="1710267"/>
          </a:xfrm>
          <a:prstGeom prst="rect">
            <a:avLst/>
          </a:prstGeom>
        </p:spPr>
      </p:pic>
      <p:sp>
        <p:nvSpPr>
          <p:cNvPr id="40" name="5-Point Star 39"/>
          <p:cNvSpPr/>
          <p:nvPr/>
        </p:nvSpPr>
        <p:spPr>
          <a:xfrm>
            <a:off x="1016002" y="4909006"/>
            <a:ext cx="1614182" cy="1373258"/>
          </a:xfrm>
          <a:prstGeom prst="star5">
            <a:avLst/>
          </a:prstGeom>
          <a:pattFill prst="pct20">
            <a:fgClr>
              <a:srgbClr val="008000"/>
            </a:fgClr>
            <a:bgClr>
              <a:prstClr val="white"/>
            </a:bgClr>
          </a:patt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3447" y="3721130"/>
            <a:ext cx="2647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IETF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community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07122" y="3672972"/>
            <a:ext cx="18775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Naming 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CWG</a:t>
            </a:r>
          </a:p>
        </p:txBody>
      </p:sp>
      <p:pic>
        <p:nvPicPr>
          <p:cNvPr id="48" name="Picture 47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335" y="4858204"/>
            <a:ext cx="2150533" cy="1710267"/>
          </a:xfrm>
          <a:prstGeom prst="rect">
            <a:avLst/>
          </a:prstGeom>
        </p:spPr>
      </p:pic>
      <p:sp>
        <p:nvSpPr>
          <p:cNvPr id="49" name="5-Point Star 48"/>
          <p:cNvSpPr/>
          <p:nvPr/>
        </p:nvSpPr>
        <p:spPr>
          <a:xfrm>
            <a:off x="6616270" y="4879345"/>
            <a:ext cx="1614182" cy="1373258"/>
          </a:xfrm>
          <a:prstGeom prst="star5">
            <a:avLst/>
          </a:prstGeom>
          <a:pattFill prst="pct20">
            <a:fgClr>
              <a:srgbClr val="0000FF"/>
            </a:fgClr>
            <a:bgClr>
              <a:prstClr val="white"/>
            </a:bgClr>
          </a:patt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895600" y="3837999"/>
            <a:ext cx="1016000" cy="1648395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810933" y="6030908"/>
            <a:ext cx="3568268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5350930" y="3837999"/>
            <a:ext cx="1016000" cy="1648395"/>
          </a:xfrm>
          <a:prstGeom prst="straightConnector1">
            <a:avLst/>
          </a:prstGeom>
          <a:ln w="44450">
            <a:solidFill>
              <a:schemeClr val="tx1"/>
            </a:solidFill>
            <a:headEnd type="arrow"/>
            <a:tailEnd type="arrow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660" y="4150318"/>
            <a:ext cx="360819" cy="511774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060" y="4302718"/>
            <a:ext cx="360819" cy="51177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8384" y="4080697"/>
            <a:ext cx="360819" cy="51177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267" y="4301061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928" y="5740829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924" y="5740829"/>
            <a:ext cx="360819" cy="51177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460" y="4455118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857" y="4523082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199" y="5740829"/>
            <a:ext cx="360819" cy="5117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8115" y="4237860"/>
            <a:ext cx="360819" cy="51177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719" y="4232107"/>
            <a:ext cx="360819" cy="51177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537" y="4234989"/>
            <a:ext cx="360819" cy="51177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604" y="4752505"/>
            <a:ext cx="360819" cy="51177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208" y="4746752"/>
            <a:ext cx="360819" cy="51177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0026" y="4749634"/>
            <a:ext cx="360819" cy="511774"/>
          </a:xfrm>
          <a:prstGeom prst="rect">
            <a:avLst/>
          </a:prstGeom>
        </p:spPr>
      </p:pic>
      <p:cxnSp>
        <p:nvCxnSpPr>
          <p:cNvPr id="31" name="Straight Arrow Connector 30"/>
          <p:cNvCxnSpPr/>
          <p:nvPr/>
        </p:nvCxnSpPr>
        <p:spPr>
          <a:xfrm>
            <a:off x="5102356" y="4909006"/>
            <a:ext cx="1259912" cy="804332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18667" y="3928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37" name="Straight Arrow Connector 36"/>
          <p:cNvCxnSpPr>
            <a:endCxn id="38" idx="3"/>
          </p:cNvCxnSpPr>
          <p:nvPr/>
        </p:nvCxnSpPr>
        <p:spPr>
          <a:xfrm flipH="1">
            <a:off x="2895600" y="4837170"/>
            <a:ext cx="1261004" cy="905829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7" idx="2"/>
          </p:cNvCxnSpPr>
          <p:nvPr/>
        </p:nvCxnSpPr>
        <p:spPr>
          <a:xfrm flipH="1" flipV="1">
            <a:off x="4614334" y="3837999"/>
            <a:ext cx="6795" cy="312319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Community proposal elements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latin typeface="Helvetica Neue"/>
                <a:cs typeface="Helvetica Neue"/>
              </a:rPr>
              <a:t>IANA functions category and community use</a:t>
            </a: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Existing pre-transition arrangements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Policy, oversight, accountability</a:t>
            </a:r>
          </a:p>
          <a:p>
            <a:r>
              <a:rPr lang="en-US">
                <a:latin typeface="Helvetica Neue"/>
                <a:cs typeface="Helvetica Neue"/>
              </a:rPr>
              <a:t>Post-transition oversight and accountability</a:t>
            </a:r>
          </a:p>
          <a:p>
            <a:r>
              <a:rPr lang="en-US">
                <a:latin typeface="Helvetica Neue"/>
                <a:cs typeface="Helvetica Neue"/>
              </a:rPr>
              <a:t>Transition implications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Operational requirements and continuity risks, legal framework requirements, workability evaluation, expected timeline</a:t>
            </a:r>
          </a:p>
          <a:p>
            <a:r>
              <a:rPr lang="en-US">
                <a:latin typeface="Helvetica Neue"/>
                <a:cs typeface="Helvetica Neue"/>
              </a:rPr>
              <a:t>How NTIA criteria were met</a:t>
            </a:r>
          </a:p>
          <a:p>
            <a:r>
              <a:rPr lang="en-US">
                <a:latin typeface="Helvetica Neue"/>
                <a:cs typeface="Helvetica Neue"/>
              </a:rPr>
              <a:t>Community process and consensus level</a:t>
            </a:r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7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331372"/>
              </p:ext>
            </p:extLst>
          </p:nvPr>
        </p:nvGraphicFramePr>
        <p:xfrm>
          <a:off x="457203" y="364066"/>
          <a:ext cx="8229597" cy="575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4667"/>
                <a:gridCol w="1120986"/>
                <a:gridCol w="1120986"/>
                <a:gridCol w="1120986"/>
                <a:gridCol w="1120986"/>
                <a:gridCol w="112098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Target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Sep-14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Nov-14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Jan-15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Request for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 Develop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bg1"/>
                          </a:solidFill>
                          <a:effectLst/>
                          <a:latin typeface="Helvetica Neue"/>
                          <a:cs typeface="Helvetica Neue"/>
                        </a:rPr>
                        <a:t>ICG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4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783624"/>
              </p:ext>
            </p:extLst>
          </p:nvPr>
        </p:nvGraphicFramePr>
        <p:xfrm>
          <a:off x="457203" y="177803"/>
          <a:ext cx="8229600" cy="632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2264"/>
                <a:gridCol w="959556"/>
                <a:gridCol w="959556"/>
                <a:gridCol w="959556"/>
                <a:gridCol w="959556"/>
                <a:gridCol w="959556"/>
                <a:gridCol w="95955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Target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Jan-15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Mar-15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May-15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Jun-15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Jul-15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Sept-15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 Develop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ICG Develops Draft Response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Review of the Draft Response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ICG Develops Final Response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Final Response Review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Final Response Delivery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Testing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NTIA Review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ICG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NTIA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7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24551</TotalTime>
  <Words>491</Words>
  <Application>Microsoft Macintosh PowerPoint</Application>
  <PresentationFormat>On-screen Show (4:3)</PresentationFormat>
  <Paragraphs>162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Transition background</vt:lpstr>
      <vt:lpstr>ICG</vt:lpstr>
      <vt:lpstr>ICG</vt:lpstr>
      <vt:lpstr>Focus of transition</vt:lpstr>
      <vt:lpstr>Transition proposal development</vt:lpstr>
      <vt:lpstr>Community proposal elements</vt:lpstr>
      <vt:lpstr>PowerPoint Presentation</vt:lpstr>
      <vt:lpstr>PowerPoint Presentation</vt:lpstr>
      <vt:lpstr>Steps towards a single proposal</vt:lpstr>
      <vt:lpstr>Steps towards a single proposal</vt:lpstr>
      <vt:lpstr>Steps towards a single proposal</vt:lpstr>
      <vt:lpstr>References</vt:lpstr>
    </vt:vector>
  </TitlesOfParts>
  <Company>CDT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Alissa Cooper</dc:creator>
  <cp:lastModifiedBy>Alissa Cooper</cp:lastModifiedBy>
  <cp:revision>288</cp:revision>
  <cp:lastPrinted>2014-06-25T17:21:40Z</cp:lastPrinted>
  <dcterms:created xsi:type="dcterms:W3CDTF">2012-08-21T11:58:13Z</dcterms:created>
  <dcterms:modified xsi:type="dcterms:W3CDTF">2014-10-13T18:31:41Z</dcterms:modified>
</cp:coreProperties>
</file>