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11"/>
  </p:notesMasterIdLst>
  <p:sldIdLst>
    <p:sldId id="272" r:id="rId2"/>
    <p:sldId id="312" r:id="rId3"/>
    <p:sldId id="324" r:id="rId4"/>
    <p:sldId id="329" r:id="rId5"/>
    <p:sldId id="330" r:id="rId6"/>
    <p:sldId id="293" r:id="rId7"/>
    <p:sldId id="332" r:id="rId8"/>
    <p:sldId id="303" r:id="rId9"/>
    <p:sldId id="310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ko Green" initials="YG" lastIdx="1" clrIdx="0">
    <p:extLst>
      <p:ext uri="{19B8F6BF-5375-455C-9EA6-DF929625EA0E}">
        <p15:presenceInfo xmlns:p15="http://schemas.microsoft.com/office/powerpoint/2012/main" userId="S-1-5-21-839558223-3840241481-829473987-66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538C"/>
    <a:srgbClr val="092F4B"/>
    <a:srgbClr val="A34729"/>
    <a:srgbClr val="BA7132"/>
    <a:srgbClr val="145052"/>
    <a:srgbClr val="156493"/>
    <a:srgbClr val="175050"/>
    <a:srgbClr val="4472C4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4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662B0-B7AA-496A-83AB-C7BE7107F2E0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604C20-CE0C-4C08-A03C-58C4E198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17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7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81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69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61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769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13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88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87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63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86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84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83232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870278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05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14574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97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43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07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3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63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74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5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0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7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8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1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FAB19-4453-4503-A4F7-C1B09C92C4CC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79B0C-28FC-4E47-90BD-04320A92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5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  <p:sldLayoutId id="2147483675" r:id="rId13"/>
    <p:sldLayoutId id="2147483676" r:id="rId14"/>
    <p:sldLayoutId id="2147483681" r:id="rId15"/>
    <p:sldLayoutId id="2147483687" r:id="rId16"/>
    <p:sldLayoutId id="2147483693" r:id="rId17"/>
    <p:sldLayoutId id="2147483694" r:id="rId18"/>
    <p:sldLayoutId id="214748369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rmsp569qRxkWtNSNrJsZzENxFKLwbXVcTDWSGZJEqcU/edit?usp=shar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76115" y="4374678"/>
            <a:ext cx="6727417" cy="1297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Implementation Oversight Task Force (IOTF) Meeting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6114" y="5551366"/>
            <a:ext cx="25955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Call #11 |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09 June 2016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474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5675" y="1401510"/>
            <a:ext cx="75086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dirty="0"/>
              <a:t>Opening </a:t>
            </a:r>
            <a:r>
              <a:rPr lang="en-US" dirty="0" smtClean="0"/>
              <a:t>Remarks</a:t>
            </a:r>
          </a:p>
          <a:p>
            <a:pPr marL="342900" lvl="0" indent="-342900">
              <a:buFont typeface="+mj-lt"/>
              <a:buAutoNum type="arabicPeriod"/>
            </a:pP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/>
              <a:t>Implementation Items</a:t>
            </a:r>
          </a:p>
          <a:p>
            <a:pPr marL="742950" lvl="1" indent="-285750">
              <a:buFontTx/>
              <a:buChar char="-"/>
            </a:pPr>
            <a:r>
              <a:rPr lang="en-US" dirty="0" smtClean="0"/>
              <a:t>PTI Bylaws and Articles </a:t>
            </a:r>
            <a:r>
              <a:rPr lang="en-US" dirty="0"/>
              <a:t>of Incorporation: Chairs’ response to Sidley’s question </a:t>
            </a:r>
            <a:endParaRPr lang="en-US" dirty="0" smtClean="0"/>
          </a:p>
          <a:p>
            <a:pPr marL="742950" lvl="1" indent="-285750">
              <a:buFontTx/>
              <a:buChar char="-"/>
            </a:pPr>
            <a:r>
              <a:rPr lang="en-US" dirty="0" smtClean="0"/>
              <a:t>Work plan to finalize PTI formation documents and ICANN-PTI contracts</a:t>
            </a:r>
            <a:endParaRPr lang="en-US" dirty="0" smtClean="0"/>
          </a:p>
          <a:p>
            <a:pPr lvl="1"/>
            <a:endParaRPr lang="en-US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dirty="0" smtClean="0"/>
              <a:t>AOB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ICANN 56 </a:t>
            </a:r>
            <a:r>
              <a:rPr lang="en-US" dirty="0" smtClean="0"/>
              <a:t>Helsinki – Implementation Planning Status Update</a:t>
            </a:r>
          </a:p>
          <a:p>
            <a:pPr marL="742950" lvl="1" indent="-285750">
              <a:buFontTx/>
              <a:buChar char="-"/>
            </a:pPr>
            <a:r>
              <a:rPr lang="en-US" dirty="0" smtClean="0"/>
              <a:t>IOTF Call #13 (Week of 20 June) Scheduling</a:t>
            </a:r>
          </a:p>
          <a:p>
            <a:pPr marL="742950" lvl="1" indent="-285750">
              <a:buFontTx/>
              <a:buChar char="-"/>
            </a:pPr>
            <a:r>
              <a:rPr lang="en-US" dirty="0" smtClean="0"/>
              <a:t>Decision Log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endParaRPr lang="en-US" dirty="0" smtClean="0"/>
          </a:p>
          <a:p>
            <a:pPr marL="342900" lvl="0" indent="-342900">
              <a:buFont typeface="+mj-lt"/>
              <a:buAutoNum type="arabicPeriod"/>
            </a:pPr>
            <a:r>
              <a:rPr lang="en-US" dirty="0" smtClean="0"/>
              <a:t>Closing </a:t>
            </a:r>
            <a:r>
              <a:rPr lang="en-US" dirty="0"/>
              <a:t>Remarks</a:t>
            </a:r>
          </a:p>
        </p:txBody>
      </p:sp>
    </p:spTree>
    <p:extLst>
      <p:ext uri="{BB962C8B-B14F-4D97-AF65-F5344CB8AC3E}">
        <p14:creationId xmlns:p14="http://schemas.microsoft.com/office/powerpoint/2010/main" val="369421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PTI Bylaws and Articles of </a:t>
            </a:r>
            <a:r>
              <a:rPr lang="en-US" b="1" dirty="0" smtClean="0"/>
              <a:t>Incorporation</a:t>
            </a:r>
          </a:p>
          <a:p>
            <a:r>
              <a:rPr lang="en-US" sz="1000" u="sng" dirty="0">
                <a:hlinkClick r:id="rId3"/>
              </a:rPr>
              <a:t>https://</a:t>
            </a:r>
            <a:r>
              <a:rPr lang="en-US" sz="1000" u="sng" dirty="0" smtClean="0">
                <a:hlinkClick r:id="rId3"/>
              </a:rPr>
              <a:t>docs.google.com/document/d/1rmsp569qRxkWtNSNrJsZzENxFKLwbXVcTDWSGZJEqcU/edit?usp=sharing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9533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/>
              <a:t>Work plan to finalize PTI formation documents and ICANN-PTI contracts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2309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6256337" cy="1728788"/>
          </a:xfrm>
        </p:spPr>
        <p:txBody>
          <a:bodyPr/>
          <a:lstStyle/>
          <a:p>
            <a:r>
              <a:rPr lang="en-US" b="1" dirty="0"/>
              <a:t>AOB &amp; Closing Remarks</a:t>
            </a:r>
            <a:endParaRPr lang="en-US" dirty="0"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37946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Appendix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016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Items &amp; Status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80317"/>
              </p:ext>
            </p:extLst>
          </p:nvPr>
        </p:nvGraphicFramePr>
        <p:xfrm>
          <a:off x="389753" y="978974"/>
          <a:ext cx="8482398" cy="34914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992777"/>
                <a:gridCol w="757881"/>
                <a:gridCol w="774357"/>
                <a:gridCol w="1416908"/>
                <a:gridCol w="1540475"/>
              </a:tblGrid>
              <a:tr h="363453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effectLst/>
                        </a:rPr>
                        <a:t>Items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effectLst/>
                        </a:rPr>
                        <a:t>IOTF Agreement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effectLst/>
                        </a:rPr>
                        <a:t>CWG Agreement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effectLst/>
                        </a:rPr>
                        <a:t>Decision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200" u="none" strike="noStrike" dirty="0">
                          <a:effectLst/>
                        </a:rPr>
                        <a:t>Next Step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Define selection criteria for Nom-Com PTI independent Directors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Fold into PTI Bylaws discussion?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22804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PTI staffing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In discussion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22804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PTI governance documents (Bylaws, </a:t>
                      </a:r>
                      <a:r>
                        <a:rPr lang="en-US" sz="1200" u="none" strike="noStrike" dirty="0" err="1">
                          <a:effectLst/>
                        </a:rPr>
                        <a:t>AoI</a:t>
                      </a:r>
                      <a:r>
                        <a:rPr lang="en-US" sz="1200" u="none" strike="noStrike" dirty="0">
                          <a:effectLst/>
                        </a:rPr>
                        <a:t>, </a:t>
                      </a:r>
                      <a:r>
                        <a:rPr lang="en-US" sz="1200" u="none" strike="noStrike" dirty="0" err="1">
                          <a:effectLst/>
                        </a:rPr>
                        <a:t>CoI</a:t>
                      </a:r>
                      <a:r>
                        <a:rPr lang="en-US" sz="1200" u="none" strike="noStrike" dirty="0">
                          <a:effectLst/>
                        </a:rPr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In 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228049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ICANN-PTI Contract(s)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In discussion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strike="noStrike" dirty="0" smtClean="0">
                          <a:effectLst/>
                        </a:rPr>
                        <a:t>IANA IPR - TBD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IANA Customer Service Complaint Resolution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Clarification provided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Implementation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IANA Problem Resolution Process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Clarification provided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Implementation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PTI services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27" marR="7127" marT="7127" marB="0" anchor="ctr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PTI to perform all 3 IANA functions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Implementation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0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Approach for selection of interim PTI independent Directors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CWG Chairs to serve as interim Directors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Implementation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36345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CSC formation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Issue request for appointment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Implementation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  <a:tr h="36345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RZERC charter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>
                          <a:effectLst/>
                        </a:rPr>
                        <a:t>Post Charter for public comment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u="none" strike="noStrike" dirty="0">
                          <a:effectLst/>
                        </a:rPr>
                        <a:t>Public Comment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27" marR="7127" marT="7127" marB="0"/>
                </a:tc>
              </a:tr>
            </a:tbl>
          </a:graphicData>
        </a:graphic>
      </p:graphicFrame>
      <p:grpSp>
        <p:nvGrpSpPr>
          <p:cNvPr id="4" name="Group 3"/>
          <p:cNvGrpSpPr>
            <a:grpSpLocks noChangeAspect="1"/>
          </p:cNvGrpSpPr>
          <p:nvPr/>
        </p:nvGrpSpPr>
        <p:grpSpPr bwMode="auto">
          <a:xfrm>
            <a:off x="5440256" y="3461323"/>
            <a:ext cx="197798" cy="156907"/>
            <a:chOff x="336" y="585"/>
            <a:chExt cx="416" cy="330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>
            <a:grpSpLocks noChangeAspect="1"/>
          </p:cNvGrpSpPr>
          <p:nvPr/>
        </p:nvGrpSpPr>
        <p:grpSpPr bwMode="auto">
          <a:xfrm>
            <a:off x="5413879" y="3830575"/>
            <a:ext cx="197798" cy="156907"/>
            <a:chOff x="336" y="585"/>
            <a:chExt cx="416" cy="33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9"/>
          <p:cNvGrpSpPr>
            <a:grpSpLocks noChangeAspect="1"/>
          </p:cNvGrpSpPr>
          <p:nvPr/>
        </p:nvGrpSpPr>
        <p:grpSpPr bwMode="auto">
          <a:xfrm>
            <a:off x="5413879" y="4212003"/>
            <a:ext cx="197798" cy="156907"/>
            <a:chOff x="336" y="585"/>
            <a:chExt cx="416" cy="330"/>
          </a:xfrm>
        </p:grpSpPr>
        <p:sp>
          <p:nvSpPr>
            <p:cNvPr id="11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12"/>
          <p:cNvGrpSpPr>
            <a:grpSpLocks noChangeAspect="1"/>
          </p:cNvGrpSpPr>
          <p:nvPr/>
        </p:nvGrpSpPr>
        <p:grpSpPr bwMode="auto">
          <a:xfrm>
            <a:off x="4648715" y="4212003"/>
            <a:ext cx="197798" cy="156907"/>
            <a:chOff x="336" y="585"/>
            <a:chExt cx="416" cy="330"/>
          </a:xfrm>
        </p:grpSpPr>
        <p:sp>
          <p:nvSpPr>
            <p:cNvPr id="14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 noChangeAspect="1"/>
          </p:cNvGrpSpPr>
          <p:nvPr/>
        </p:nvGrpSpPr>
        <p:grpSpPr bwMode="auto">
          <a:xfrm>
            <a:off x="4657797" y="3829732"/>
            <a:ext cx="197798" cy="156907"/>
            <a:chOff x="336" y="585"/>
            <a:chExt cx="416" cy="330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>
            <a:grpSpLocks noChangeAspect="1"/>
          </p:cNvGrpSpPr>
          <p:nvPr/>
        </p:nvGrpSpPr>
        <p:grpSpPr bwMode="auto">
          <a:xfrm>
            <a:off x="4648715" y="3461799"/>
            <a:ext cx="197798" cy="156907"/>
            <a:chOff x="336" y="585"/>
            <a:chExt cx="416" cy="330"/>
          </a:xfrm>
        </p:grpSpPr>
        <p:sp>
          <p:nvSpPr>
            <p:cNvPr id="20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" name="Group 21"/>
          <p:cNvGrpSpPr>
            <a:grpSpLocks noChangeAspect="1"/>
          </p:cNvGrpSpPr>
          <p:nvPr/>
        </p:nvGrpSpPr>
        <p:grpSpPr bwMode="auto">
          <a:xfrm>
            <a:off x="4657797" y="2804472"/>
            <a:ext cx="197798" cy="156907"/>
            <a:chOff x="336" y="585"/>
            <a:chExt cx="416" cy="330"/>
          </a:xfrm>
        </p:grpSpPr>
        <p:sp>
          <p:nvSpPr>
            <p:cNvPr id="23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24"/>
          <p:cNvGrpSpPr>
            <a:grpSpLocks noChangeAspect="1"/>
          </p:cNvGrpSpPr>
          <p:nvPr/>
        </p:nvGrpSpPr>
        <p:grpSpPr bwMode="auto">
          <a:xfrm>
            <a:off x="4651969" y="2609228"/>
            <a:ext cx="197798" cy="156907"/>
            <a:chOff x="336" y="585"/>
            <a:chExt cx="416" cy="330"/>
          </a:xfrm>
        </p:grpSpPr>
        <p:sp>
          <p:nvSpPr>
            <p:cNvPr id="26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" name="Group 28"/>
          <p:cNvGrpSpPr>
            <a:grpSpLocks noChangeAspect="1"/>
          </p:cNvGrpSpPr>
          <p:nvPr/>
        </p:nvGrpSpPr>
        <p:grpSpPr bwMode="auto">
          <a:xfrm>
            <a:off x="5449338" y="3087529"/>
            <a:ext cx="197798" cy="156907"/>
            <a:chOff x="336" y="585"/>
            <a:chExt cx="416" cy="330"/>
          </a:xfrm>
        </p:grpSpPr>
        <p:sp>
          <p:nvSpPr>
            <p:cNvPr id="30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2" name="Group 31"/>
          <p:cNvGrpSpPr>
            <a:grpSpLocks noChangeAspect="1"/>
          </p:cNvGrpSpPr>
          <p:nvPr/>
        </p:nvGrpSpPr>
        <p:grpSpPr bwMode="auto">
          <a:xfrm>
            <a:off x="4657797" y="3088005"/>
            <a:ext cx="197798" cy="156907"/>
            <a:chOff x="336" y="585"/>
            <a:chExt cx="416" cy="330"/>
          </a:xfrm>
        </p:grpSpPr>
        <p:sp>
          <p:nvSpPr>
            <p:cNvPr id="33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6" y="589"/>
              <a:ext cx="416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"/>
            <p:cNvSpPr>
              <a:spLocks noEditPoints="1"/>
            </p:cNvSpPr>
            <p:nvPr/>
          </p:nvSpPr>
          <p:spPr bwMode="auto">
            <a:xfrm>
              <a:off x="336" y="585"/>
              <a:ext cx="416" cy="330"/>
            </a:xfrm>
            <a:custGeom>
              <a:avLst/>
              <a:gdLst>
                <a:gd name="T0" fmla="*/ 575 w 682"/>
                <a:gd name="T1" fmla="*/ 0 h 533"/>
                <a:gd name="T2" fmla="*/ 575 w 682"/>
                <a:gd name="T3" fmla="*/ 0 h 533"/>
                <a:gd name="T4" fmla="*/ 255 w 682"/>
                <a:gd name="T5" fmla="*/ 319 h 533"/>
                <a:gd name="T6" fmla="*/ 106 w 682"/>
                <a:gd name="T7" fmla="*/ 170 h 533"/>
                <a:gd name="T8" fmla="*/ 0 w 682"/>
                <a:gd name="T9" fmla="*/ 277 h 533"/>
                <a:gd name="T10" fmla="*/ 255 w 682"/>
                <a:gd name="T11" fmla="*/ 533 h 533"/>
                <a:gd name="T12" fmla="*/ 682 w 682"/>
                <a:gd name="T13" fmla="*/ 106 h 533"/>
                <a:gd name="T14" fmla="*/ 575 w 682"/>
                <a:gd name="T15" fmla="*/ 0 h 533"/>
                <a:gd name="T16" fmla="*/ 575 w 682"/>
                <a:gd name="T17" fmla="*/ 0 h 533"/>
                <a:gd name="T18" fmla="*/ 575 w 682"/>
                <a:gd name="T19" fmla="*/ 0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2" h="533">
                  <a:moveTo>
                    <a:pt x="575" y="0"/>
                  </a:moveTo>
                  <a:lnTo>
                    <a:pt x="575" y="0"/>
                  </a:lnTo>
                  <a:lnTo>
                    <a:pt x="255" y="319"/>
                  </a:lnTo>
                  <a:lnTo>
                    <a:pt x="106" y="170"/>
                  </a:lnTo>
                  <a:lnTo>
                    <a:pt x="0" y="277"/>
                  </a:lnTo>
                  <a:lnTo>
                    <a:pt x="255" y="533"/>
                  </a:lnTo>
                  <a:lnTo>
                    <a:pt x="682" y="106"/>
                  </a:lnTo>
                  <a:lnTo>
                    <a:pt x="575" y="0"/>
                  </a:lnTo>
                  <a:close/>
                  <a:moveTo>
                    <a:pt x="575" y="0"/>
                  </a:moveTo>
                  <a:lnTo>
                    <a:pt x="575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solidFill>
                <a:srgbClr val="00B05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3891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4558" y="867073"/>
            <a:ext cx="81030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SzPct val="75000"/>
              <a:buFont typeface="Arial" panose="020B0604020202020204" pitchFamily="34" charset="0"/>
              <a:buChar char="•"/>
            </a:pPr>
            <a:r>
              <a:rPr lang="en-US" sz="1050" b="1" dirty="0" smtClean="0"/>
              <a:t>PTI Independent Board of Directors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Initial </a:t>
            </a:r>
            <a:r>
              <a:rPr lang="en-US" sz="1050" dirty="0"/>
              <a:t>Selections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1050" dirty="0"/>
              <a:t>Jonathan and Lise to serve as interim PTI independent directors assuming there are no issues around conflict and </a:t>
            </a:r>
            <a:r>
              <a:rPr lang="en-US" sz="1050" dirty="0" smtClean="0"/>
              <a:t>independence </a:t>
            </a:r>
            <a:r>
              <a:rPr lang="en-US" sz="1050" dirty="0" smtClean="0"/>
              <a:t>(IOTF Call </a:t>
            </a:r>
            <a:r>
              <a:rPr lang="en-US" sz="1050" dirty="0" smtClean="0"/>
              <a:t>#1, 21 March </a:t>
            </a:r>
            <a:r>
              <a:rPr lang="en-US" sz="1050" dirty="0"/>
              <a:t>2016 / CWG Meeting #78, 31 March 2016)</a:t>
            </a:r>
            <a:endParaRPr lang="en-US" sz="1050" dirty="0"/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Ongoing </a:t>
            </a:r>
            <a:r>
              <a:rPr lang="en-US" sz="1050" dirty="0"/>
              <a:t>Selections </a:t>
            </a:r>
          </a:p>
          <a:p>
            <a:pPr marL="1200150" lvl="2" indent="-285750">
              <a:buFont typeface="Courier New" panose="02070309020205020404" pitchFamily="49" charset="0"/>
              <a:buChar char="o"/>
            </a:pPr>
            <a:r>
              <a:rPr lang="en-US" sz="1050" dirty="0" err="1"/>
              <a:t>NomCom</a:t>
            </a:r>
            <a:r>
              <a:rPr lang="en-US" sz="1050" dirty="0"/>
              <a:t> will be the </a:t>
            </a:r>
            <a:r>
              <a:rPr lang="en-IE" sz="1050" dirty="0"/>
              <a:t>appointing body for PTI independent directors </a:t>
            </a:r>
            <a:r>
              <a:rPr lang="en-IE" sz="1050" dirty="0" smtClean="0"/>
              <a:t> </a:t>
            </a:r>
            <a:r>
              <a:rPr lang="en-US" sz="1050" dirty="0" smtClean="0"/>
              <a:t>(IOTF Call </a:t>
            </a:r>
            <a:r>
              <a:rPr lang="en-US" sz="1050" dirty="0"/>
              <a:t>#1, 21 March </a:t>
            </a:r>
            <a:r>
              <a:rPr lang="en-US" sz="1050" dirty="0"/>
              <a:t>2016 / CWG Meeting #78, 31 March 2016)</a:t>
            </a:r>
            <a:endParaRPr lang="en-IE" sz="1050" dirty="0"/>
          </a:p>
          <a:p>
            <a:pPr lvl="0">
              <a:buSzPct val="75000"/>
            </a:pPr>
            <a:r>
              <a:rPr lang="en-US" sz="1050" dirty="0" smtClean="0"/>
              <a:t> </a:t>
            </a:r>
            <a:endParaRPr lang="en-US" sz="1050" dirty="0" smtClean="0"/>
          </a:p>
          <a:p>
            <a:pPr marL="171450" indent="-171450">
              <a:buSzPct val="75000"/>
              <a:buFont typeface="Arial" panose="020B0604020202020204" pitchFamily="34" charset="0"/>
              <a:buChar char="•"/>
            </a:pPr>
            <a:r>
              <a:rPr lang="en-US" sz="1050" b="1" dirty="0" smtClean="0"/>
              <a:t>PTI Structure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PTI will perform all 3 IANA functions (IOTF Call </a:t>
            </a:r>
            <a:r>
              <a:rPr lang="en-US" sz="1050" dirty="0" smtClean="0"/>
              <a:t>#2, 25 March </a:t>
            </a:r>
            <a:r>
              <a:rPr lang="en-US" sz="1050" dirty="0" smtClean="0"/>
              <a:t>2016 / CWG Meeting #78, 31 March 2016)</a:t>
            </a:r>
            <a:endParaRPr lang="en-US" sz="1050" dirty="0" smtClean="0"/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endParaRPr lang="en-US" sz="1050" b="1" dirty="0"/>
          </a:p>
          <a:p>
            <a:pPr marL="171450" indent="-171450">
              <a:buSzPct val="75000"/>
              <a:buFont typeface="Arial" panose="020B0604020202020204" pitchFamily="34" charset="0"/>
              <a:buChar char="•"/>
            </a:pPr>
            <a:r>
              <a:rPr lang="en-US" sz="1050" b="1" dirty="0"/>
              <a:t>Document Review Process &amp; Timeline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Agreement reached </a:t>
            </a:r>
            <a:r>
              <a:rPr lang="en-US" sz="1050" dirty="0" smtClean="0"/>
              <a:t>(IOTF Call </a:t>
            </a:r>
            <a:r>
              <a:rPr lang="en-US" sz="1050" dirty="0" smtClean="0"/>
              <a:t>#4, 04 April 2016)</a:t>
            </a:r>
          </a:p>
          <a:p>
            <a:pPr marL="342900" indent="-342900">
              <a:buSzPct val="75000"/>
              <a:buFont typeface="Arial" panose="020B0604020202020204" pitchFamily="34" charset="0"/>
              <a:buChar char="•"/>
            </a:pPr>
            <a:endParaRPr lang="en-US" sz="1050" dirty="0"/>
          </a:p>
          <a:p>
            <a:pPr marL="171450" indent="-171450">
              <a:buSzPct val="75000"/>
              <a:buFont typeface="Arial" panose="020B0604020202020204" pitchFamily="34" charset="0"/>
              <a:buChar char="•"/>
            </a:pPr>
            <a:r>
              <a:rPr lang="en-US" sz="1050" b="1" dirty="0"/>
              <a:t>IANA Escalation Mechanisms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Clarification provided by Chuck Gomes and IOTF has no objections to clarification. </a:t>
            </a:r>
            <a:r>
              <a:rPr lang="en-US" sz="1050" dirty="0" smtClean="0"/>
              <a:t>(IOTF Call </a:t>
            </a:r>
            <a:r>
              <a:rPr lang="en-US" sz="1050" dirty="0" smtClean="0"/>
              <a:t>#8, 10 May 2016</a:t>
            </a:r>
            <a:r>
              <a:rPr lang="en-US" sz="1050" dirty="0" smtClean="0"/>
              <a:t>)</a:t>
            </a:r>
          </a:p>
          <a:p>
            <a:pPr marL="342900" indent="-342900">
              <a:buSzPct val="75000"/>
              <a:buFont typeface="Arial" panose="020B0604020202020204" pitchFamily="34" charset="0"/>
              <a:buChar char="•"/>
            </a:pPr>
            <a:endParaRPr lang="en-US" sz="1050" dirty="0"/>
          </a:p>
          <a:p>
            <a:pPr marL="171450" indent="-171450">
              <a:buSzPct val="75000"/>
              <a:buFont typeface="Arial" panose="020B0604020202020204" pitchFamily="34" charset="0"/>
              <a:buChar char="•"/>
            </a:pPr>
            <a:r>
              <a:rPr lang="en-US" sz="1050" b="1" dirty="0"/>
              <a:t>CSC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CSC formation process and timeline shared and received no objections via IOTF call and CWG mail list. (IOTF Call #9, 20 May 2016 / CWG mail list 26 May 2016)</a:t>
            </a:r>
          </a:p>
          <a:p>
            <a:pPr lvl="1">
              <a:buSzPct val="75000"/>
            </a:pPr>
            <a:endParaRPr lang="en-US" sz="1050" dirty="0" smtClean="0"/>
          </a:p>
          <a:p>
            <a:pPr marL="171450" indent="-171450">
              <a:buSzPct val="75000"/>
              <a:buFont typeface="Arial" panose="020B0604020202020204" pitchFamily="34" charset="0"/>
              <a:buChar char="•"/>
            </a:pPr>
            <a:r>
              <a:rPr lang="en-US" sz="1050" b="1" dirty="0"/>
              <a:t>RZERC Charter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1050" dirty="0" smtClean="0"/>
              <a:t>RZERC Charter was shared and finalized over the IOTF and CWG mail lists. (IOTF mail list 03: June 2016 / CWG mail list: 17 May 2016)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Decision </a:t>
            </a:r>
            <a:r>
              <a:rPr lang="en-US" dirty="0" smtClean="0"/>
              <a:t>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37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Document Review Process &amp; Timeline</a:t>
            </a: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544993" y="1493526"/>
            <a:ext cx="1955927" cy="1394847"/>
            <a:chOff x="408227" y="1213404"/>
            <a:chExt cx="1955927" cy="1394847"/>
          </a:xfrm>
        </p:grpSpPr>
        <p:sp>
          <p:nvSpPr>
            <p:cNvPr id="53" name="Rectangle 52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1">
                <a:alpha val="77000"/>
              </a:schemeClr>
            </a:solidFill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63179" y="1303182"/>
              <a:ext cx="1446022" cy="1200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lvl="0" algn="ctr"/>
              <a:r>
                <a:rPr lang="en-US" dirty="0"/>
                <a:t>ICANN </a:t>
              </a:r>
              <a:r>
                <a:rPr lang="en-US" dirty="0" smtClean="0"/>
                <a:t>shares high-level descriptions with IOTF</a:t>
              </a:r>
              <a:endParaRPr lang="en-US" dirty="0"/>
            </a:p>
          </p:txBody>
        </p:sp>
      </p:grpSp>
      <p:pic>
        <p:nvPicPr>
          <p:cNvPr id="62" name="Picture 6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2004803"/>
            <a:ext cx="539472" cy="339272"/>
          </a:xfrm>
          <a:prstGeom prst="rect">
            <a:avLst/>
          </a:prstGeom>
        </p:spPr>
      </p:pic>
      <p:grpSp>
        <p:nvGrpSpPr>
          <p:cNvPr id="73" name="Group 72"/>
          <p:cNvGrpSpPr/>
          <p:nvPr/>
        </p:nvGrpSpPr>
        <p:grpSpPr>
          <a:xfrm>
            <a:off x="3505070" y="1453094"/>
            <a:ext cx="1955927" cy="1446122"/>
            <a:chOff x="3348765" y="1172972"/>
            <a:chExt cx="1955927" cy="1446122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66" name="Rectangle 65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175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94900" y="1172972"/>
              <a:ext cx="1446022" cy="1446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IOTF reviews &amp; agrees on high-level descriptions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68" name="Picture 6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2004803"/>
            <a:ext cx="539472" cy="339272"/>
          </a:xfrm>
          <a:prstGeom prst="rect">
            <a:avLst/>
          </a:prstGeom>
        </p:spPr>
      </p:pic>
      <p:grpSp>
        <p:nvGrpSpPr>
          <p:cNvPr id="72" name="Group 71"/>
          <p:cNvGrpSpPr/>
          <p:nvPr/>
        </p:nvGrpSpPr>
        <p:grpSpPr>
          <a:xfrm>
            <a:off x="6465147" y="1458022"/>
            <a:ext cx="1955927" cy="1430351"/>
            <a:chOff x="6328381" y="1177900"/>
            <a:chExt cx="1955927" cy="1430351"/>
          </a:xfrm>
        </p:grpSpPr>
        <p:sp>
          <p:nvSpPr>
            <p:cNvPr id="69" name="Rectangle 68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4">
                <a:lumMod val="75000"/>
                <a:alpha val="78000"/>
              </a:schemeClr>
            </a:solidFill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ICANN drafts full document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406274" y="1177900"/>
              <a:ext cx="1808480" cy="412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4993" y="3984681"/>
            <a:ext cx="1975381" cy="1394847"/>
            <a:chOff x="408227" y="1213404"/>
            <a:chExt cx="1975381" cy="1394847"/>
          </a:xfrm>
        </p:grpSpPr>
        <p:sp>
          <p:nvSpPr>
            <p:cNvPr id="76" name="Rectangle 75"/>
            <p:cNvSpPr/>
            <p:nvPr/>
          </p:nvSpPr>
          <p:spPr>
            <a:xfrm>
              <a:off x="408227" y="1213404"/>
              <a:ext cx="1955927" cy="1394847"/>
            </a:xfrm>
            <a:prstGeom prst="rect">
              <a:avLst/>
            </a:prstGeom>
            <a:solidFill>
              <a:schemeClr val="accent2">
                <a:lumMod val="75000"/>
                <a:alpha val="81000"/>
              </a:schemeClr>
            </a:solidFill>
            <a:ln>
              <a:solidFill>
                <a:srgbClr val="A3472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08227" y="1337176"/>
              <a:ext cx="1975381" cy="11310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>
                  <a:solidFill>
                    <a:srgbClr val="FFFFFF"/>
                  </a:solidFill>
                  <a:latin typeface="Source Sans Pro"/>
                  <a:cs typeface="Source Sans Pro"/>
                </a:rPr>
                <a:t>OCs review &amp; provide input on </a:t>
              </a: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full document*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78" name="Picture 77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2986" y="4495958"/>
            <a:ext cx="539472" cy="339272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3505070" y="3943441"/>
            <a:ext cx="1955927" cy="1477328"/>
            <a:chOff x="3348765" y="1172164"/>
            <a:chExt cx="1955927" cy="1477328"/>
          </a:xfrm>
        </p:grpSpPr>
        <p:sp>
          <p:nvSpPr>
            <p:cNvPr id="80" name="Rectangle 79"/>
            <p:cNvSpPr/>
            <p:nvPr/>
          </p:nvSpPr>
          <p:spPr>
            <a:xfrm>
              <a:off x="3348765" y="1213404"/>
              <a:ext cx="1955927" cy="1394847"/>
            </a:xfrm>
            <a:prstGeom prst="rect">
              <a:avLst/>
            </a:prstGeom>
            <a:solidFill>
              <a:schemeClr val="tx2">
                <a:lumMod val="75000"/>
                <a:alpha val="80000"/>
              </a:schemeClr>
            </a:solidFill>
            <a:ln>
              <a:solidFill>
                <a:srgbClr val="092F4B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377987" y="1172164"/>
              <a:ext cx="191476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ICANN finalizes &amp; posts draft document for public comment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pic>
        <p:nvPicPr>
          <p:cNvPr id="82" name="Picture 81" descr="0309-arrow-right.eps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2831" y="4495958"/>
            <a:ext cx="539472" cy="339272"/>
          </a:xfrm>
          <a:prstGeom prst="rect">
            <a:avLst/>
          </a:prstGeom>
        </p:spPr>
      </p:pic>
      <p:grpSp>
        <p:nvGrpSpPr>
          <p:cNvPr id="83" name="Group 82"/>
          <p:cNvGrpSpPr/>
          <p:nvPr/>
        </p:nvGrpSpPr>
        <p:grpSpPr>
          <a:xfrm>
            <a:off x="6358724" y="3928857"/>
            <a:ext cx="2168771" cy="1477328"/>
            <a:chOff x="6221958" y="1157580"/>
            <a:chExt cx="2168771" cy="1477328"/>
          </a:xfrm>
        </p:grpSpPr>
        <p:sp>
          <p:nvSpPr>
            <p:cNvPr id="84" name="Rectangle 83"/>
            <p:cNvSpPr/>
            <p:nvPr/>
          </p:nvSpPr>
          <p:spPr>
            <a:xfrm>
              <a:off x="6328381" y="1213404"/>
              <a:ext cx="1955927" cy="1394847"/>
            </a:xfrm>
            <a:prstGeom prst="rect">
              <a:avLst/>
            </a:prstGeom>
            <a:solidFill>
              <a:schemeClr val="accent1">
                <a:lumMod val="50000"/>
                <a:alpha val="80000"/>
              </a:schemeClr>
            </a:solidFill>
            <a:ln>
              <a:solidFill>
                <a:srgbClr val="15538C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221958" y="1157580"/>
              <a:ext cx="216877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660"/>
                </a:lnSpc>
              </a:pPr>
              <a:r>
                <a:rPr lang="en-US" dirty="0" smtClean="0">
                  <a:solidFill>
                    <a:srgbClr val="FFFFFF"/>
                  </a:solidFill>
                  <a:latin typeface="Source Sans Pro"/>
                  <a:cs typeface="Source Sans Pro"/>
                </a:rPr>
                <a:t>ICANN analyzes comments, finalizes document &amp; obtains Board approval</a:t>
              </a:r>
              <a:endParaRPr lang="en-US" dirty="0">
                <a:solidFill>
                  <a:srgbClr val="FFFFFF"/>
                </a:solidFill>
                <a:latin typeface="Source Sans Pro"/>
                <a:cs typeface="Source Sans Pro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44993" y="1247475"/>
            <a:ext cx="1955927" cy="257000"/>
          </a:xfrm>
          <a:prstGeom prst="rect">
            <a:avLst/>
          </a:prstGeom>
          <a:solidFill>
            <a:srgbClr val="156493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514594" y="1247475"/>
            <a:ext cx="1943991" cy="257000"/>
          </a:xfrm>
          <a:prstGeom prst="rect">
            <a:avLst/>
          </a:prstGeom>
          <a:solidFill>
            <a:srgbClr val="145052"/>
          </a:solidFill>
          <a:ln w="19050" cmpd="sng">
            <a:solidFill>
              <a:srgbClr val="17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6465147" y="1247475"/>
            <a:ext cx="1955927" cy="257000"/>
          </a:xfrm>
          <a:prstGeom prst="rect">
            <a:avLst/>
          </a:prstGeom>
          <a:solidFill>
            <a:srgbClr val="BA7132"/>
          </a:solidFill>
          <a:ln>
            <a:solidFill>
              <a:srgbClr val="B871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0" name="Rectangle 29"/>
          <p:cNvSpPr/>
          <p:nvPr/>
        </p:nvSpPr>
        <p:spPr>
          <a:xfrm>
            <a:off x="544993" y="3764280"/>
            <a:ext cx="1955927" cy="220401"/>
          </a:xfrm>
          <a:prstGeom prst="rect">
            <a:avLst/>
          </a:prstGeom>
          <a:solidFill>
            <a:srgbClr val="A34729"/>
          </a:solidFill>
          <a:ln>
            <a:solidFill>
              <a:srgbClr val="A147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 weeks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05070" y="3764280"/>
            <a:ext cx="1955927" cy="220401"/>
          </a:xfrm>
          <a:prstGeom prst="rect">
            <a:avLst/>
          </a:prstGeom>
          <a:solidFill>
            <a:srgbClr val="092F4B"/>
          </a:solidFill>
          <a:ln>
            <a:solidFill>
              <a:srgbClr val="0B2F4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30 days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6465147" y="3764280"/>
            <a:ext cx="1955927" cy="220401"/>
          </a:xfrm>
          <a:prstGeom prst="rect">
            <a:avLst/>
          </a:prstGeom>
          <a:solidFill>
            <a:srgbClr val="15538C"/>
          </a:solidFill>
          <a:ln>
            <a:solidFill>
              <a:srgbClr val="18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Elbow Connector 4"/>
          <p:cNvCxnSpPr>
            <a:stCxn id="69" idx="2"/>
            <a:endCxn id="30" idx="0"/>
          </p:cNvCxnSpPr>
          <p:nvPr/>
        </p:nvCxnSpPr>
        <p:spPr>
          <a:xfrm rot="5400000">
            <a:off x="4045081" y="366249"/>
            <a:ext cx="875907" cy="592015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50000"/>
              </a:schemeClr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9969" y="6387920"/>
            <a:ext cx="1502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For discussion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Flowchart: Connector 1"/>
          <p:cNvSpPr/>
          <p:nvPr/>
        </p:nvSpPr>
        <p:spPr>
          <a:xfrm>
            <a:off x="341574" y="1044056"/>
            <a:ext cx="406838" cy="406838"/>
          </a:xfrm>
          <a:prstGeom prst="flowChartConnector">
            <a:avLst/>
          </a:prstGeom>
          <a:solidFill>
            <a:srgbClr val="156493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5" name="Flowchart: Connector 34"/>
          <p:cNvSpPr/>
          <p:nvPr/>
        </p:nvSpPr>
        <p:spPr>
          <a:xfrm>
            <a:off x="6256766" y="3528771"/>
            <a:ext cx="406838" cy="406838"/>
          </a:xfrm>
          <a:prstGeom prst="flowChartConnector">
            <a:avLst/>
          </a:prstGeom>
          <a:solidFill>
            <a:srgbClr val="15538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6" name="Flowchart: Connector 35"/>
          <p:cNvSpPr/>
          <p:nvPr/>
        </p:nvSpPr>
        <p:spPr>
          <a:xfrm>
            <a:off x="6270067" y="1051746"/>
            <a:ext cx="406838" cy="406838"/>
          </a:xfrm>
          <a:prstGeom prst="flowChartConnector">
            <a:avLst/>
          </a:prstGeom>
          <a:solidFill>
            <a:srgbClr val="BA7132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7" name="Flowchart: Connector 36"/>
          <p:cNvSpPr/>
          <p:nvPr/>
        </p:nvSpPr>
        <p:spPr>
          <a:xfrm>
            <a:off x="3305227" y="3515983"/>
            <a:ext cx="406838" cy="406838"/>
          </a:xfrm>
          <a:prstGeom prst="flowChartConnector">
            <a:avLst/>
          </a:prstGeom>
          <a:solidFill>
            <a:srgbClr val="092F4B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38" name="Flowchart: Connector 37"/>
          <p:cNvSpPr/>
          <p:nvPr/>
        </p:nvSpPr>
        <p:spPr>
          <a:xfrm>
            <a:off x="353687" y="3541559"/>
            <a:ext cx="406838" cy="406838"/>
          </a:xfrm>
          <a:prstGeom prst="flowChartConnector">
            <a:avLst/>
          </a:prstGeom>
          <a:solidFill>
            <a:srgbClr val="A34729"/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9" name="Flowchart: Connector 38"/>
          <p:cNvSpPr/>
          <p:nvPr/>
        </p:nvSpPr>
        <p:spPr>
          <a:xfrm>
            <a:off x="3282458" y="1044158"/>
            <a:ext cx="406838" cy="406838"/>
          </a:xfrm>
          <a:prstGeom prst="flowChartConnector">
            <a:avLst/>
          </a:prstGeom>
          <a:solidFill>
            <a:srgbClr val="145052"/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24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32004</TotalTime>
  <Words>599</Words>
  <Application>Microsoft Office PowerPoint</Application>
  <PresentationFormat>On-screen Show (4:3)</PresentationFormat>
  <Paragraphs>118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Source Sans Pro Light</vt:lpstr>
      <vt:lpstr>Arial</vt:lpstr>
      <vt:lpstr>Calibri</vt:lpstr>
      <vt:lpstr>Calibri Light</vt:lpstr>
      <vt:lpstr>Courier New</vt:lpstr>
      <vt:lpstr>Source Sans Pro</vt:lpstr>
      <vt:lpstr>Wingdings</vt:lpstr>
      <vt:lpstr>Office Theme</vt:lpstr>
      <vt:lpstr>PowerPoint Presentation</vt:lpstr>
      <vt:lpstr>Agenda</vt:lpstr>
      <vt:lpstr>PowerPoint Presentation</vt:lpstr>
      <vt:lpstr>PowerPoint Presentation</vt:lpstr>
      <vt:lpstr>PowerPoint Presentation</vt:lpstr>
      <vt:lpstr>PowerPoint Presentation</vt:lpstr>
      <vt:lpstr>Discussion Items &amp; Status</vt:lpstr>
      <vt:lpstr>Decision Log</vt:lpstr>
      <vt:lpstr>Document Review Process &amp; Timeline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Yuko Green</dc:creator>
  <cp:lastModifiedBy>Yuko Green</cp:lastModifiedBy>
  <cp:revision>322</cp:revision>
  <cp:lastPrinted>2016-03-23T18:28:43Z</cp:lastPrinted>
  <dcterms:created xsi:type="dcterms:W3CDTF">2016-01-21T01:38:44Z</dcterms:created>
  <dcterms:modified xsi:type="dcterms:W3CDTF">2016-06-08T17:37:53Z</dcterms:modified>
</cp:coreProperties>
</file>