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2"/>
  </p:notesMasterIdLst>
  <p:handoutMasterIdLst>
    <p:handoutMasterId r:id="rId23"/>
  </p:handoutMasterIdLst>
  <p:sldIdLst>
    <p:sldId id="256" r:id="rId5"/>
    <p:sldId id="275" r:id="rId6"/>
    <p:sldId id="281" r:id="rId7"/>
    <p:sldId id="280" r:id="rId8"/>
    <p:sldId id="284" r:id="rId9"/>
    <p:sldId id="296" r:id="rId10"/>
    <p:sldId id="285" r:id="rId11"/>
    <p:sldId id="291" r:id="rId12"/>
    <p:sldId id="292" r:id="rId13"/>
    <p:sldId id="286" r:id="rId14"/>
    <p:sldId id="290" r:id="rId15"/>
    <p:sldId id="294" r:id="rId16"/>
    <p:sldId id="295" r:id="rId17"/>
    <p:sldId id="293" r:id="rId18"/>
    <p:sldId id="289" r:id="rId19"/>
    <p:sldId id="283" r:id="rId20"/>
    <p:sldId id="282" r:id="rId21"/>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5E12"/>
    <a:srgbClr val="D4211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4280" autoAdjust="0"/>
  </p:normalViewPr>
  <p:slideViewPr>
    <p:cSldViewPr snapToGrid="0" snapToObjects="1">
      <p:cViewPr varScale="1">
        <p:scale>
          <a:sx n="80" d="100"/>
          <a:sy n="80" d="100"/>
        </p:scale>
        <p:origin x="10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dirty="0"/>
          </a:p>
        </p:txBody>
      </p:sp>
      <p:sp>
        <p:nvSpPr>
          <p:cNvPr id="3" name="Date Placeholder 2"/>
          <p:cNvSpPr>
            <a:spLocks noGrp="1"/>
          </p:cNvSpPr>
          <p:nvPr>
            <p:ph type="dt" sz="quarter" idx="1"/>
          </p:nvPr>
        </p:nvSpPr>
        <p:spPr>
          <a:xfrm>
            <a:off x="3979930" y="0"/>
            <a:ext cx="3044719" cy="465614"/>
          </a:xfrm>
          <a:prstGeom prst="rect">
            <a:avLst/>
          </a:prstGeom>
        </p:spPr>
        <p:txBody>
          <a:bodyPr vert="horz" lIns="93360" tIns="46680" rIns="93360" bIns="46680" rtlCol="0"/>
          <a:lstStyle>
            <a:lvl1pPr algn="r">
              <a:defRPr sz="1200"/>
            </a:lvl1pPr>
          </a:lstStyle>
          <a:p>
            <a:fld id="{2C617EA1-F8F1-6B45-9210-DB0A53CC4E41}" type="datetimeFigureOut">
              <a:rPr lang="en-US" smtClean="0"/>
              <a:t>5/10/2017</a:t>
            </a:fld>
            <a:endParaRPr lang="en-US" dirty="0"/>
          </a:p>
        </p:txBody>
      </p:sp>
      <p:sp>
        <p:nvSpPr>
          <p:cNvPr id="4" name="Footer Placeholder 3"/>
          <p:cNvSpPr>
            <a:spLocks noGrp="1"/>
          </p:cNvSpPr>
          <p:nvPr>
            <p:ph type="ftr" sz="quarter" idx="2"/>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9930" y="8845045"/>
            <a:ext cx="3044719" cy="465614"/>
          </a:xfrm>
          <a:prstGeom prst="rect">
            <a:avLst/>
          </a:prstGeom>
        </p:spPr>
        <p:txBody>
          <a:bodyPr vert="horz" lIns="93360" tIns="46680" rIns="93360" bIns="46680" rtlCol="0" anchor="b"/>
          <a:lstStyle>
            <a:lvl1pPr algn="r">
              <a:defRPr sz="1200"/>
            </a:lvl1pPr>
          </a:lstStyle>
          <a:p>
            <a:fld id="{D08F7C8E-7FD5-E149-8D14-1FB0AF5310CA}" type="slidenum">
              <a:rPr lang="en-US" smtClean="0"/>
              <a:t>‹#›</a:t>
            </a:fld>
            <a:endParaRPr lang="en-US" dirty="0"/>
          </a:p>
        </p:txBody>
      </p:sp>
    </p:spTree>
    <p:extLst>
      <p:ext uri="{BB962C8B-B14F-4D97-AF65-F5344CB8AC3E}">
        <p14:creationId xmlns:p14="http://schemas.microsoft.com/office/powerpoint/2010/main" val="6645544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dirty="0"/>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A54BFEDC-2572-8E42-8526-4077B8AFFFEA}" type="datetimeFigureOut">
              <a:rPr lang="en-US" smtClean="0"/>
              <a:t>5/10/2017</a:t>
            </a:fld>
            <a:endParaRPr lang="en-US" dirty="0"/>
          </a:p>
        </p:txBody>
      </p:sp>
      <p:sp>
        <p:nvSpPr>
          <p:cNvPr id="4" name="Slide Image Placeholder 3"/>
          <p:cNvSpPr>
            <a:spLocks noGrp="1" noRot="1" noChangeAspect="1"/>
          </p:cNvSpPr>
          <p:nvPr>
            <p:ph type="sldImg" idx="2"/>
          </p:nvPr>
        </p:nvSpPr>
        <p:spPr>
          <a:xfrm>
            <a:off x="1184275" y="698500"/>
            <a:ext cx="4657725" cy="3492500"/>
          </a:xfrm>
          <a:prstGeom prst="rect">
            <a:avLst/>
          </a:prstGeom>
          <a:noFill/>
          <a:ln w="12700">
            <a:solidFill>
              <a:prstClr val="black"/>
            </a:solidFill>
          </a:ln>
        </p:spPr>
        <p:txBody>
          <a:bodyPr vert="horz" lIns="93360" tIns="46680" rIns="93360" bIns="46680" rtlCol="0" anchor="ctr"/>
          <a:lstStyle/>
          <a:p>
            <a:endParaRPr lang="en-US" dirty="0"/>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B86FB282-2B32-B345-855E-C79884410D23}" type="slidenum">
              <a:rPr lang="en-US" smtClean="0"/>
              <a:t>‹#›</a:t>
            </a:fld>
            <a:endParaRPr lang="en-US" dirty="0"/>
          </a:p>
        </p:txBody>
      </p:sp>
    </p:spTree>
    <p:extLst>
      <p:ext uri="{BB962C8B-B14F-4D97-AF65-F5344CB8AC3E}">
        <p14:creationId xmlns:p14="http://schemas.microsoft.com/office/powerpoint/2010/main" val="308779204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0EB72FC-FB5D-8C43-ABC7-6B126BC42CF6}"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57395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B033B6-9334-1B4E-A7EA-5BA7B8A83B1F}"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268972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7FB65D-5BA7-A641-8645-A180F446F61C}"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60775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9BC37D-8F57-5845-A16F-B64DA682F2DB}"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99576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C024AF-4D80-264E-A386-FEDB17929174}"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13362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D53D74-9693-5A42-8010-5B3999954938}"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768980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CF15B9-F942-1640-ADBE-BBC4752EADA7}" type="datetime1">
              <a:rPr lang="en-US" smtClean="0"/>
              <a:t>5/10/2017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91918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83DCD0-C3BD-C941-BFAF-351C33583C6B}" type="datetime1">
              <a:rPr lang="en-US" smtClean="0"/>
              <a:t>5/10/2017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180430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7A82DA-9FB0-DE49-95C7-1DD12554C6DA}" type="datetime1">
              <a:rPr lang="en-US" smtClean="0"/>
              <a:t>5/10/2017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8824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C88F73-5599-A34E-B527-4D2849047919}"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46914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494A07-D285-A445-A92F-83A94FD402AA}"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377596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BC07F-7753-7344-B243-CD77DE9F0AB5}" type="datetime1">
              <a:rPr lang="en-US" smtClean="0"/>
              <a:t>5/10/2017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AE48-D055-4DA4-BA50-B28B09577358}" type="slidenum">
              <a:rPr lang="en-US" smtClean="0"/>
              <a:pPr/>
              <a:t>‹#›</a:t>
            </a:fld>
            <a:endParaRPr lang="en-US" dirty="0"/>
          </a:p>
        </p:txBody>
      </p:sp>
      <p:pic>
        <p:nvPicPr>
          <p:cNvPr id="8" name="Picture 7" descr="inta_slide_4x3.jpg"/>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463440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ta_slide_4x3_title.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p:txBody>
          <a:bodyPr>
            <a:normAutofit fontScale="90000"/>
          </a:bodyPr>
          <a:lstStyle/>
          <a:p>
            <a:r>
              <a:rPr lang="en-US" sz="4800" b="1" dirty="0">
                <a:solidFill>
                  <a:srgbClr val="D45E12"/>
                </a:solidFill>
              </a:rPr>
              <a:t>New gTLD Impact Study Status Report II</a:t>
            </a:r>
          </a:p>
        </p:txBody>
      </p:sp>
      <p:sp>
        <p:nvSpPr>
          <p:cNvPr id="3" name="Subtitle 2"/>
          <p:cNvSpPr>
            <a:spLocks noGrp="1"/>
          </p:cNvSpPr>
          <p:nvPr>
            <p:ph type="subTitle" idx="1"/>
          </p:nvPr>
        </p:nvSpPr>
        <p:spPr>
          <a:xfrm>
            <a:off x="1371600" y="3496650"/>
            <a:ext cx="6400800" cy="1752600"/>
          </a:xfrm>
        </p:spPr>
        <p:txBody>
          <a:bodyPr>
            <a:normAutofit/>
          </a:bodyPr>
          <a:lstStyle/>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r>
              <a:rPr lang="en-US" sz="2400" dirty="0">
                <a:solidFill>
                  <a:schemeClr val="tx1">
                    <a:lumMod val="65000"/>
                    <a:lumOff val="35000"/>
                  </a:schemeClr>
                </a:solidFill>
              </a:rPr>
              <a:t>Wednesday, May 10, 2017</a:t>
            </a:r>
          </a:p>
          <a:p>
            <a:endParaRPr lang="en-US" sz="2400" dirty="0">
              <a:solidFill>
                <a:schemeClr val="tx1">
                  <a:lumMod val="65000"/>
                  <a:lumOff val="35000"/>
                </a:schemeClr>
              </a:solidFill>
            </a:endParaRPr>
          </a:p>
        </p:txBody>
      </p:sp>
    </p:spTree>
    <p:extLst>
      <p:ext uri="{BB962C8B-B14F-4D97-AF65-F5344CB8AC3E}">
        <p14:creationId xmlns:p14="http://schemas.microsoft.com/office/powerpoint/2010/main" val="2682159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Company Size Does Not correlate to Company Spend</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pPr>
              <a:spcBef>
                <a:spcPts val="0"/>
              </a:spcBef>
            </a:pPr>
            <a:r>
              <a:rPr lang="en-US" sz="2400" dirty="0">
                <a:solidFill>
                  <a:schemeClr val="tx1">
                    <a:lumMod val="65000"/>
                    <a:lumOff val="35000"/>
                  </a:schemeClr>
                </a:solidFill>
              </a:rPr>
              <a:t>Brand activity appears to be the driving factor for costs not company size. </a:t>
            </a:r>
          </a:p>
          <a:p>
            <a:pPr>
              <a:spcBef>
                <a:spcPts val="0"/>
              </a:spcBef>
            </a:pPr>
            <a:endParaRPr lang="en-US" sz="2400" dirty="0">
              <a:solidFill>
                <a:schemeClr val="tx1">
                  <a:lumMod val="65000"/>
                  <a:lumOff val="35000"/>
                </a:schemeClr>
              </a:solidFill>
            </a:endParaRPr>
          </a:p>
          <a:p>
            <a:pPr lvl="1"/>
            <a:r>
              <a:rPr lang="en-US" sz="2000" i="1" dirty="0">
                <a:solidFill>
                  <a:schemeClr val="tx1">
                    <a:lumMod val="65000"/>
                    <a:lumOff val="35000"/>
                  </a:schemeClr>
                </a:solidFill>
              </a:rPr>
              <a:t>Brand activity refers to the number of trademarks and how much activity is around trying to protect or expand them.  A big company with one brand in a not very dynamic market would spend less than a smaller firm with multiple brands in dynamic markets. Or two similarly sized companies could still vary internet expense costs based on number of brands and the nature of their brand strategy.</a:t>
            </a:r>
          </a:p>
          <a:p>
            <a:pPr lvl="1"/>
            <a:endParaRPr lang="en-US" sz="2000" i="1" dirty="0">
              <a:solidFill>
                <a:schemeClr val="tx1">
                  <a:lumMod val="65000"/>
                  <a:lumOff val="35000"/>
                </a:schemeClr>
              </a:solidFill>
            </a:endParaRPr>
          </a:p>
          <a:p>
            <a:pPr marL="457200" lvl="1" indent="0">
              <a:buNone/>
            </a:pPr>
            <a:r>
              <a:rPr lang="en-US" sz="2000" dirty="0">
                <a:solidFill>
                  <a:schemeClr val="tx1">
                    <a:lumMod val="65000"/>
                    <a:lumOff val="35000"/>
                  </a:schemeClr>
                </a:solidFill>
              </a:rPr>
              <a:t>Study Slide 56</a:t>
            </a: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10</a:t>
            </a:fld>
            <a:endParaRPr lang="en-US" dirty="0"/>
          </a:p>
        </p:txBody>
      </p:sp>
    </p:spTree>
    <p:extLst>
      <p:ext uri="{BB962C8B-B14F-4D97-AF65-F5344CB8AC3E}">
        <p14:creationId xmlns:p14="http://schemas.microsoft.com/office/powerpoint/2010/main" val="2957344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TMCH Registrations Are Used by Majority of Respondents</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11</a:t>
            </a:fld>
            <a:endParaRPr lang="en-US" dirty="0"/>
          </a:p>
        </p:txBody>
      </p:sp>
      <p:sp>
        <p:nvSpPr>
          <p:cNvPr id="7" name="Rectangle 6"/>
          <p:cNvSpPr/>
          <p:nvPr/>
        </p:nvSpPr>
        <p:spPr>
          <a:xfrm>
            <a:off x="207818" y="1537309"/>
            <a:ext cx="8936182" cy="4893647"/>
          </a:xfrm>
          <a:prstGeom prst="rect">
            <a:avLst/>
          </a:prstGeom>
        </p:spPr>
        <p:txBody>
          <a:bodyPr wrap="square">
            <a:spAutoFit/>
          </a:bodyPr>
          <a:lstStyle/>
          <a:p>
            <a:r>
              <a:rPr lang="en-US" sz="2400" dirty="0">
                <a:solidFill>
                  <a:schemeClr val="tx1">
                    <a:lumMod val="65000"/>
                    <a:lumOff val="35000"/>
                  </a:schemeClr>
                </a:solidFill>
              </a:rPr>
              <a:t>The majority of respondents (~9 in 10) registered at least 1 trademark in the TMCH, with 6 in 10 registering 1-10.  Costs run the gamut, ranging anywhere from $1 to $48,000.</a:t>
            </a:r>
          </a:p>
          <a:p>
            <a:endParaRPr lang="en-US" sz="2400" dirty="0"/>
          </a:p>
          <a:p>
            <a:pPr algn="ctr"/>
            <a:r>
              <a:rPr lang="en-US" sz="2400" dirty="0">
                <a:solidFill>
                  <a:schemeClr val="accent5"/>
                </a:solidFill>
              </a:rPr>
              <a:t>Average Number:  15</a:t>
            </a:r>
          </a:p>
          <a:p>
            <a:pPr algn="ctr"/>
            <a:r>
              <a:rPr lang="en-US" sz="2400" dirty="0">
                <a:solidFill>
                  <a:schemeClr val="accent5"/>
                </a:solidFill>
              </a:rPr>
              <a:t>Median:  7</a:t>
            </a:r>
          </a:p>
          <a:p>
            <a:pPr algn="ctr"/>
            <a:r>
              <a:rPr lang="en-US" sz="2400" dirty="0">
                <a:solidFill>
                  <a:schemeClr val="accent5"/>
                </a:solidFill>
              </a:rPr>
              <a:t>Range:  0 – 148</a:t>
            </a:r>
          </a:p>
          <a:p>
            <a:pPr algn="ctr"/>
            <a:endParaRPr lang="en-US" sz="2400" dirty="0">
              <a:solidFill>
                <a:schemeClr val="accent5"/>
              </a:solidFill>
            </a:endParaRPr>
          </a:p>
          <a:p>
            <a:pPr algn="ctr"/>
            <a:r>
              <a:rPr lang="en-US" sz="2400" dirty="0">
                <a:solidFill>
                  <a:schemeClr val="accent5"/>
                </a:solidFill>
              </a:rPr>
              <a:t>Average Cost:  $7,773</a:t>
            </a:r>
          </a:p>
          <a:p>
            <a:pPr algn="ctr"/>
            <a:r>
              <a:rPr lang="en-US" sz="2400" dirty="0">
                <a:solidFill>
                  <a:schemeClr val="accent5"/>
                </a:solidFill>
              </a:rPr>
              <a:t>Median:  $4,038</a:t>
            </a:r>
          </a:p>
          <a:p>
            <a:pPr algn="ctr"/>
            <a:r>
              <a:rPr lang="en-US" sz="2400" dirty="0">
                <a:solidFill>
                  <a:schemeClr val="accent5"/>
                </a:solidFill>
              </a:rPr>
              <a:t>Range:  $1 - $48,000</a:t>
            </a:r>
          </a:p>
          <a:p>
            <a:pPr algn="ctr"/>
            <a:endParaRPr lang="en-US" sz="2400" dirty="0">
              <a:solidFill>
                <a:schemeClr val="accent5"/>
              </a:solidFill>
            </a:endParaRPr>
          </a:p>
          <a:p>
            <a:r>
              <a:rPr lang="en-US" sz="2400" dirty="0"/>
              <a:t>Study Slide 29</a:t>
            </a:r>
          </a:p>
        </p:txBody>
      </p:sp>
    </p:spTree>
    <p:extLst>
      <p:ext uri="{BB962C8B-B14F-4D97-AF65-F5344CB8AC3E}">
        <p14:creationId xmlns:p14="http://schemas.microsoft.com/office/powerpoint/2010/main" val="382036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RPM’s are Helpful</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12</a:t>
            </a:fld>
            <a:endParaRPr lang="en-US" dirty="0"/>
          </a:p>
        </p:txBody>
      </p:sp>
      <p:sp>
        <p:nvSpPr>
          <p:cNvPr id="3" name="Rectangle 2"/>
          <p:cNvSpPr/>
          <p:nvPr/>
        </p:nvSpPr>
        <p:spPr>
          <a:xfrm>
            <a:off x="872837" y="2469501"/>
            <a:ext cx="7218218" cy="3939540"/>
          </a:xfrm>
          <a:prstGeom prst="rect">
            <a:avLst/>
          </a:prstGeom>
        </p:spPr>
        <p:txBody>
          <a:bodyPr wrap="square">
            <a:spAutoFit/>
          </a:bodyPr>
          <a:lstStyle/>
          <a:p>
            <a:r>
              <a:rPr lang="en-US" sz="2800" dirty="0">
                <a:solidFill>
                  <a:schemeClr val="tx1">
                    <a:lumMod val="65000"/>
                    <a:lumOff val="35000"/>
                  </a:schemeClr>
                </a:solidFill>
              </a:rPr>
              <a:t>Two-thirds of the respondents surveyed feel that UDRPs and required sunrise periods have helped mitigate risks to a major/moderate extent.  </a:t>
            </a:r>
          </a:p>
          <a:p>
            <a:endParaRPr lang="en-US" sz="2800" dirty="0">
              <a:solidFill>
                <a:schemeClr val="tx1">
                  <a:lumMod val="65000"/>
                  <a:lumOff val="35000"/>
                </a:schemeClr>
              </a:solidFill>
            </a:endParaRPr>
          </a:p>
          <a:p>
            <a:endParaRPr lang="en-US" sz="2800" dirty="0">
              <a:solidFill>
                <a:schemeClr val="tx1">
                  <a:lumMod val="65000"/>
                  <a:lumOff val="35000"/>
                </a:schemeClr>
              </a:solidFill>
            </a:endParaRPr>
          </a:p>
          <a:p>
            <a:endParaRPr lang="en-US" sz="2800" dirty="0">
              <a:solidFill>
                <a:schemeClr val="tx1">
                  <a:lumMod val="65000"/>
                  <a:lumOff val="35000"/>
                </a:schemeClr>
              </a:solidFill>
            </a:endParaRPr>
          </a:p>
          <a:p>
            <a:endParaRPr lang="en-US" dirty="0">
              <a:solidFill>
                <a:schemeClr val="tx1">
                  <a:lumMod val="65000"/>
                  <a:lumOff val="35000"/>
                </a:schemeClr>
              </a:solidFill>
            </a:endParaRPr>
          </a:p>
          <a:p>
            <a:endParaRPr lang="en-US" dirty="0">
              <a:solidFill>
                <a:schemeClr val="tx1">
                  <a:lumMod val="65000"/>
                  <a:lumOff val="35000"/>
                </a:schemeClr>
              </a:solidFill>
            </a:endParaRPr>
          </a:p>
          <a:p>
            <a:r>
              <a:rPr lang="en-US" dirty="0">
                <a:solidFill>
                  <a:schemeClr val="tx1">
                    <a:lumMod val="65000"/>
                    <a:lumOff val="35000"/>
                  </a:schemeClr>
                </a:solidFill>
              </a:rPr>
              <a:t>Study Slide 51</a:t>
            </a:r>
          </a:p>
        </p:txBody>
      </p:sp>
    </p:spTree>
    <p:extLst>
      <p:ext uri="{BB962C8B-B14F-4D97-AF65-F5344CB8AC3E}">
        <p14:creationId xmlns:p14="http://schemas.microsoft.com/office/powerpoint/2010/main" val="4265258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Premium Pricing</a:t>
            </a:r>
          </a:p>
          <a:p>
            <a:endParaRPr lang="en-US" sz="3600" b="1" dirty="0">
              <a:solidFill>
                <a:srgbClr val="D45E12"/>
              </a:solidFill>
            </a:endParaRP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13</a:t>
            </a:fld>
            <a:endParaRPr lang="en-US" dirty="0"/>
          </a:p>
        </p:txBody>
      </p:sp>
      <p:sp>
        <p:nvSpPr>
          <p:cNvPr id="3" name="Rectangle 2"/>
          <p:cNvSpPr/>
          <p:nvPr/>
        </p:nvSpPr>
        <p:spPr>
          <a:xfrm>
            <a:off x="1077191" y="2133061"/>
            <a:ext cx="6989618" cy="3785652"/>
          </a:xfrm>
          <a:prstGeom prst="rect">
            <a:avLst/>
          </a:prstGeom>
        </p:spPr>
        <p:txBody>
          <a:bodyPr wrap="square">
            <a:spAutoFit/>
          </a:bodyPr>
          <a:lstStyle/>
          <a:p>
            <a:r>
              <a:rPr lang="en-US" sz="2000" dirty="0">
                <a:solidFill>
                  <a:schemeClr val="tx1">
                    <a:lumMod val="65000"/>
                    <a:lumOff val="35000"/>
                  </a:schemeClr>
                </a:solidFill>
                <a:latin typeface="Arial" panose="020B0604020202020204" pitchFamily="34" charset="0"/>
              </a:rPr>
              <a:t>Three-quarters of the respondents evaluate premium pricing for domain names on a case-by-case basis.  </a:t>
            </a:r>
          </a:p>
          <a:p>
            <a:endParaRPr lang="en-US" sz="2000" dirty="0">
              <a:solidFill>
                <a:schemeClr val="tx1">
                  <a:lumMod val="65000"/>
                  <a:lumOff val="35000"/>
                </a:schemeClr>
              </a:solidFill>
              <a:latin typeface="Arial" panose="020B0604020202020204" pitchFamily="34" charset="0"/>
            </a:endParaRPr>
          </a:p>
          <a:p>
            <a:r>
              <a:rPr lang="en-US" sz="2000" dirty="0">
                <a:solidFill>
                  <a:schemeClr val="tx1">
                    <a:lumMod val="65000"/>
                    <a:lumOff val="35000"/>
                  </a:schemeClr>
                </a:solidFill>
                <a:latin typeface="Arial" panose="020B0604020202020204" pitchFamily="34" charset="0"/>
              </a:rPr>
              <a:t>Two-thirds of their domain name registration decisions have been affected by premium pricing with .sucks being mentioned the most as a TLD that they did pay premium pricing for.</a:t>
            </a:r>
          </a:p>
          <a:p>
            <a:endParaRPr lang="en-US" sz="2000" dirty="0">
              <a:solidFill>
                <a:schemeClr val="tx1">
                  <a:lumMod val="65000"/>
                  <a:lumOff val="35000"/>
                </a:schemeClr>
              </a:solidFill>
              <a:latin typeface="Arial" panose="020B0604020202020204" pitchFamily="34" charset="0"/>
            </a:endParaRPr>
          </a:p>
          <a:p>
            <a:r>
              <a:rPr lang="en-US" sz="2000" dirty="0">
                <a:solidFill>
                  <a:schemeClr val="tx1">
                    <a:lumMod val="65000"/>
                    <a:lumOff val="35000"/>
                  </a:schemeClr>
                </a:solidFill>
                <a:latin typeface="Arial" panose="020B0604020202020204" pitchFamily="34" charset="0"/>
              </a:rPr>
              <a:t>15% of respondents refuse to pay premium pricing at all</a:t>
            </a:r>
          </a:p>
          <a:p>
            <a:endParaRPr lang="en-US" sz="2000" dirty="0">
              <a:solidFill>
                <a:schemeClr val="tx1">
                  <a:lumMod val="65000"/>
                  <a:lumOff val="35000"/>
                </a:schemeClr>
              </a:solidFill>
              <a:latin typeface="Arial" panose="020B0604020202020204" pitchFamily="34" charset="0"/>
            </a:endParaRPr>
          </a:p>
          <a:p>
            <a:endParaRPr lang="en-US" sz="2000" dirty="0">
              <a:solidFill>
                <a:schemeClr val="tx1">
                  <a:lumMod val="65000"/>
                  <a:lumOff val="35000"/>
                </a:schemeClr>
              </a:solidFill>
              <a:latin typeface="Arial" panose="020B0604020202020204" pitchFamily="34" charset="0"/>
            </a:endParaRPr>
          </a:p>
          <a:p>
            <a:r>
              <a:rPr lang="en-US" sz="2000" dirty="0">
                <a:solidFill>
                  <a:schemeClr val="tx1">
                    <a:lumMod val="65000"/>
                    <a:lumOff val="35000"/>
                  </a:schemeClr>
                </a:solidFill>
                <a:latin typeface="Arial" panose="020B0604020202020204" pitchFamily="34" charset="0"/>
              </a:rPr>
              <a:t>Study Slide 48</a:t>
            </a:r>
          </a:p>
        </p:txBody>
      </p:sp>
    </p:spTree>
    <p:extLst>
      <p:ext uri="{BB962C8B-B14F-4D97-AF65-F5344CB8AC3E}">
        <p14:creationId xmlns:p14="http://schemas.microsoft.com/office/powerpoint/2010/main" val="146849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Registrant Information is Difficult to Obtain</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14</a:t>
            </a:fld>
            <a:endParaRPr lang="en-US" dirty="0"/>
          </a:p>
        </p:txBody>
      </p:sp>
      <p:sp>
        <p:nvSpPr>
          <p:cNvPr id="7" name="Rectangle 6"/>
          <p:cNvSpPr/>
          <p:nvPr/>
        </p:nvSpPr>
        <p:spPr>
          <a:xfrm>
            <a:off x="207818" y="1509178"/>
            <a:ext cx="8936182" cy="3785652"/>
          </a:xfrm>
          <a:prstGeom prst="rect">
            <a:avLst/>
          </a:prstGeom>
        </p:spPr>
        <p:txBody>
          <a:bodyPr wrap="square">
            <a:spAutoFit/>
          </a:bodyPr>
          <a:lstStyle/>
          <a:p>
            <a:endParaRPr lang="en-US" sz="2400" dirty="0">
              <a:solidFill>
                <a:schemeClr val="tx1">
                  <a:lumMod val="65000"/>
                  <a:lumOff val="35000"/>
                </a:schemeClr>
              </a:solidFill>
            </a:endParaRPr>
          </a:p>
          <a:p>
            <a:r>
              <a:rPr lang="en-US" sz="2400" dirty="0">
                <a:solidFill>
                  <a:schemeClr val="tx1">
                    <a:lumMod val="65000"/>
                    <a:lumOff val="35000"/>
                  </a:schemeClr>
                </a:solidFill>
              </a:rPr>
              <a:t>Among brand owners who have taken action against domain name registrants, more than 3 in 4 involve privacy and proxy services and nearly 2/3rds encounter some level of inaccurate/incomplete WHOIS information.</a:t>
            </a: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r>
              <a:rPr lang="en-US" sz="2400" dirty="0">
                <a:solidFill>
                  <a:schemeClr val="tx1">
                    <a:lumMod val="65000"/>
                    <a:lumOff val="35000"/>
                  </a:schemeClr>
                </a:solidFill>
              </a:rPr>
              <a:t>Study Slide 41</a:t>
            </a:r>
          </a:p>
        </p:txBody>
      </p:sp>
    </p:spTree>
    <p:extLst>
      <p:ext uri="{BB962C8B-B14F-4D97-AF65-F5344CB8AC3E}">
        <p14:creationId xmlns:p14="http://schemas.microsoft.com/office/powerpoint/2010/main" val="3269617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b="1" dirty="0">
                <a:solidFill>
                  <a:srgbClr val="D45E12"/>
                </a:solidFill>
              </a:rPr>
              <a:t>Defense Not Choice is Driving Purchases</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buNone/>
            </a:pPr>
            <a:r>
              <a:rPr lang="en-US" sz="1400" dirty="0">
                <a:solidFill>
                  <a:schemeClr val="tx1">
                    <a:lumMod val="65000"/>
                    <a:lumOff val="35000"/>
                  </a:schemeClr>
                </a:solidFill>
              </a:rPr>
              <a:t>.</a:t>
            </a:r>
          </a:p>
          <a:p>
            <a:pPr>
              <a:spcBef>
                <a:spcPts val="0"/>
              </a:spcBef>
            </a:pPr>
            <a:endParaRPr lang="en-US" sz="1400" dirty="0">
              <a:solidFill>
                <a:schemeClr val="tx1">
                  <a:lumMod val="65000"/>
                  <a:lumOff val="35000"/>
                </a:schemeClr>
              </a:solidFill>
            </a:endParaRPr>
          </a:p>
          <a:p>
            <a:pPr marL="0" indent="0">
              <a:spcBef>
                <a:spcPts val="0"/>
              </a:spcBef>
              <a:buNone/>
            </a:pPr>
            <a:r>
              <a:rPr lang="en-US" dirty="0">
                <a:solidFill>
                  <a:schemeClr val="tx1">
                    <a:lumMod val="65000"/>
                    <a:lumOff val="35000"/>
                  </a:schemeClr>
                </a:solidFill>
              </a:rPr>
              <a:t>While the goal of the new gTLD program is to increase choice, for brand owners, choice does not seem to be the prime consideration.</a:t>
            </a:r>
          </a:p>
          <a:p>
            <a:pPr marL="0" indent="0">
              <a:spcBef>
                <a:spcPts val="0"/>
              </a:spcBef>
              <a:buNone/>
            </a:pPr>
            <a:endParaRPr lang="en-US" dirty="0">
              <a:solidFill>
                <a:schemeClr val="tx1">
                  <a:lumMod val="65000"/>
                  <a:lumOff val="35000"/>
                </a:schemeClr>
              </a:solidFill>
            </a:endParaRPr>
          </a:p>
          <a:p>
            <a:pPr marL="0" indent="0">
              <a:spcBef>
                <a:spcPts val="0"/>
              </a:spcBef>
              <a:buNone/>
            </a:pPr>
            <a:endParaRPr lang="en-US" dirty="0">
              <a:solidFill>
                <a:schemeClr val="tx1">
                  <a:lumMod val="65000"/>
                  <a:lumOff val="35000"/>
                </a:schemeClr>
              </a:solidFill>
            </a:endParaRPr>
          </a:p>
          <a:p>
            <a:pPr marL="0" indent="0">
              <a:spcBef>
                <a:spcPts val="0"/>
              </a:spcBef>
              <a:buNone/>
            </a:pPr>
            <a:endParaRPr lang="en-US" dirty="0">
              <a:solidFill>
                <a:schemeClr val="tx1">
                  <a:lumMod val="65000"/>
                  <a:lumOff val="35000"/>
                </a:schemeClr>
              </a:solidFill>
            </a:endParaRPr>
          </a:p>
          <a:p>
            <a:pPr marL="0" indent="0">
              <a:spcBef>
                <a:spcPts val="0"/>
              </a:spcBef>
              <a:buNone/>
            </a:pPr>
            <a:r>
              <a:rPr lang="en-US" dirty="0">
                <a:solidFill>
                  <a:schemeClr val="tx1">
                    <a:lumMod val="65000"/>
                    <a:lumOff val="35000"/>
                  </a:schemeClr>
                </a:solidFill>
              </a:rPr>
              <a:t>Study Slide 56</a:t>
            </a:r>
          </a:p>
          <a:p>
            <a:pPr marL="0" indent="0">
              <a:spcBef>
                <a:spcPts val="0"/>
              </a:spcBef>
              <a:buNone/>
            </a:pPr>
            <a:endParaRPr lang="en-US" sz="14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15</a:t>
            </a:fld>
            <a:endParaRPr lang="en-US" dirty="0"/>
          </a:p>
        </p:txBody>
      </p:sp>
    </p:spTree>
    <p:extLst>
      <p:ext uri="{BB962C8B-B14F-4D97-AF65-F5344CB8AC3E}">
        <p14:creationId xmlns:p14="http://schemas.microsoft.com/office/powerpoint/2010/main" val="2823947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Next Steps</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spcAft>
                <a:spcPts val="1000"/>
              </a:spcAft>
              <a:buNone/>
            </a:pPr>
            <a:r>
              <a:rPr lang="en-US" sz="2400" b="1" dirty="0">
                <a:solidFill>
                  <a:schemeClr val="tx1">
                    <a:lumMod val="65000"/>
                    <a:lumOff val="35000"/>
                  </a:schemeClr>
                </a:solidFill>
              </a:rPr>
              <a:t>		</a:t>
            </a:r>
          </a:p>
        </p:txBody>
      </p:sp>
      <p:sp>
        <p:nvSpPr>
          <p:cNvPr id="2" name="Slide Number Placeholder 1"/>
          <p:cNvSpPr>
            <a:spLocks noGrp="1"/>
          </p:cNvSpPr>
          <p:nvPr>
            <p:ph type="sldNum" sz="quarter" idx="12"/>
          </p:nvPr>
        </p:nvSpPr>
        <p:spPr/>
        <p:txBody>
          <a:bodyPr/>
          <a:lstStyle/>
          <a:p>
            <a:fld id="{8631AE48-D055-4DA4-BA50-B28B09577358}" type="slidenum">
              <a:rPr lang="en-US" smtClean="0"/>
              <a:pPr/>
              <a:t>16</a:t>
            </a:fld>
            <a:endParaRPr lang="en-US" dirty="0"/>
          </a:p>
        </p:txBody>
      </p:sp>
      <p:sp>
        <p:nvSpPr>
          <p:cNvPr id="4" name="Rectangle 3"/>
          <p:cNvSpPr/>
          <p:nvPr/>
        </p:nvSpPr>
        <p:spPr>
          <a:xfrm>
            <a:off x="512617" y="1261740"/>
            <a:ext cx="8174183" cy="4185761"/>
          </a:xfrm>
          <a:prstGeom prst="rect">
            <a:avLst/>
          </a:prstGeom>
        </p:spPr>
        <p:txBody>
          <a:bodyPr wrap="square">
            <a:spAutoFit/>
          </a:bodyPr>
          <a:lstStyle/>
          <a:p>
            <a:pPr marL="1170432" indent="-347472">
              <a:spcBef>
                <a:spcPts val="0"/>
              </a:spcBef>
              <a:spcAft>
                <a:spcPts val="1000"/>
              </a:spcAft>
              <a:buFont typeface="Arial" panose="020B0604020202020204" pitchFamily="34" charset="0"/>
              <a:buChar char="•"/>
            </a:pPr>
            <a:endParaRPr lang="en-US" sz="2400" b="1" dirty="0">
              <a:solidFill>
                <a:schemeClr val="tx1">
                  <a:lumMod val="65000"/>
                  <a:lumOff val="35000"/>
                </a:schemeClr>
              </a:solidFill>
            </a:endParaRPr>
          </a:p>
          <a:p>
            <a:pPr marL="1170432" indent="-347472">
              <a:spcBef>
                <a:spcPts val="0"/>
              </a:spcBef>
              <a:spcAft>
                <a:spcPts val="1000"/>
              </a:spcAft>
              <a:buFont typeface="Arial" panose="020B0604020202020204" pitchFamily="34" charset="0"/>
              <a:buChar char="•"/>
            </a:pPr>
            <a:r>
              <a:rPr lang="en-US" sz="2400" b="1" dirty="0">
                <a:solidFill>
                  <a:schemeClr val="tx1">
                    <a:lumMod val="65000"/>
                    <a:lumOff val="35000"/>
                  </a:schemeClr>
                </a:solidFill>
              </a:rPr>
              <a:t>Full Report Presented to CCT-RT</a:t>
            </a:r>
          </a:p>
          <a:p>
            <a:pPr marL="1170432" indent="-347472">
              <a:spcBef>
                <a:spcPts val="0"/>
              </a:spcBef>
              <a:spcAft>
                <a:spcPts val="1000"/>
              </a:spcAft>
              <a:buFont typeface="Arial" panose="020B0604020202020204" pitchFamily="34" charset="0"/>
              <a:buChar char="•"/>
            </a:pPr>
            <a:r>
              <a:rPr lang="en-US" sz="2400" b="1" dirty="0">
                <a:solidFill>
                  <a:schemeClr val="tx1">
                    <a:lumMod val="65000"/>
                    <a:lumOff val="35000"/>
                  </a:schemeClr>
                </a:solidFill>
              </a:rPr>
              <a:t>CCT-RT to Review</a:t>
            </a:r>
          </a:p>
          <a:p>
            <a:pPr marL="1170432" indent="-347472">
              <a:spcBef>
                <a:spcPts val="0"/>
              </a:spcBef>
              <a:spcAft>
                <a:spcPts val="1000"/>
              </a:spcAft>
              <a:buFont typeface="Arial" panose="020B0604020202020204" pitchFamily="34" charset="0"/>
              <a:buChar char="•"/>
            </a:pPr>
            <a:r>
              <a:rPr lang="en-US" sz="2400" b="1" dirty="0">
                <a:solidFill>
                  <a:schemeClr val="tx1">
                    <a:lumMod val="65000"/>
                    <a:lumOff val="35000"/>
                  </a:schemeClr>
                </a:solidFill>
              </a:rPr>
              <a:t>Possible follow-up meeting/presentation with questions</a:t>
            </a:r>
          </a:p>
          <a:p>
            <a:pPr marL="1170432" indent="-347472">
              <a:spcBef>
                <a:spcPts val="0"/>
              </a:spcBef>
              <a:spcAft>
                <a:spcPts val="1000"/>
              </a:spcAft>
              <a:buFont typeface="Arial" panose="020B0604020202020204" pitchFamily="34" charset="0"/>
              <a:buChar char="•"/>
            </a:pPr>
            <a:r>
              <a:rPr lang="en-US" sz="2400" b="1" dirty="0">
                <a:solidFill>
                  <a:schemeClr val="tx1">
                    <a:lumMod val="65000"/>
                    <a:lumOff val="35000"/>
                  </a:schemeClr>
                </a:solidFill>
              </a:rPr>
              <a:t>INTA to develop tool for continuous tracking of costs</a:t>
            </a:r>
          </a:p>
          <a:p>
            <a:pPr marL="1170432" indent="-347472">
              <a:spcBef>
                <a:spcPts val="0"/>
              </a:spcBef>
              <a:spcAft>
                <a:spcPts val="1000"/>
              </a:spcAft>
              <a:buFont typeface="Arial" panose="020B0604020202020204" pitchFamily="34" charset="0"/>
              <a:buChar char="•"/>
            </a:pPr>
            <a:endParaRPr lang="en-US" sz="2400" b="1" dirty="0">
              <a:solidFill>
                <a:schemeClr val="tx1">
                  <a:lumMod val="65000"/>
                  <a:lumOff val="35000"/>
                </a:schemeClr>
              </a:solidFill>
            </a:endParaRPr>
          </a:p>
          <a:p>
            <a:pPr marL="1170432" indent="-347472">
              <a:spcBef>
                <a:spcPts val="0"/>
              </a:spcBef>
              <a:spcAft>
                <a:spcPts val="1000"/>
              </a:spcAft>
            </a:pPr>
            <a:endParaRPr lang="en-US" sz="2400" b="1" dirty="0">
              <a:solidFill>
                <a:schemeClr val="tx1">
                  <a:lumMod val="65000"/>
                  <a:lumOff val="35000"/>
                </a:schemeClr>
              </a:solidFill>
            </a:endParaRPr>
          </a:p>
        </p:txBody>
      </p:sp>
      <p:sp>
        <p:nvSpPr>
          <p:cNvPr id="8" name="Rectangle 1"/>
          <p:cNvSpPr>
            <a:spLocks noChangeArrowheads="1"/>
          </p:cNvSpPr>
          <p:nvPr/>
        </p:nvSpPr>
        <p:spPr bwMode="auto">
          <a:xfrm>
            <a:off x="1607704" y="4372467"/>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04786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ta_slide_4x3_title.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p:txBody>
          <a:bodyPr>
            <a:noAutofit/>
          </a:bodyPr>
          <a:lstStyle/>
          <a:p>
            <a:br>
              <a:rPr lang="en-US" sz="2800" b="1" dirty="0">
                <a:solidFill>
                  <a:srgbClr val="D45E12"/>
                </a:solidFill>
              </a:rPr>
            </a:br>
            <a:br>
              <a:rPr lang="en-US" sz="2800" b="1" dirty="0">
                <a:solidFill>
                  <a:srgbClr val="D45E12"/>
                </a:solidFill>
              </a:rPr>
            </a:br>
            <a:br>
              <a:rPr lang="en-US" sz="2800" b="1" dirty="0">
                <a:solidFill>
                  <a:srgbClr val="D45E12"/>
                </a:solidFill>
              </a:rPr>
            </a:br>
            <a:r>
              <a:rPr lang="en-US" sz="4800" b="1" dirty="0">
                <a:solidFill>
                  <a:srgbClr val="D45E12"/>
                </a:solidFill>
              </a:rPr>
              <a:t>Questions?</a:t>
            </a:r>
            <a:br>
              <a:rPr lang="en-US" sz="1800" b="1" dirty="0">
                <a:solidFill>
                  <a:srgbClr val="D45E12"/>
                </a:solidFill>
              </a:rPr>
            </a:br>
            <a:br>
              <a:rPr lang="en-US" sz="1800" b="1" dirty="0">
                <a:solidFill>
                  <a:srgbClr val="D45E12"/>
                </a:solidFill>
              </a:rPr>
            </a:br>
            <a:endParaRPr lang="en-US" sz="1800" b="1" dirty="0">
              <a:solidFill>
                <a:srgbClr val="D45E12"/>
              </a:solidFill>
            </a:endParaRPr>
          </a:p>
        </p:txBody>
      </p:sp>
      <p:sp>
        <p:nvSpPr>
          <p:cNvPr id="3" name="Subtitle 2"/>
          <p:cNvSpPr>
            <a:spLocks noGrp="1"/>
          </p:cNvSpPr>
          <p:nvPr>
            <p:ph type="subTitle" idx="1"/>
          </p:nvPr>
        </p:nvSpPr>
        <p:spPr>
          <a:xfrm>
            <a:off x="1371600" y="3496650"/>
            <a:ext cx="6400800" cy="1752600"/>
          </a:xfrm>
        </p:spPr>
        <p:txBody>
          <a:bodyPr>
            <a:normAutofit fontScale="92500" lnSpcReduction="20000"/>
          </a:bodyPr>
          <a:lstStyle/>
          <a:p>
            <a:endParaRPr lang="en-US" sz="2400" dirty="0">
              <a:solidFill>
                <a:schemeClr val="tx1">
                  <a:lumMod val="65000"/>
                  <a:lumOff val="35000"/>
                </a:schemeClr>
              </a:solidFill>
            </a:endParaRPr>
          </a:p>
          <a:p>
            <a:pPr algn="r"/>
            <a:endParaRPr lang="en-US" sz="2400" dirty="0">
              <a:solidFill>
                <a:schemeClr val="tx1">
                  <a:lumMod val="65000"/>
                  <a:lumOff val="35000"/>
                </a:schemeClr>
              </a:solidFill>
            </a:endParaRPr>
          </a:p>
          <a:p>
            <a:pPr algn="r"/>
            <a:r>
              <a:rPr lang="en-US" sz="2400" dirty="0">
                <a:solidFill>
                  <a:schemeClr val="tx1">
                    <a:lumMod val="65000"/>
                    <a:lumOff val="35000"/>
                  </a:schemeClr>
                </a:solidFill>
              </a:rPr>
              <a:t>Lori Schulman</a:t>
            </a:r>
          </a:p>
          <a:p>
            <a:pPr algn="r"/>
            <a:r>
              <a:rPr lang="en-US" sz="2400" dirty="0">
                <a:solidFill>
                  <a:schemeClr val="tx1">
                    <a:lumMod val="65000"/>
                    <a:lumOff val="35000"/>
                  </a:schemeClr>
                </a:solidFill>
              </a:rPr>
              <a:t>INTA Senior Director, Internet Policy</a:t>
            </a:r>
          </a:p>
          <a:p>
            <a:pPr algn="r"/>
            <a:r>
              <a:rPr lang="en-US" sz="2400" dirty="0">
                <a:solidFill>
                  <a:schemeClr val="tx1">
                    <a:lumMod val="65000"/>
                    <a:lumOff val="35000"/>
                  </a:schemeClr>
                </a:solidFill>
              </a:rPr>
              <a:t>lschulman@inta.org</a:t>
            </a:r>
          </a:p>
        </p:txBody>
      </p:sp>
    </p:spTree>
    <p:extLst>
      <p:ext uri="{BB962C8B-B14F-4D97-AF65-F5344CB8AC3E}">
        <p14:creationId xmlns:p14="http://schemas.microsoft.com/office/powerpoint/2010/main" val="318068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Snap Shot of Who Answered</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b="1" dirty="0">
                <a:solidFill>
                  <a:schemeClr val="tx1">
                    <a:lumMod val="65000"/>
                    <a:lumOff val="35000"/>
                  </a:schemeClr>
                </a:solidFill>
              </a:rPr>
              <a:t>Opened: January 9, 2017</a:t>
            </a:r>
          </a:p>
          <a:p>
            <a:endParaRPr lang="en-US" sz="2400" b="1" dirty="0">
              <a:solidFill>
                <a:schemeClr val="tx1">
                  <a:lumMod val="65000"/>
                  <a:lumOff val="35000"/>
                </a:schemeClr>
              </a:solidFill>
            </a:endParaRPr>
          </a:p>
          <a:p>
            <a:r>
              <a:rPr lang="en-US" sz="2400" b="1" dirty="0">
                <a:solidFill>
                  <a:schemeClr val="tx1">
                    <a:lumMod val="65000"/>
                    <a:lumOff val="35000"/>
                  </a:schemeClr>
                </a:solidFill>
              </a:rPr>
              <a:t>Closed: February 28, 2017</a:t>
            </a:r>
          </a:p>
          <a:p>
            <a:endParaRPr lang="en-US" sz="2400" b="1" dirty="0">
              <a:solidFill>
                <a:schemeClr val="tx1">
                  <a:lumMod val="65000"/>
                  <a:lumOff val="35000"/>
                </a:schemeClr>
              </a:solidFill>
            </a:endParaRPr>
          </a:p>
          <a:p>
            <a:r>
              <a:rPr lang="en-US" sz="2400" b="1" dirty="0">
                <a:solidFill>
                  <a:schemeClr val="tx1">
                    <a:lumMod val="65000"/>
                    <a:lumOff val="35000"/>
                  </a:schemeClr>
                </a:solidFill>
              </a:rPr>
              <a:t>Data broken down on Report Slide 3</a:t>
            </a:r>
          </a:p>
          <a:p>
            <a:endParaRPr lang="en-US" sz="2400" b="1" dirty="0">
              <a:solidFill>
                <a:schemeClr val="tx1">
                  <a:lumMod val="65000"/>
                  <a:lumOff val="35000"/>
                </a:schemeClr>
              </a:solidFill>
            </a:endParaRPr>
          </a:p>
          <a:p>
            <a:r>
              <a:rPr lang="en-US" sz="2400" b="1" dirty="0">
                <a:solidFill>
                  <a:schemeClr val="tx1">
                    <a:lumMod val="65000"/>
                    <a:lumOff val="35000"/>
                  </a:schemeClr>
                </a:solidFill>
              </a:rPr>
              <a:t>Sent to 1096 INTA regular members (large corporate, small and emerging, not profits)</a:t>
            </a:r>
          </a:p>
          <a:p>
            <a:pPr marL="0" indent="0">
              <a:buNone/>
            </a:pPr>
            <a:endParaRPr lang="en-US" sz="2400" b="1" dirty="0">
              <a:solidFill>
                <a:schemeClr val="tx1">
                  <a:lumMod val="65000"/>
                  <a:lumOff val="35000"/>
                </a:schemeClr>
              </a:solidFill>
            </a:endParaRPr>
          </a:p>
          <a:p>
            <a:r>
              <a:rPr lang="en-US" sz="2400" b="1" dirty="0">
                <a:solidFill>
                  <a:schemeClr val="tx1">
                    <a:lumMod val="65000"/>
                    <a:lumOff val="35000"/>
                  </a:schemeClr>
                </a:solidFill>
              </a:rPr>
              <a:t>Questions (based on CCT-RT input) and Worksheet</a:t>
            </a:r>
          </a:p>
          <a:p>
            <a:endParaRPr lang="en-US" sz="2400" b="1" dirty="0">
              <a:solidFill>
                <a:schemeClr val="tx1">
                  <a:lumMod val="65000"/>
                  <a:lumOff val="35000"/>
                </a:schemeClr>
              </a:solidFill>
            </a:endParaRPr>
          </a:p>
          <a:p>
            <a:r>
              <a:rPr lang="en-US" sz="2400" b="1" dirty="0">
                <a:solidFill>
                  <a:schemeClr val="tx1">
                    <a:lumMod val="65000"/>
                    <a:lumOff val="35000"/>
                  </a:schemeClr>
                </a:solidFill>
              </a:rPr>
              <a:t>33 Responses – 32 For Profit/1 Nonprofit</a:t>
            </a:r>
          </a:p>
          <a:p>
            <a:endParaRPr lang="en-US" sz="2400" b="1" dirty="0">
              <a:solidFill>
                <a:schemeClr val="tx1">
                  <a:lumMod val="65000"/>
                  <a:lumOff val="35000"/>
                </a:schemeClr>
              </a:solidFill>
            </a:endParaRPr>
          </a:p>
          <a:p>
            <a:r>
              <a:rPr lang="en-US" sz="2400" b="1" dirty="0">
                <a:solidFill>
                  <a:schemeClr val="tx1">
                    <a:lumMod val="65000"/>
                    <a:lumOff val="35000"/>
                  </a:schemeClr>
                </a:solidFill>
              </a:rPr>
              <a:t>Data has been analyzed and reported with a copy forwarded to CCT-RT</a:t>
            </a:r>
          </a:p>
          <a:p>
            <a:pPr marL="0" indent="0">
              <a:buNone/>
            </a:pPr>
            <a:endParaRPr lang="en-US" sz="2400" b="1" dirty="0">
              <a:solidFill>
                <a:schemeClr val="tx1">
                  <a:lumMod val="65000"/>
                  <a:lumOff val="35000"/>
                </a:schemeClr>
              </a:solidFill>
            </a:endParaRPr>
          </a:p>
          <a:p>
            <a:pPr marL="0" indent="0">
              <a:buNone/>
            </a:pPr>
            <a:endParaRPr lang="en-US" sz="2400" b="1" dirty="0">
              <a:solidFill>
                <a:schemeClr val="tx1">
                  <a:lumMod val="65000"/>
                  <a:lumOff val="35000"/>
                </a:schemeClr>
              </a:solidFill>
            </a:endParaRPr>
          </a:p>
          <a:p>
            <a:endParaRPr lang="en-US" sz="2400" b="1" dirty="0">
              <a:solidFill>
                <a:schemeClr val="tx1">
                  <a:lumMod val="65000"/>
                  <a:lumOff val="35000"/>
                </a:schemeClr>
              </a:solidFill>
            </a:endParaRPr>
          </a:p>
          <a:p>
            <a:pPr marL="0" indent="0">
              <a:buNone/>
            </a:pPr>
            <a:endParaRPr lang="en-US" sz="2400" b="1" dirty="0">
              <a:solidFill>
                <a:schemeClr val="tx1">
                  <a:lumMod val="65000"/>
                  <a:lumOff val="35000"/>
                </a:schemeClr>
              </a:solidFill>
            </a:endParaRPr>
          </a:p>
          <a:p>
            <a:pPr marL="0" indent="0">
              <a:buNone/>
            </a:pPr>
            <a:endParaRPr lang="en-US" sz="2400" b="1" dirty="0">
              <a:solidFill>
                <a:schemeClr val="tx1">
                  <a:lumMod val="65000"/>
                  <a:lumOff val="35000"/>
                </a:schemeClr>
              </a:solidFill>
            </a:endParaRPr>
          </a:p>
          <a:p>
            <a:pPr marL="0" indent="0">
              <a:buNone/>
            </a:pPr>
            <a:endParaRPr lang="en-US" sz="2400" b="1" dirty="0">
              <a:solidFill>
                <a:schemeClr val="tx1">
                  <a:lumMod val="65000"/>
                  <a:lumOff val="35000"/>
                </a:schemeClr>
              </a:solidFill>
            </a:endParaRPr>
          </a:p>
          <a:p>
            <a:endParaRPr lang="en-US" sz="2400" b="1"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2</a:t>
            </a:fld>
            <a:endParaRPr lang="en-US" dirty="0"/>
          </a:p>
        </p:txBody>
      </p:sp>
    </p:spTree>
    <p:extLst>
      <p:ext uri="{BB962C8B-B14F-4D97-AF65-F5344CB8AC3E}">
        <p14:creationId xmlns:p14="http://schemas.microsoft.com/office/powerpoint/2010/main" val="2195250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Challenges with Completion</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tx1">
                    <a:lumMod val="65000"/>
                    <a:lumOff val="35000"/>
                  </a:schemeClr>
                </a:solidFill>
              </a:rPr>
              <a:t>93 entered the survey </a:t>
            </a:r>
          </a:p>
          <a:p>
            <a:r>
              <a:rPr lang="en-US" dirty="0">
                <a:solidFill>
                  <a:schemeClr val="tx1">
                    <a:lumMod val="65000"/>
                    <a:lumOff val="35000"/>
                  </a:schemeClr>
                </a:solidFill>
              </a:rPr>
              <a:t>33 completed</a:t>
            </a:r>
          </a:p>
          <a:p>
            <a:r>
              <a:rPr lang="en-US" dirty="0">
                <a:solidFill>
                  <a:schemeClr val="tx1">
                    <a:lumMod val="65000"/>
                    <a:lumOff val="35000"/>
                  </a:schemeClr>
                </a:solidFill>
              </a:rPr>
              <a:t>48 suspended </a:t>
            </a:r>
          </a:p>
          <a:p>
            <a:r>
              <a:rPr lang="en-US" dirty="0">
                <a:solidFill>
                  <a:schemeClr val="tx1">
                    <a:lumMod val="65000"/>
                    <a:lumOff val="35000"/>
                  </a:schemeClr>
                </a:solidFill>
              </a:rPr>
              <a:t>9 did not qualify</a:t>
            </a:r>
          </a:p>
          <a:p>
            <a:r>
              <a:rPr lang="en-US" dirty="0">
                <a:solidFill>
                  <a:schemeClr val="tx1">
                    <a:lumMod val="65000"/>
                    <a:lumOff val="35000"/>
                  </a:schemeClr>
                </a:solidFill>
              </a:rPr>
              <a:t>3 were in the survey when it closed and unable to complete (we were strict on time due to extension)</a:t>
            </a:r>
          </a:p>
          <a:p>
            <a:pPr marL="0" indent="0">
              <a:buNone/>
            </a:pPr>
            <a:endParaRPr lang="en-US" sz="2400" b="1" dirty="0">
              <a:solidFill>
                <a:schemeClr val="tx1">
                  <a:lumMod val="65000"/>
                  <a:lumOff val="35000"/>
                </a:schemeClr>
              </a:solidFill>
            </a:endParaRPr>
          </a:p>
          <a:p>
            <a:pPr marL="0" indent="0">
              <a:buNone/>
            </a:pPr>
            <a:endParaRPr lang="en-US" sz="2400" b="1" dirty="0">
              <a:solidFill>
                <a:schemeClr val="tx1">
                  <a:lumMod val="65000"/>
                  <a:lumOff val="35000"/>
                </a:schemeClr>
              </a:solidFill>
            </a:endParaRPr>
          </a:p>
          <a:p>
            <a:endParaRPr lang="en-US" sz="2400" b="1"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3</a:t>
            </a:fld>
            <a:endParaRPr lang="en-US" dirty="0"/>
          </a:p>
        </p:txBody>
      </p:sp>
    </p:spTree>
    <p:extLst>
      <p:ext uri="{BB962C8B-B14F-4D97-AF65-F5344CB8AC3E}">
        <p14:creationId xmlns:p14="http://schemas.microsoft.com/office/powerpoint/2010/main" val="11107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Challenges with Completion</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170432" indent="-347472">
              <a:spcBef>
                <a:spcPts val="0"/>
              </a:spcBef>
              <a:spcAft>
                <a:spcPts val="1000"/>
              </a:spcAft>
            </a:pPr>
            <a:r>
              <a:rPr lang="en-US" sz="2800" dirty="0">
                <a:solidFill>
                  <a:schemeClr val="tx1">
                    <a:lumMod val="65000"/>
                    <a:lumOff val="35000"/>
                  </a:schemeClr>
                </a:solidFill>
              </a:rPr>
              <a:t>Too long/time consuming (5-10 hrs.)</a:t>
            </a:r>
          </a:p>
          <a:p>
            <a:pPr marL="1170432" indent="-347472">
              <a:spcBef>
                <a:spcPts val="0"/>
              </a:spcBef>
              <a:spcAft>
                <a:spcPts val="1000"/>
              </a:spcAft>
            </a:pPr>
            <a:r>
              <a:rPr lang="en-US" sz="2800" dirty="0">
                <a:solidFill>
                  <a:schemeClr val="tx1">
                    <a:lumMod val="65000"/>
                    <a:lumOff val="35000"/>
                  </a:schemeClr>
                </a:solidFill>
              </a:rPr>
              <a:t>Some staff given strict time allocations for response</a:t>
            </a:r>
          </a:p>
          <a:p>
            <a:pPr marL="1170432" indent="-347472">
              <a:spcBef>
                <a:spcPts val="0"/>
              </a:spcBef>
              <a:spcAft>
                <a:spcPts val="1000"/>
              </a:spcAft>
            </a:pPr>
            <a:r>
              <a:rPr lang="en-US" sz="2800" dirty="0">
                <a:solidFill>
                  <a:schemeClr val="tx1">
                    <a:lumMod val="65000"/>
                    <a:lumOff val="35000"/>
                  </a:schemeClr>
                </a:solidFill>
              </a:rPr>
              <a:t>We don’t keep numbers this way</a:t>
            </a:r>
          </a:p>
          <a:p>
            <a:pPr marL="1170432" indent="-347472">
              <a:spcBef>
                <a:spcPts val="0"/>
              </a:spcBef>
              <a:spcAft>
                <a:spcPts val="1000"/>
              </a:spcAft>
            </a:pPr>
            <a:r>
              <a:rPr lang="en-US" sz="2800" dirty="0">
                <a:solidFill>
                  <a:schemeClr val="tx1">
                    <a:lumMod val="65000"/>
                    <a:lumOff val="35000"/>
                  </a:schemeClr>
                </a:solidFill>
              </a:rPr>
              <a:t>Information is too confidential to share even with NDA/3</a:t>
            </a:r>
            <a:r>
              <a:rPr lang="en-US" sz="2800" baseline="30000" dirty="0">
                <a:solidFill>
                  <a:schemeClr val="tx1">
                    <a:lumMod val="65000"/>
                    <a:lumOff val="35000"/>
                  </a:schemeClr>
                </a:solidFill>
              </a:rPr>
              <a:t>rd</a:t>
            </a:r>
            <a:r>
              <a:rPr lang="en-US" sz="2800" dirty="0">
                <a:solidFill>
                  <a:schemeClr val="tx1">
                    <a:lumMod val="65000"/>
                    <a:lumOff val="35000"/>
                  </a:schemeClr>
                </a:solidFill>
              </a:rPr>
              <a:t> party provider</a:t>
            </a:r>
          </a:p>
          <a:p>
            <a:pPr marL="1170432" indent="-347472">
              <a:spcBef>
                <a:spcPts val="0"/>
              </a:spcBef>
              <a:spcAft>
                <a:spcPts val="1000"/>
              </a:spcAft>
            </a:pPr>
            <a:r>
              <a:rPr lang="en-US" sz="2800" dirty="0">
                <a:solidFill>
                  <a:schemeClr val="tx1">
                    <a:lumMod val="65000"/>
                    <a:lumOff val="35000"/>
                  </a:schemeClr>
                </a:solidFill>
              </a:rPr>
              <a:t>Information dispersed throughout company</a:t>
            </a:r>
          </a:p>
          <a:p>
            <a:pPr marL="1170432" indent="-347472">
              <a:spcBef>
                <a:spcPts val="0"/>
              </a:spcBef>
              <a:spcAft>
                <a:spcPts val="1000"/>
              </a:spcAft>
            </a:pPr>
            <a:r>
              <a:rPr lang="en-US" sz="2800" dirty="0">
                <a:solidFill>
                  <a:schemeClr val="tx1">
                    <a:lumMod val="65000"/>
                    <a:lumOff val="35000"/>
                  </a:schemeClr>
                </a:solidFill>
              </a:rPr>
              <a:t>Worksheet did not correspond to all of the questions that required data </a:t>
            </a:r>
          </a:p>
          <a:p>
            <a:pPr marL="1570482" lvl="1" indent="-347472">
              <a:spcBef>
                <a:spcPts val="0"/>
              </a:spcBef>
              <a:spcAft>
                <a:spcPts val="1000"/>
              </a:spcAft>
            </a:pPr>
            <a:r>
              <a:rPr lang="en-US" sz="2400" b="1" i="1" dirty="0">
                <a:solidFill>
                  <a:schemeClr val="tx1">
                    <a:lumMod val="65000"/>
                    <a:lumOff val="35000"/>
                  </a:schemeClr>
                </a:solidFill>
              </a:rPr>
              <a:t>in response to this point INTA plans to update the worksheet and provide it as tool for its members.  This should help in follow-up studies.</a:t>
            </a:r>
          </a:p>
          <a:p>
            <a:pPr marL="822960" indent="0">
              <a:spcBef>
                <a:spcPts val="0"/>
              </a:spcBef>
              <a:spcAft>
                <a:spcPts val="1000"/>
              </a:spcAft>
              <a:buNone/>
            </a:pPr>
            <a:endParaRPr lang="en-US" sz="2800" dirty="0">
              <a:solidFill>
                <a:schemeClr val="tx1">
                  <a:lumMod val="65000"/>
                  <a:lumOff val="35000"/>
                </a:schemeClr>
              </a:solidFill>
            </a:endParaRPr>
          </a:p>
          <a:p>
            <a:pPr marL="822960" indent="0">
              <a:spcBef>
                <a:spcPts val="0"/>
              </a:spcBef>
              <a:spcAft>
                <a:spcPts val="1000"/>
              </a:spcAft>
              <a:buNone/>
            </a:pPr>
            <a:endParaRPr lang="en-US" sz="18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4</a:t>
            </a:fld>
            <a:endParaRPr lang="en-US" dirty="0"/>
          </a:p>
        </p:txBody>
      </p:sp>
    </p:spTree>
    <p:extLst>
      <p:ext uri="{BB962C8B-B14F-4D97-AF65-F5344CB8AC3E}">
        <p14:creationId xmlns:p14="http://schemas.microsoft.com/office/powerpoint/2010/main" val="1567682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Making Meaning of the Data</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2960" indent="0">
              <a:spcBef>
                <a:spcPts val="0"/>
              </a:spcBef>
              <a:spcAft>
                <a:spcPts val="1000"/>
              </a:spcAft>
              <a:buNone/>
            </a:pPr>
            <a:endParaRPr lang="en-US" sz="2800" dirty="0">
              <a:solidFill>
                <a:schemeClr val="tx1">
                  <a:lumMod val="65000"/>
                  <a:lumOff val="35000"/>
                </a:schemeClr>
              </a:solidFill>
            </a:endParaRPr>
          </a:p>
          <a:p>
            <a:pPr marL="822960" indent="0">
              <a:spcBef>
                <a:spcPts val="0"/>
              </a:spcBef>
              <a:spcAft>
                <a:spcPts val="1000"/>
              </a:spcAft>
              <a:buNone/>
            </a:pPr>
            <a:endParaRPr lang="en-US" sz="18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5</a:t>
            </a:fld>
            <a:endParaRPr lang="en-US" dirty="0"/>
          </a:p>
        </p:txBody>
      </p:sp>
      <p:sp>
        <p:nvSpPr>
          <p:cNvPr id="3" name="Rectangle 2"/>
          <p:cNvSpPr/>
          <p:nvPr/>
        </p:nvSpPr>
        <p:spPr>
          <a:xfrm>
            <a:off x="845127" y="1499241"/>
            <a:ext cx="6899563" cy="4278094"/>
          </a:xfrm>
          <a:prstGeom prst="rect">
            <a:avLst/>
          </a:prstGeom>
        </p:spPr>
        <p:txBody>
          <a:bodyPr wrap="square">
            <a:spAutoFit/>
          </a:bodyPr>
          <a:lstStyle/>
          <a:p>
            <a:pPr marL="342900" marR="0" lvl="0" indent="-342900">
              <a:lnSpc>
                <a:spcPct val="105000"/>
              </a:lnSpc>
              <a:spcBef>
                <a:spcPts val="0"/>
              </a:spcBef>
              <a:spcAft>
                <a:spcPts val="0"/>
              </a:spcAft>
              <a:buFont typeface="+mj-lt"/>
              <a:buAutoNum type="arabicPeriod"/>
            </a:pPr>
            <a:r>
              <a:rPr lang="en-US" sz="2000" dirty="0">
                <a:solidFill>
                  <a:schemeClr val="tx1">
                    <a:lumMod val="65000"/>
                    <a:lumOff val="35000"/>
                  </a:schemeClr>
                </a:solidFill>
                <a:ea typeface="Calibri" panose="020F0502020204030204" pitchFamily="34" charset="0"/>
                <a:cs typeface="Times New Roman" panose="02020603050405020304" pitchFamily="18" charset="0"/>
              </a:rPr>
              <a:t>Given the response rate, we would say that results are an </a:t>
            </a:r>
            <a:r>
              <a:rPr lang="en-US" sz="2000" i="1" dirty="0">
                <a:solidFill>
                  <a:schemeClr val="tx1">
                    <a:lumMod val="65000"/>
                    <a:lumOff val="35000"/>
                  </a:schemeClr>
                </a:solidFill>
                <a:ea typeface="Calibri" panose="020F0502020204030204" pitchFamily="34" charset="0"/>
                <a:cs typeface="Times New Roman" panose="02020603050405020304" pitchFamily="18" charset="0"/>
              </a:rPr>
              <a:t>indicator of a trend</a:t>
            </a:r>
            <a:r>
              <a:rPr lang="en-US" sz="2000" dirty="0">
                <a:solidFill>
                  <a:schemeClr val="tx1">
                    <a:lumMod val="65000"/>
                    <a:lumOff val="35000"/>
                  </a:schemeClr>
                </a:solidFill>
                <a:ea typeface="Calibri" panose="020F0502020204030204" pitchFamily="34" charset="0"/>
                <a:cs typeface="Times New Roman" panose="02020603050405020304" pitchFamily="18" charset="0"/>
              </a:rPr>
              <a:t> and not the trend itself</a:t>
            </a:r>
          </a:p>
          <a:p>
            <a:pPr marL="342900" marR="0" lvl="0" indent="-342900">
              <a:lnSpc>
                <a:spcPct val="105000"/>
              </a:lnSpc>
              <a:spcBef>
                <a:spcPts val="0"/>
              </a:spcBef>
              <a:spcAft>
                <a:spcPts val="0"/>
              </a:spcAft>
              <a:buFont typeface="+mj-lt"/>
              <a:buAutoNum type="arabicPeriod"/>
            </a:pPr>
            <a:endParaRPr lang="en-US" sz="2000" dirty="0">
              <a:solidFill>
                <a:schemeClr val="tx1">
                  <a:lumMod val="65000"/>
                  <a:lumOff val="35000"/>
                </a:schemeClr>
              </a:solidFill>
              <a:ea typeface="Calibri" panose="020F0502020204030204" pitchFamily="34" charset="0"/>
              <a:cs typeface="Times New Roman" panose="02020603050405020304" pitchFamily="18" charset="0"/>
            </a:endParaRPr>
          </a:p>
          <a:p>
            <a:pPr marL="342900" marR="0" lvl="0" indent="-342900">
              <a:lnSpc>
                <a:spcPct val="105000"/>
              </a:lnSpc>
              <a:spcBef>
                <a:spcPts val="0"/>
              </a:spcBef>
              <a:spcAft>
                <a:spcPts val="0"/>
              </a:spcAft>
              <a:buFont typeface="+mj-lt"/>
              <a:buAutoNum type="arabicPeriod"/>
            </a:pPr>
            <a:r>
              <a:rPr lang="en-US" sz="2000" dirty="0">
                <a:solidFill>
                  <a:schemeClr val="tx1">
                    <a:lumMod val="65000"/>
                    <a:lumOff val="35000"/>
                  </a:schemeClr>
                </a:solidFill>
                <a:ea typeface="Calibri" panose="020F0502020204030204" pitchFamily="34" charset="0"/>
                <a:cs typeface="Times New Roman" panose="02020603050405020304" pitchFamily="18" charset="0"/>
              </a:rPr>
              <a:t>This is a new endeavor for INTA and given that the survey was an onerous one in terms of data extraction, we are pleased with the participation of our members</a:t>
            </a:r>
          </a:p>
          <a:p>
            <a:pPr marL="342900" marR="0" lvl="0" indent="-342900">
              <a:lnSpc>
                <a:spcPct val="105000"/>
              </a:lnSpc>
              <a:spcBef>
                <a:spcPts val="0"/>
              </a:spcBef>
              <a:spcAft>
                <a:spcPts val="0"/>
              </a:spcAft>
              <a:buFont typeface="+mj-lt"/>
              <a:buAutoNum type="arabicPeriod"/>
            </a:pPr>
            <a:endParaRPr lang="en-US" sz="2000" dirty="0">
              <a:solidFill>
                <a:schemeClr val="tx1">
                  <a:lumMod val="65000"/>
                  <a:lumOff val="35000"/>
                </a:schemeClr>
              </a:solidFill>
              <a:ea typeface="Calibri" panose="020F0502020204030204" pitchFamily="34" charset="0"/>
              <a:cs typeface="Times New Roman" panose="02020603050405020304" pitchFamily="18" charset="0"/>
            </a:endParaRPr>
          </a:p>
          <a:p>
            <a:pPr marL="342900" marR="0" lvl="0" indent="-342900">
              <a:lnSpc>
                <a:spcPct val="105000"/>
              </a:lnSpc>
              <a:spcBef>
                <a:spcPts val="0"/>
              </a:spcBef>
              <a:spcAft>
                <a:spcPts val="0"/>
              </a:spcAft>
              <a:buFont typeface="+mj-lt"/>
              <a:buAutoNum type="arabicPeriod"/>
            </a:pPr>
            <a:r>
              <a:rPr lang="en-US" sz="2000" dirty="0">
                <a:solidFill>
                  <a:schemeClr val="tx1">
                    <a:lumMod val="65000"/>
                    <a:lumOff val="35000"/>
                  </a:schemeClr>
                </a:solidFill>
                <a:ea typeface="Calibri" panose="020F0502020204030204" pitchFamily="34" charset="0"/>
                <a:cs typeface="Times New Roman" panose="02020603050405020304" pitchFamily="18" charset="0"/>
              </a:rPr>
              <a:t>We aim to continue to review gTLDs issue more thoroughly and the starting point is the refinement of the survey worksheet as a tool for data collection that reflects real world practice and satisfies the need for information at outlined by the CCT-RT </a:t>
            </a:r>
          </a:p>
          <a:p>
            <a:r>
              <a:rPr lang="en-US" sz="2000" dirty="0">
                <a:solidFill>
                  <a:schemeClr val="bg1">
                    <a:lumMod val="50000"/>
                  </a:schemeClr>
                </a:solidFill>
                <a:ea typeface="Calibri" panose="020F0502020204030204" pitchFamily="34" charset="0"/>
                <a:cs typeface="Times New Roman" panose="02020603050405020304" pitchFamily="18" charset="0"/>
              </a:rPr>
              <a:t> </a:t>
            </a:r>
            <a:endParaRPr lang="en-US" sz="2000" dirty="0">
              <a:solidFill>
                <a:schemeClr val="bg1">
                  <a:lumMod val="5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785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Breakdown of Report</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2960" indent="0">
              <a:spcBef>
                <a:spcPts val="0"/>
              </a:spcBef>
              <a:spcAft>
                <a:spcPts val="1000"/>
              </a:spcAft>
              <a:buNone/>
            </a:pPr>
            <a:endParaRPr lang="en-US" sz="2800" dirty="0">
              <a:solidFill>
                <a:schemeClr val="tx1">
                  <a:lumMod val="65000"/>
                  <a:lumOff val="35000"/>
                </a:schemeClr>
              </a:solidFill>
            </a:endParaRPr>
          </a:p>
          <a:p>
            <a:pPr marL="822960" indent="0">
              <a:spcBef>
                <a:spcPts val="0"/>
              </a:spcBef>
              <a:spcAft>
                <a:spcPts val="1000"/>
              </a:spcAft>
              <a:buNone/>
            </a:pPr>
            <a:endParaRPr lang="en-US" sz="18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6</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276987447"/>
              </p:ext>
            </p:extLst>
          </p:nvPr>
        </p:nvGraphicFramePr>
        <p:xfrm>
          <a:off x="1034716" y="1531282"/>
          <a:ext cx="6737683" cy="4297680"/>
        </p:xfrm>
        <a:graphic>
          <a:graphicData uri="http://schemas.openxmlformats.org/drawingml/2006/table">
            <a:tbl>
              <a:tblPr firstRow="1" bandRow="1">
                <a:tableStyleId>{5C22544A-7EE6-4342-B048-85BDC9FD1C3A}</a:tableStyleId>
              </a:tblPr>
              <a:tblGrid>
                <a:gridCol w="5161547">
                  <a:extLst>
                    <a:ext uri="{9D8B030D-6E8A-4147-A177-3AD203B41FA5}">
                      <a16:colId xmlns:a16="http://schemas.microsoft.com/office/drawing/2014/main" val="2528324131"/>
                    </a:ext>
                  </a:extLst>
                </a:gridCol>
                <a:gridCol w="1576136">
                  <a:extLst>
                    <a:ext uri="{9D8B030D-6E8A-4147-A177-3AD203B41FA5}">
                      <a16:colId xmlns:a16="http://schemas.microsoft.com/office/drawing/2014/main" val="1627461300"/>
                    </a:ext>
                  </a:extLst>
                </a:gridCol>
              </a:tblGrid>
              <a:tr h="551632">
                <a:tc>
                  <a:txBody>
                    <a:bodyPr/>
                    <a:lstStyle/>
                    <a:p>
                      <a:r>
                        <a:rPr lang="en-US" dirty="0"/>
                        <a:t>Heading</a:t>
                      </a:r>
                    </a:p>
                  </a:txBody>
                  <a:tcPr/>
                </a:tc>
                <a:tc>
                  <a:txBody>
                    <a:bodyPr/>
                    <a:lstStyle/>
                    <a:p>
                      <a:pPr algn="r"/>
                      <a:r>
                        <a:rPr lang="en-US" dirty="0"/>
                        <a:t>Study Slide</a:t>
                      </a:r>
                      <a:r>
                        <a:rPr lang="en-US" baseline="0" dirty="0"/>
                        <a:t> No.</a:t>
                      </a:r>
                      <a:endParaRPr lang="en-US" dirty="0"/>
                    </a:p>
                  </a:txBody>
                  <a:tcPr/>
                </a:tc>
                <a:extLst>
                  <a:ext uri="{0D108BD9-81ED-4DB2-BD59-A6C34878D82A}">
                    <a16:rowId xmlns:a16="http://schemas.microsoft.com/office/drawing/2014/main" val="2370015906"/>
                  </a:ext>
                </a:extLst>
              </a:tr>
              <a:tr h="319596">
                <a:tc>
                  <a:txBody>
                    <a:bodyPr/>
                    <a:lstStyle/>
                    <a:p>
                      <a:r>
                        <a:rPr lang="en-US" dirty="0"/>
                        <a:t>Background</a:t>
                      </a:r>
                    </a:p>
                  </a:txBody>
                  <a:tcPr/>
                </a:tc>
                <a:tc>
                  <a:txBody>
                    <a:bodyPr/>
                    <a:lstStyle/>
                    <a:p>
                      <a:pPr algn="r"/>
                      <a:r>
                        <a:rPr lang="en-US" dirty="0"/>
                        <a:t>2</a:t>
                      </a:r>
                    </a:p>
                  </a:txBody>
                  <a:tcPr/>
                </a:tc>
                <a:extLst>
                  <a:ext uri="{0D108BD9-81ED-4DB2-BD59-A6C34878D82A}">
                    <a16:rowId xmlns:a16="http://schemas.microsoft.com/office/drawing/2014/main" val="2017330248"/>
                  </a:ext>
                </a:extLst>
              </a:tr>
              <a:tr h="319596">
                <a:tc>
                  <a:txBody>
                    <a:bodyPr/>
                    <a:lstStyle/>
                    <a:p>
                      <a:r>
                        <a:rPr lang="en-US" dirty="0"/>
                        <a:t>Notes on Reading</a:t>
                      </a:r>
                      <a:r>
                        <a:rPr lang="en-US" baseline="0" dirty="0"/>
                        <a:t> Report</a:t>
                      </a:r>
                      <a:endParaRPr lang="en-US" dirty="0"/>
                    </a:p>
                  </a:txBody>
                  <a:tcPr/>
                </a:tc>
                <a:tc>
                  <a:txBody>
                    <a:bodyPr/>
                    <a:lstStyle/>
                    <a:p>
                      <a:pPr algn="r"/>
                      <a:r>
                        <a:rPr lang="en-US" dirty="0"/>
                        <a:t>5</a:t>
                      </a:r>
                    </a:p>
                  </a:txBody>
                  <a:tcPr/>
                </a:tc>
                <a:extLst>
                  <a:ext uri="{0D108BD9-81ED-4DB2-BD59-A6C34878D82A}">
                    <a16:rowId xmlns:a16="http://schemas.microsoft.com/office/drawing/2014/main" val="3879957584"/>
                  </a:ext>
                </a:extLst>
              </a:tr>
              <a:tr h="319596">
                <a:tc>
                  <a:txBody>
                    <a:bodyPr/>
                    <a:lstStyle/>
                    <a:p>
                      <a:r>
                        <a:rPr lang="en-US" dirty="0"/>
                        <a:t>Members</a:t>
                      </a:r>
                      <a:r>
                        <a:rPr lang="en-US" baseline="0" dirty="0"/>
                        <a:t> Who Participated</a:t>
                      </a:r>
                      <a:endParaRPr lang="en-US" dirty="0"/>
                    </a:p>
                  </a:txBody>
                  <a:tcPr/>
                </a:tc>
                <a:tc>
                  <a:txBody>
                    <a:bodyPr/>
                    <a:lstStyle/>
                    <a:p>
                      <a:pPr algn="r"/>
                      <a:r>
                        <a:rPr lang="en-US" dirty="0"/>
                        <a:t>6</a:t>
                      </a:r>
                    </a:p>
                  </a:txBody>
                  <a:tcPr/>
                </a:tc>
                <a:extLst>
                  <a:ext uri="{0D108BD9-81ED-4DB2-BD59-A6C34878D82A}">
                    <a16:rowId xmlns:a16="http://schemas.microsoft.com/office/drawing/2014/main" val="3294632272"/>
                  </a:ext>
                </a:extLst>
              </a:tr>
              <a:tr h="319596">
                <a:tc>
                  <a:txBody>
                    <a:bodyPr/>
                    <a:lstStyle/>
                    <a:p>
                      <a:r>
                        <a:rPr lang="en-US" dirty="0"/>
                        <a:t>Key Findings</a:t>
                      </a:r>
                      <a:r>
                        <a:rPr lang="en-US" baseline="0" dirty="0"/>
                        <a:t>/Summary</a:t>
                      </a:r>
                      <a:endParaRPr lang="en-US" dirty="0"/>
                    </a:p>
                  </a:txBody>
                  <a:tcPr/>
                </a:tc>
                <a:tc>
                  <a:txBody>
                    <a:bodyPr/>
                    <a:lstStyle/>
                    <a:p>
                      <a:pPr algn="r"/>
                      <a:r>
                        <a:rPr lang="en-US" dirty="0"/>
                        <a:t>8</a:t>
                      </a:r>
                    </a:p>
                  </a:txBody>
                  <a:tcPr/>
                </a:tc>
                <a:extLst>
                  <a:ext uri="{0D108BD9-81ED-4DB2-BD59-A6C34878D82A}">
                    <a16:rowId xmlns:a16="http://schemas.microsoft.com/office/drawing/2014/main" val="3565672285"/>
                  </a:ext>
                </a:extLst>
              </a:tr>
              <a:tr h="319596">
                <a:tc>
                  <a:txBody>
                    <a:bodyPr/>
                    <a:lstStyle/>
                    <a:p>
                      <a:r>
                        <a:rPr lang="en-US" dirty="0"/>
                        <a:t>Domain Name</a:t>
                      </a:r>
                      <a:r>
                        <a:rPr lang="en-US" baseline="0" dirty="0"/>
                        <a:t> Activity</a:t>
                      </a:r>
                      <a:endParaRPr lang="en-US" dirty="0"/>
                    </a:p>
                  </a:txBody>
                  <a:tcPr/>
                </a:tc>
                <a:tc>
                  <a:txBody>
                    <a:bodyPr/>
                    <a:lstStyle/>
                    <a:p>
                      <a:pPr algn="r"/>
                      <a:r>
                        <a:rPr lang="en-US" dirty="0"/>
                        <a:t>16</a:t>
                      </a:r>
                    </a:p>
                  </a:txBody>
                  <a:tcPr/>
                </a:tc>
                <a:extLst>
                  <a:ext uri="{0D108BD9-81ED-4DB2-BD59-A6C34878D82A}">
                    <a16:rowId xmlns:a16="http://schemas.microsoft.com/office/drawing/2014/main" val="548367782"/>
                  </a:ext>
                </a:extLst>
              </a:tr>
              <a:tr h="319596">
                <a:tc>
                  <a:txBody>
                    <a:bodyPr/>
                    <a:lstStyle/>
                    <a:p>
                      <a:r>
                        <a:rPr lang="en-US" dirty="0"/>
                        <a:t>Enforcement Costs</a:t>
                      </a:r>
                    </a:p>
                  </a:txBody>
                  <a:tcPr/>
                </a:tc>
                <a:tc>
                  <a:txBody>
                    <a:bodyPr/>
                    <a:lstStyle/>
                    <a:p>
                      <a:pPr algn="r"/>
                      <a:r>
                        <a:rPr lang="en-US" dirty="0"/>
                        <a:t>27</a:t>
                      </a:r>
                    </a:p>
                  </a:txBody>
                  <a:tcPr/>
                </a:tc>
                <a:extLst>
                  <a:ext uri="{0D108BD9-81ED-4DB2-BD59-A6C34878D82A}">
                    <a16:rowId xmlns:a16="http://schemas.microsoft.com/office/drawing/2014/main" val="1787358393"/>
                  </a:ext>
                </a:extLst>
              </a:tr>
              <a:tr h="319596">
                <a:tc>
                  <a:txBody>
                    <a:bodyPr/>
                    <a:lstStyle/>
                    <a:p>
                      <a:r>
                        <a:rPr lang="en-US" dirty="0"/>
                        <a:t>Behaviors</a:t>
                      </a:r>
                      <a:r>
                        <a:rPr lang="en-US" baseline="0" dirty="0"/>
                        <a:t>, Policies Perceptions</a:t>
                      </a:r>
                      <a:endParaRPr lang="en-US" dirty="0"/>
                    </a:p>
                  </a:txBody>
                  <a:tcPr/>
                </a:tc>
                <a:tc>
                  <a:txBody>
                    <a:bodyPr/>
                    <a:lstStyle/>
                    <a:p>
                      <a:pPr algn="r"/>
                      <a:r>
                        <a:rPr lang="en-US" dirty="0"/>
                        <a:t>46</a:t>
                      </a:r>
                    </a:p>
                  </a:txBody>
                  <a:tcPr/>
                </a:tc>
                <a:extLst>
                  <a:ext uri="{0D108BD9-81ED-4DB2-BD59-A6C34878D82A}">
                    <a16:rowId xmlns:a16="http://schemas.microsoft.com/office/drawing/2014/main" val="4056457697"/>
                  </a:ext>
                </a:extLst>
              </a:tr>
              <a:tr h="319596">
                <a:tc>
                  <a:txBody>
                    <a:bodyPr/>
                    <a:lstStyle/>
                    <a:p>
                      <a:r>
                        <a:rPr lang="en-US" dirty="0"/>
                        <a:t>Summary Thoughts</a:t>
                      </a:r>
                      <a:r>
                        <a:rPr lang="en-US" baseline="0" dirty="0"/>
                        <a:t> </a:t>
                      </a:r>
                      <a:endParaRPr lang="en-US" dirty="0"/>
                    </a:p>
                  </a:txBody>
                  <a:tcPr/>
                </a:tc>
                <a:tc>
                  <a:txBody>
                    <a:bodyPr/>
                    <a:lstStyle/>
                    <a:p>
                      <a:pPr algn="r"/>
                      <a:r>
                        <a:rPr lang="en-US" dirty="0"/>
                        <a:t>55</a:t>
                      </a:r>
                    </a:p>
                  </a:txBody>
                  <a:tcPr/>
                </a:tc>
                <a:extLst>
                  <a:ext uri="{0D108BD9-81ED-4DB2-BD59-A6C34878D82A}">
                    <a16:rowId xmlns:a16="http://schemas.microsoft.com/office/drawing/2014/main" val="635125715"/>
                  </a:ext>
                </a:extLst>
              </a:tr>
              <a:tr h="319596">
                <a:tc>
                  <a:txBody>
                    <a:bodyPr/>
                    <a:lstStyle/>
                    <a:p>
                      <a:r>
                        <a:rPr lang="en-US" dirty="0"/>
                        <a:t>Appendix - Additional</a:t>
                      </a:r>
                      <a:r>
                        <a:rPr lang="en-US" baseline="0" dirty="0"/>
                        <a:t> Verbatim Comments</a:t>
                      </a:r>
                      <a:endParaRPr lang="en-US" dirty="0"/>
                    </a:p>
                  </a:txBody>
                  <a:tcPr/>
                </a:tc>
                <a:tc>
                  <a:txBody>
                    <a:bodyPr/>
                    <a:lstStyle/>
                    <a:p>
                      <a:pPr algn="r"/>
                      <a:r>
                        <a:rPr lang="en-US" dirty="0"/>
                        <a:t>57</a:t>
                      </a:r>
                    </a:p>
                  </a:txBody>
                  <a:tcPr/>
                </a:tc>
                <a:extLst>
                  <a:ext uri="{0D108BD9-81ED-4DB2-BD59-A6C34878D82A}">
                    <a16:rowId xmlns:a16="http://schemas.microsoft.com/office/drawing/2014/main" val="3325501090"/>
                  </a:ext>
                </a:extLst>
              </a:tr>
              <a:tr h="319596">
                <a:tc>
                  <a:txBody>
                    <a:bodyPr/>
                    <a:lstStyle/>
                    <a:p>
                      <a:r>
                        <a:rPr lang="en-US" dirty="0"/>
                        <a:t>Appendix – Survey and Worksheets</a:t>
                      </a:r>
                    </a:p>
                  </a:txBody>
                  <a:tcPr/>
                </a:tc>
                <a:tc>
                  <a:txBody>
                    <a:bodyPr/>
                    <a:lstStyle/>
                    <a:p>
                      <a:pPr algn="r"/>
                      <a:r>
                        <a:rPr lang="en-US" dirty="0"/>
                        <a:t>61</a:t>
                      </a:r>
                    </a:p>
                  </a:txBody>
                  <a:tcPr/>
                </a:tc>
                <a:extLst>
                  <a:ext uri="{0D108BD9-81ED-4DB2-BD59-A6C34878D82A}">
                    <a16:rowId xmlns:a16="http://schemas.microsoft.com/office/drawing/2014/main" val="3045519947"/>
                  </a:ext>
                </a:extLst>
              </a:tr>
            </a:tbl>
          </a:graphicData>
        </a:graphic>
      </p:graphicFrame>
    </p:spTree>
    <p:extLst>
      <p:ext uri="{BB962C8B-B14F-4D97-AF65-F5344CB8AC3E}">
        <p14:creationId xmlns:p14="http://schemas.microsoft.com/office/powerpoint/2010/main" val="315027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Registrations of New TLD’s are Overwhelming Defensive</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2960" indent="0">
              <a:spcBef>
                <a:spcPts val="0"/>
              </a:spcBef>
              <a:spcAft>
                <a:spcPts val="1000"/>
              </a:spcAft>
              <a:buNone/>
            </a:pPr>
            <a:endParaRPr lang="en-US" sz="2800" dirty="0">
              <a:solidFill>
                <a:schemeClr val="tx1">
                  <a:lumMod val="65000"/>
                  <a:lumOff val="35000"/>
                </a:schemeClr>
              </a:solidFill>
            </a:endParaRPr>
          </a:p>
          <a:p>
            <a:pPr marL="822960" indent="0">
              <a:spcBef>
                <a:spcPts val="0"/>
              </a:spcBef>
              <a:spcAft>
                <a:spcPts val="1000"/>
              </a:spcAft>
              <a:buNone/>
            </a:pPr>
            <a:endParaRPr lang="en-US" sz="18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7</a:t>
            </a:fld>
            <a:endParaRPr lang="en-US" dirty="0"/>
          </a:p>
        </p:txBody>
      </p:sp>
      <p:sp>
        <p:nvSpPr>
          <p:cNvPr id="3" name="Rectangle 2"/>
          <p:cNvSpPr/>
          <p:nvPr/>
        </p:nvSpPr>
        <p:spPr>
          <a:xfrm>
            <a:off x="845127" y="1499241"/>
            <a:ext cx="6899563" cy="5232202"/>
          </a:xfrm>
          <a:prstGeom prst="rect">
            <a:avLst/>
          </a:prstGeom>
        </p:spPr>
        <p:txBody>
          <a:bodyPr wrap="square">
            <a:spAutoFit/>
          </a:bodyPr>
          <a:lstStyle/>
          <a:p>
            <a:pPr>
              <a:spcBef>
                <a:spcPts val="0"/>
              </a:spcBef>
            </a:pPr>
            <a:endParaRPr lang="en-US" sz="2000" dirty="0">
              <a:solidFill>
                <a:schemeClr val="tx1">
                  <a:lumMod val="65000"/>
                  <a:lumOff val="35000"/>
                </a:schemeClr>
              </a:solidFill>
            </a:endParaRPr>
          </a:p>
          <a:p>
            <a:pPr lvl="1"/>
            <a:endParaRPr lang="en-US" sz="2000" dirty="0"/>
          </a:p>
          <a:p>
            <a:pPr lvl="1"/>
            <a:r>
              <a:rPr lang="en-US" sz="2000" dirty="0">
                <a:solidFill>
                  <a:schemeClr val="tx1">
                    <a:lumMod val="65000"/>
                    <a:lumOff val="35000"/>
                  </a:schemeClr>
                </a:solidFill>
              </a:rPr>
              <a:t>Registrations of new TLDs were overwhelmingly made for defensive purposes—to prevent someone else from registering.  As such, few (10%) of the respondents felt there were alternative domains to consider—whether registering a New, Legacy or ccTLD.</a:t>
            </a:r>
          </a:p>
          <a:p>
            <a:pPr lvl="1"/>
            <a:endParaRPr lang="en-US" sz="2000" dirty="0">
              <a:solidFill>
                <a:schemeClr val="tx1">
                  <a:lumMod val="65000"/>
                  <a:lumOff val="35000"/>
                </a:schemeClr>
              </a:solidFill>
            </a:endParaRPr>
          </a:p>
          <a:p>
            <a:pPr lvl="1"/>
            <a:endParaRPr lang="en-US" sz="2000" dirty="0">
              <a:solidFill>
                <a:schemeClr val="tx1">
                  <a:lumMod val="65000"/>
                  <a:lumOff val="35000"/>
                </a:schemeClr>
              </a:solidFill>
            </a:endParaRPr>
          </a:p>
          <a:p>
            <a:pPr lvl="1"/>
            <a:r>
              <a:rPr lang="en-US" sz="2000" dirty="0">
                <a:solidFill>
                  <a:schemeClr val="tx1">
                    <a:lumMod val="65000"/>
                    <a:lumOff val="35000"/>
                  </a:schemeClr>
                </a:solidFill>
              </a:rPr>
              <a:t>Study Slide 9</a:t>
            </a: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endParaRPr lang="en-US" sz="2000" dirty="0">
              <a:solidFill>
                <a:schemeClr val="tx1">
                  <a:lumMod val="65000"/>
                  <a:lumOff val="35000"/>
                </a:schemeClr>
              </a:solidFill>
            </a:endParaRPr>
          </a:p>
          <a:p>
            <a:endParaRPr lang="en-US" sz="1400" dirty="0">
              <a:solidFill>
                <a:schemeClr val="tx1">
                  <a:lumMod val="65000"/>
                  <a:lumOff val="35000"/>
                </a:schemeClr>
              </a:solidFill>
            </a:endParaRPr>
          </a:p>
        </p:txBody>
      </p:sp>
    </p:spTree>
    <p:extLst>
      <p:ext uri="{BB962C8B-B14F-4D97-AF65-F5344CB8AC3E}">
        <p14:creationId xmlns:p14="http://schemas.microsoft.com/office/powerpoint/2010/main" val="1253029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Trademark Defense Costs</a:t>
            </a:r>
          </a:p>
          <a:p>
            <a:r>
              <a:rPr lang="en-US" sz="3600" b="1" dirty="0">
                <a:solidFill>
                  <a:srgbClr val="D45E12"/>
                </a:solidFill>
              </a:rPr>
              <a:t> Have Increased</a:t>
            </a:r>
          </a:p>
        </p:txBody>
      </p:sp>
      <p:sp>
        <p:nvSpPr>
          <p:cNvPr id="5" name="Subtitle 2"/>
          <p:cNvSpPr txBox="1">
            <a:spLocks/>
          </p:cNvSpPr>
          <p:nvPr/>
        </p:nvSpPr>
        <p:spPr>
          <a:xfrm>
            <a:off x="685800" y="1468586"/>
            <a:ext cx="7772400" cy="462636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2960" indent="0">
              <a:spcBef>
                <a:spcPts val="0"/>
              </a:spcBef>
              <a:spcAft>
                <a:spcPts val="1000"/>
              </a:spcAft>
              <a:buNone/>
            </a:pPr>
            <a:endParaRPr lang="en-US" sz="2800" dirty="0">
              <a:solidFill>
                <a:schemeClr val="tx1">
                  <a:lumMod val="65000"/>
                  <a:lumOff val="35000"/>
                </a:schemeClr>
              </a:solidFill>
            </a:endParaRPr>
          </a:p>
          <a:p>
            <a:pPr marL="822960" indent="0">
              <a:spcBef>
                <a:spcPts val="0"/>
              </a:spcBef>
              <a:spcAft>
                <a:spcPts val="1000"/>
              </a:spcAft>
              <a:buNone/>
            </a:pPr>
            <a:endParaRPr lang="en-US" sz="18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8</a:t>
            </a:fld>
            <a:endParaRPr lang="en-US" dirty="0"/>
          </a:p>
        </p:txBody>
      </p:sp>
      <p:sp>
        <p:nvSpPr>
          <p:cNvPr id="3" name="Rectangle 2"/>
          <p:cNvSpPr/>
          <p:nvPr/>
        </p:nvSpPr>
        <p:spPr>
          <a:xfrm>
            <a:off x="845127" y="1499241"/>
            <a:ext cx="6899563" cy="4616648"/>
          </a:xfrm>
          <a:prstGeom prst="rect">
            <a:avLst/>
          </a:prstGeom>
        </p:spPr>
        <p:txBody>
          <a:bodyPr wrap="square">
            <a:spAutoFit/>
          </a:bodyPr>
          <a:lstStyle/>
          <a:p>
            <a:pPr>
              <a:spcBef>
                <a:spcPts val="0"/>
              </a:spcBef>
            </a:pPr>
            <a:endParaRPr lang="en-US" sz="2000" dirty="0">
              <a:solidFill>
                <a:schemeClr val="tx1">
                  <a:lumMod val="65000"/>
                  <a:lumOff val="35000"/>
                </a:schemeClr>
              </a:solidFill>
            </a:endParaRPr>
          </a:p>
          <a:p>
            <a:pPr lvl="1">
              <a:spcBef>
                <a:spcPts val="0"/>
              </a:spcBef>
            </a:pPr>
            <a:r>
              <a:rPr lang="en-US" sz="2000" dirty="0">
                <a:solidFill>
                  <a:schemeClr val="tx1">
                    <a:lumMod val="65000"/>
                    <a:lumOff val="35000"/>
                  </a:schemeClr>
                </a:solidFill>
              </a:rPr>
              <a:t>The New gTLD program has increased the overall costs of trademark defense with internet monitoring and diversion actions as the largest line items.  </a:t>
            </a:r>
          </a:p>
          <a:p>
            <a:pPr lvl="1">
              <a:spcBef>
                <a:spcPts val="0"/>
              </a:spcBef>
            </a:pPr>
            <a:endParaRPr lang="en-US" sz="2000" dirty="0">
              <a:solidFill>
                <a:schemeClr val="tx1">
                  <a:lumMod val="65000"/>
                  <a:lumOff val="35000"/>
                </a:schemeClr>
              </a:solidFill>
            </a:endParaRPr>
          </a:p>
          <a:p>
            <a:pPr lvl="1">
              <a:spcBef>
                <a:spcPts val="0"/>
              </a:spcBef>
            </a:pPr>
            <a:r>
              <a:rPr lang="en-US" sz="2000" dirty="0">
                <a:solidFill>
                  <a:schemeClr val="tx1">
                    <a:lumMod val="65000"/>
                    <a:lumOff val="35000"/>
                  </a:schemeClr>
                </a:solidFill>
              </a:rPr>
              <a:t>Average costs for all TLDs for 2 years = $228,000</a:t>
            </a:r>
          </a:p>
          <a:p>
            <a:pPr lvl="1">
              <a:spcBef>
                <a:spcPts val="0"/>
              </a:spcBef>
            </a:pPr>
            <a:endParaRPr lang="en-US" sz="2000" dirty="0">
              <a:solidFill>
                <a:schemeClr val="tx1">
                  <a:lumMod val="65000"/>
                  <a:lumOff val="35000"/>
                </a:schemeClr>
              </a:solidFill>
            </a:endParaRPr>
          </a:p>
          <a:p>
            <a:pPr lvl="1">
              <a:spcBef>
                <a:spcPts val="0"/>
              </a:spcBef>
            </a:pPr>
            <a:r>
              <a:rPr lang="en-US" sz="2000" dirty="0">
                <a:solidFill>
                  <a:schemeClr val="tx1">
                    <a:lumMod val="65000"/>
                    <a:lumOff val="35000"/>
                  </a:schemeClr>
                </a:solidFill>
              </a:rPr>
              <a:t>For new TLDs for 2 years = $40,528 (Approx. 7%)</a:t>
            </a: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spcBef>
                <a:spcPts val="0"/>
              </a:spcBef>
            </a:pPr>
            <a:endParaRPr lang="en-US" sz="2000" dirty="0">
              <a:solidFill>
                <a:schemeClr val="tx1">
                  <a:lumMod val="65000"/>
                  <a:lumOff val="35000"/>
                </a:schemeClr>
              </a:solidFill>
            </a:endParaRPr>
          </a:p>
          <a:p>
            <a:pPr lvl="1">
              <a:spcBef>
                <a:spcPts val="0"/>
              </a:spcBef>
            </a:pPr>
            <a:r>
              <a:rPr lang="en-US" sz="2000" dirty="0">
                <a:solidFill>
                  <a:schemeClr val="tx1">
                    <a:lumMod val="65000"/>
                    <a:lumOff val="35000"/>
                  </a:schemeClr>
                </a:solidFill>
              </a:rPr>
              <a:t>Study Slide 20</a:t>
            </a:r>
          </a:p>
          <a:p>
            <a:pPr lvl="1">
              <a:spcBef>
                <a:spcPts val="0"/>
              </a:spcBef>
            </a:pPr>
            <a:endParaRPr lang="en-US" sz="2000" dirty="0">
              <a:solidFill>
                <a:schemeClr val="tx1">
                  <a:lumMod val="65000"/>
                  <a:lumOff val="35000"/>
                </a:schemeClr>
              </a:solidFill>
            </a:endParaRPr>
          </a:p>
          <a:p>
            <a:pPr lvl="1"/>
            <a:endParaRPr lang="en-US" sz="2000" dirty="0">
              <a:solidFill>
                <a:schemeClr val="tx1">
                  <a:lumMod val="65000"/>
                  <a:lumOff val="35000"/>
                </a:schemeClr>
              </a:solidFill>
            </a:endParaRPr>
          </a:p>
          <a:p>
            <a:endParaRPr lang="en-US" sz="1400" dirty="0">
              <a:solidFill>
                <a:schemeClr val="tx1">
                  <a:lumMod val="65000"/>
                  <a:lumOff val="35000"/>
                </a:schemeClr>
              </a:solidFill>
            </a:endParaRPr>
          </a:p>
        </p:txBody>
      </p:sp>
    </p:spTree>
    <p:extLst>
      <p:ext uri="{BB962C8B-B14F-4D97-AF65-F5344CB8AC3E}">
        <p14:creationId xmlns:p14="http://schemas.microsoft.com/office/powerpoint/2010/main" val="642018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D45E12"/>
                </a:solidFill>
              </a:rPr>
              <a:t>New gTLDs are Parked </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US" sz="2400" dirty="0">
              <a:solidFill>
                <a:schemeClr val="tx1">
                  <a:lumMod val="65000"/>
                  <a:lumOff val="35000"/>
                </a:schemeClr>
              </a:solidFill>
            </a:endParaRPr>
          </a:p>
          <a:p>
            <a:endParaRPr lang="en-US" sz="2400" dirty="0">
              <a:solidFill>
                <a:schemeClr val="tx1">
                  <a:lumMod val="50000"/>
                  <a:lumOff val="50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9</a:t>
            </a:fld>
            <a:endParaRPr lang="en-US" dirty="0"/>
          </a:p>
        </p:txBody>
      </p:sp>
      <p:sp>
        <p:nvSpPr>
          <p:cNvPr id="7" name="Rectangle 6"/>
          <p:cNvSpPr/>
          <p:nvPr/>
        </p:nvSpPr>
        <p:spPr>
          <a:xfrm>
            <a:off x="207818" y="1509178"/>
            <a:ext cx="8936182" cy="3785652"/>
          </a:xfrm>
          <a:prstGeom prst="rect">
            <a:avLst/>
          </a:prstGeom>
        </p:spPr>
        <p:txBody>
          <a:bodyPr wrap="square">
            <a:spAutoFit/>
          </a:bodyPr>
          <a:lstStyle/>
          <a:p>
            <a:r>
              <a:rPr lang="en-US" sz="2400" dirty="0">
                <a:solidFill>
                  <a:schemeClr val="tx1">
                    <a:lumMod val="65000"/>
                    <a:lumOff val="35000"/>
                  </a:schemeClr>
                </a:solidFill>
              </a:rPr>
              <a:t>Domain names registered by brand owners in new gTLDs are commonly parked and not creating value other than preventing unauthorized use by others.</a:t>
            </a: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endParaRPr lang="en-US" sz="2400" dirty="0">
              <a:solidFill>
                <a:schemeClr val="tx1">
                  <a:lumMod val="65000"/>
                  <a:lumOff val="35000"/>
                </a:schemeClr>
              </a:solidFill>
            </a:endParaRPr>
          </a:p>
          <a:p>
            <a:r>
              <a:rPr lang="en-US" sz="2400" dirty="0">
                <a:solidFill>
                  <a:schemeClr val="tx1">
                    <a:lumMod val="65000"/>
                    <a:lumOff val="35000"/>
                  </a:schemeClr>
                </a:solidFill>
              </a:rPr>
              <a:t>Study slide 9</a:t>
            </a:r>
          </a:p>
          <a:p>
            <a:endParaRPr lang="en-US" sz="2400" dirty="0">
              <a:solidFill>
                <a:schemeClr val="tx1">
                  <a:lumMod val="65000"/>
                  <a:lumOff val="35000"/>
                </a:schemeClr>
              </a:solidFill>
            </a:endParaRPr>
          </a:p>
        </p:txBody>
      </p:sp>
    </p:spTree>
    <p:extLst>
      <p:ext uri="{BB962C8B-B14F-4D97-AF65-F5344CB8AC3E}">
        <p14:creationId xmlns:p14="http://schemas.microsoft.com/office/powerpoint/2010/main" val="611421039"/>
      </p:ext>
    </p:extLst>
  </p:cSld>
  <p:clrMapOvr>
    <a:masterClrMapping/>
  </p:clrMapOvr>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45E12"/>
      </a:hlink>
      <a:folHlink>
        <a:srgbClr val="D45E1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5b017c00a69405883e19a3424a67d5c xmlns="b6826b84-a201-46a4-a7c0-d3b9f27a5c1c">
      <Terms xmlns="http://schemas.microsoft.com/office/infopath/2007/PartnerControls">
        <TermInfo xmlns="http://schemas.microsoft.com/office/infopath/2007/PartnerControls">
          <TermName xmlns="http://schemas.microsoft.com/office/infopath/2007/PartnerControls">Marketing</TermName>
          <TermId xmlns="http://schemas.microsoft.com/office/infopath/2007/PartnerControls">efcb9a56-80b5-4578-b8ce-121bc05b2b82</TermId>
        </TermInfo>
      </Terms>
    </m5b017c00a69405883e19a3424a67d5c>
    <MarketingLibraryView xmlns="b6826b84-a201-46a4-a7c0-d3b9f27a5c1c">Templates</MarketingLibraryView>
    <PublishingStartDate xmlns="http://schemas.microsoft.com/sharepoint/v3" xsi:nil="true"/>
    <PublishingExpirationDate xmlns="http://schemas.microsoft.com/sharepoint/v3" xsi:nil="true"/>
    <adaf2f46c03e46cbad7357d7df64e33c xmlns="b6826b84-a201-46a4-a7c0-d3b9f27a5c1c">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8e05ff7d-6c1f-4901-b68e-cf56bec345ab</TermId>
        </TermInfo>
      </Terms>
    </adaf2f46c03e46cbad7357d7df64e33c>
    <TaxCatchAll xmlns="b6826b84-a201-46a4-a7c0-d3b9f27a5c1c">
      <Value>29</Value>
      <Value>39</Value>
      <Value>13</Value>
    </TaxCatchAll>
    <ob84a325ce754738a2f72e338df8ab46 xmlns="b6826b84-a201-46a4-a7c0-d3b9f27a5c1c">
      <Terms xmlns="http://schemas.microsoft.com/office/infopath/2007/PartnerControls">
        <TermInfo xmlns="http://schemas.microsoft.com/office/infopath/2007/PartnerControls">
          <TermName xmlns="http://schemas.microsoft.com/office/infopath/2007/PartnerControls">2015</TermName>
          <TermId xmlns="http://schemas.microsoft.com/office/infopath/2007/PartnerControls">c91421e6-0a44-4e2b-81c8-84b8017dd4c8</TermId>
        </TermInfo>
      </Terms>
    </ob84a325ce754738a2f72e338df8ab46>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064A24D2898E42B74163B95CC52ECF" ma:contentTypeVersion="12" ma:contentTypeDescription="Create a new document." ma:contentTypeScope="" ma:versionID="8277b5b27deba3d05297800ecdf4802e">
  <xsd:schema xmlns:xsd="http://www.w3.org/2001/XMLSchema" xmlns:xs="http://www.w3.org/2001/XMLSchema" xmlns:p="http://schemas.microsoft.com/office/2006/metadata/properties" xmlns:ns1="http://schemas.microsoft.com/sharepoint/v3" xmlns:ns2="b6826b84-a201-46a4-a7c0-d3b9f27a5c1c" targetNamespace="http://schemas.microsoft.com/office/2006/metadata/properties" ma:root="true" ma:fieldsID="6025f4af4a5918838bf4417a3d1d29c1" ns1:_="" ns2:_="">
    <xsd:import namespace="http://schemas.microsoft.com/sharepoint/v3"/>
    <xsd:import namespace="b6826b84-a201-46a4-a7c0-d3b9f27a5c1c"/>
    <xsd:element name="properties">
      <xsd:complexType>
        <xsd:sequence>
          <xsd:element name="documentManagement">
            <xsd:complexType>
              <xsd:all>
                <xsd:element ref="ns1:PublishingStartDate" minOccurs="0"/>
                <xsd:element ref="ns1:PublishingExpirationDate" minOccurs="0"/>
                <xsd:element ref="ns2:m5b017c00a69405883e19a3424a67d5c" minOccurs="0"/>
                <xsd:element ref="ns2:TaxCatchAll" minOccurs="0"/>
                <xsd:element ref="ns2:adaf2f46c03e46cbad7357d7df64e33c" minOccurs="0"/>
                <xsd:element ref="ns2:ob84a325ce754738a2f72e338df8ab46" minOccurs="0"/>
                <xsd:element ref="ns2:MarketingLibraryView"/>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826b84-a201-46a4-a7c0-d3b9f27a5c1c" elementFormDefault="qualified">
    <xsd:import namespace="http://schemas.microsoft.com/office/2006/documentManagement/types"/>
    <xsd:import namespace="http://schemas.microsoft.com/office/infopath/2007/PartnerControls"/>
    <xsd:element name="m5b017c00a69405883e19a3424a67d5c" ma:index="11" nillable="true" ma:taxonomy="true" ma:internalName="m5b017c00a69405883e19a3424a67d5c" ma:taxonomyFieldName="INTADepartmentTag" ma:displayName="INTADepartmentTag" ma:default="" ma:fieldId="{65b017c0-0a69-4058-83e1-9a3424a67d5c}" ma:taxonomyMulti="true" ma:sspId="7db61c5a-7af7-4fba-a0f7-e0bc6438f692" ma:termSetId="8fe03c90-e672-4229-8112-ed91447d0b48"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44f5a013-0c5a-4734-abb9-babcf337afb8}" ma:internalName="TaxCatchAll" ma:showField="CatchAllData" ma:web="b6826b84-a201-46a4-a7c0-d3b9f27a5c1c">
      <xsd:complexType>
        <xsd:complexContent>
          <xsd:extension base="dms:MultiChoiceLookup">
            <xsd:sequence>
              <xsd:element name="Value" type="dms:Lookup" maxOccurs="unbounded" minOccurs="0" nillable="true"/>
            </xsd:sequence>
          </xsd:extension>
        </xsd:complexContent>
      </xsd:complexType>
    </xsd:element>
    <xsd:element name="adaf2f46c03e46cbad7357d7df64e33c" ma:index="14" nillable="true" ma:taxonomy="true" ma:internalName="adaf2f46c03e46cbad7357d7df64e33c" ma:taxonomyFieldName="INTACategoryTag" ma:displayName="Keywords Tag" ma:readOnly="false" ma:default="" ma:fieldId="{adaf2f46-c03e-46cb-ad73-57d7df64e33c}" ma:taxonomyMulti="true" ma:sspId="7db61c5a-7af7-4fba-a0f7-e0bc6438f692" ma:termSetId="19c7de7e-3914-4ce1-ba62-4f5845b13ae7" ma:anchorId="00000000-0000-0000-0000-000000000000" ma:open="false" ma:isKeyword="false">
      <xsd:complexType>
        <xsd:sequence>
          <xsd:element ref="pc:Terms" minOccurs="0" maxOccurs="1"/>
        </xsd:sequence>
      </xsd:complexType>
    </xsd:element>
    <xsd:element name="ob84a325ce754738a2f72e338df8ab46" ma:index="16" nillable="true" ma:taxonomy="true" ma:internalName="ob84a325ce754738a2f72e338df8ab46" ma:taxonomyFieldName="INTAYearTag" ma:displayName="Year Tag" ma:readOnly="false" ma:default="" ma:fieldId="{8b84a325-ce75-4738-a2f7-2e338df8ab46}" ma:taxonomyMulti="true" ma:sspId="7db61c5a-7af7-4fba-a0f7-e0bc6438f692" ma:termSetId="268a10ba-1f79-41cc-bca5-5f3bd1bc45f7" ma:anchorId="00000000-0000-0000-0000-000000000000" ma:open="false" ma:isKeyword="false">
      <xsd:complexType>
        <xsd:sequence>
          <xsd:element ref="pc:Terms" minOccurs="0" maxOccurs="1"/>
        </xsd:sequence>
      </xsd:complexType>
    </xsd:element>
    <xsd:element name="MarketingLibraryView" ma:index="17" ma:displayName="Appears in View" ma:default="Marketing Plan" ma:format="Dropdown" ma:internalName="MarketingLibraryView">
      <xsd:simpleType>
        <xsd:restriction base="dms:Choice">
          <xsd:enumeration value="Marketing Plan"/>
          <xsd:enumeration value="Templates"/>
          <xsd:enumeration value="Style Guides"/>
          <xsd:enumeration value="Market Research Surveys"/>
          <xsd:enumeration value="Web Statistic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F81748-CC81-40C3-8239-57847A3CB796}">
  <ds:schemaRefs>
    <ds:schemaRef ds:uri="http://purl.org/dc/terms/"/>
    <ds:schemaRef ds:uri="http://schemas.microsoft.com/office/2006/metadata/properties"/>
    <ds:schemaRef ds:uri="http://www.w3.org/XML/1998/namespace"/>
    <ds:schemaRef ds:uri="http://purl.org/dc/dcmitype/"/>
    <ds:schemaRef ds:uri="http://schemas.microsoft.com/office/2006/documentManagement/types"/>
    <ds:schemaRef ds:uri="b6826b84-a201-46a4-a7c0-d3b9f27a5c1c"/>
    <ds:schemaRef ds:uri="http://purl.org/dc/elements/1.1/"/>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68EDE423-D2B0-4A4E-A9CA-3D20341ACA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826b84-a201-46a4-a7c0-d3b9f27a5c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C56EA4-C0CE-4291-ADC3-50E5C7BAB9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Theme.thmx</Template>
  <TotalTime>590</TotalTime>
  <Words>797</Words>
  <Application>Microsoft Office PowerPoint</Application>
  <PresentationFormat>On-screen Show (4:3)</PresentationFormat>
  <Paragraphs>182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Default Theme</vt:lpstr>
      <vt:lpstr>New gTLD Impact Study Status Report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Mehlenbeck</dc:creator>
  <cp:lastModifiedBy>Lori Schulman</cp:lastModifiedBy>
  <cp:revision>68</cp:revision>
  <cp:lastPrinted>2016-01-07T22:53:26Z</cp:lastPrinted>
  <dcterms:created xsi:type="dcterms:W3CDTF">2015-05-01T13:12:26Z</dcterms:created>
  <dcterms:modified xsi:type="dcterms:W3CDTF">2017-05-10T11:17:03Z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AYearTag">
    <vt:lpwstr>39;#2015|c91421e6-0a44-4e2b-81c8-84b8017dd4c8</vt:lpwstr>
  </property>
  <property fmtid="{D5CDD505-2E9C-101B-9397-08002B2CF9AE}" pid="3" name="INTADepartmentTag">
    <vt:lpwstr>29;#Marketing|efcb9a56-80b5-4578-b8ce-121bc05b2b82</vt:lpwstr>
  </property>
  <property fmtid="{D5CDD505-2E9C-101B-9397-08002B2CF9AE}" pid="4" name="INTACategoryTag">
    <vt:lpwstr>13;#Template|8e05ff7d-6c1f-4901-b68e-cf56bec345ab</vt:lpwstr>
  </property>
  <property fmtid="{D5CDD505-2E9C-101B-9397-08002B2CF9AE}" pid="5" name="ContentTypeId">
    <vt:lpwstr>0x010100BA064A24D2898E42B74163B95CC52ECF</vt:lpwstr>
  </property>
</Properties>
</file>