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6"/>
  </p:notesMasterIdLst>
  <p:handoutMasterIdLst>
    <p:handoutMasterId r:id="rId7"/>
  </p:handoutMasterIdLst>
  <p:sldIdLst>
    <p:sldId id="268"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2112"/>
    <a:srgbClr val="D45E1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snapToGrid="0" snapToObjects="1">
      <p:cViewPr varScale="1">
        <p:scale>
          <a:sx n="76" d="100"/>
          <a:sy n="76" d="100"/>
        </p:scale>
        <p:origin x="116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C617EA1-F8F1-6B45-9210-DB0A53CC4E41}" type="datetimeFigureOut">
              <a:rPr lang="en-US" smtClean="0"/>
              <a:t>5/10/2017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08F7C8E-7FD5-E149-8D14-1FB0AF5310CA}" type="slidenum">
              <a:rPr lang="en-US" smtClean="0"/>
              <a:t>‹#›</a:t>
            </a:fld>
            <a:endParaRPr lang="en-US" dirty="0"/>
          </a:p>
        </p:txBody>
      </p:sp>
    </p:spTree>
    <p:extLst>
      <p:ext uri="{BB962C8B-B14F-4D97-AF65-F5344CB8AC3E}">
        <p14:creationId xmlns:p14="http://schemas.microsoft.com/office/powerpoint/2010/main" val="6645544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54BFEDC-2572-8E42-8526-4077B8AFFFEA}" type="datetimeFigureOut">
              <a:rPr lang="en-US" smtClean="0"/>
              <a:t>5/10/2017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86FB282-2B32-B345-855E-C79884410D23}" type="slidenum">
              <a:rPr lang="en-US" smtClean="0"/>
              <a:t>‹#›</a:t>
            </a:fld>
            <a:endParaRPr lang="en-US" dirty="0"/>
          </a:p>
        </p:txBody>
      </p:sp>
    </p:spTree>
    <p:extLst>
      <p:ext uri="{BB962C8B-B14F-4D97-AF65-F5344CB8AC3E}">
        <p14:creationId xmlns:p14="http://schemas.microsoft.com/office/powerpoint/2010/main" val="308779204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0EB72FC-FB5D-8C43-ABC7-6B126BC42CF6}"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573953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B033B6-9334-1B4E-A7EA-5BA7B8A83B1F}"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268972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7FB65D-5BA7-A641-8645-A180F446F61C}"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60775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9BC37D-8F57-5845-A16F-B64DA682F2DB}"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99576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C024AF-4D80-264E-A386-FEDB17929174}" type="datetime1">
              <a:rPr lang="en-US" smtClean="0"/>
              <a:t>5/10/2017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13362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D53D74-9693-5A42-8010-5B3999954938}" type="datetime1">
              <a:rPr lang="en-US" smtClean="0"/>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768980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CF15B9-F942-1640-ADBE-BBC4752EADA7}" type="datetime1">
              <a:rPr lang="en-US" smtClean="0"/>
              <a:t>5/10/2017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919183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83DCD0-C3BD-C941-BFAF-351C33583C6B}" type="datetime1">
              <a:rPr lang="en-US" smtClean="0"/>
              <a:t>5/10/2017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180430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7A82DA-9FB0-DE49-95C7-1DD12554C6DA}" type="datetime1">
              <a:rPr lang="en-US" smtClean="0"/>
              <a:t>5/10/2017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18824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C88F73-5599-A34E-B527-4D2849047919}" type="datetime1">
              <a:rPr lang="en-US" smtClean="0"/>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46914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494A07-D285-A445-A92F-83A94FD402AA}" type="datetime1">
              <a:rPr lang="en-US" smtClean="0"/>
              <a:t>5/10/2017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31AE48-D055-4DA4-BA50-B28B09577358}" type="slidenum">
              <a:rPr lang="en-US" smtClean="0"/>
              <a:pPr/>
              <a:t>‹#›</a:t>
            </a:fld>
            <a:endParaRPr lang="en-US" dirty="0"/>
          </a:p>
        </p:txBody>
      </p:sp>
    </p:spTree>
    <p:extLst>
      <p:ext uri="{BB962C8B-B14F-4D97-AF65-F5344CB8AC3E}">
        <p14:creationId xmlns:p14="http://schemas.microsoft.com/office/powerpoint/2010/main" val="377596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BC07F-7753-7344-B243-CD77DE9F0AB5}" type="datetime1">
              <a:rPr lang="en-US" smtClean="0"/>
              <a:t>5/10/2017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AE48-D055-4DA4-BA50-B28B09577358}" type="slidenum">
              <a:rPr lang="en-US" smtClean="0"/>
              <a:pPr/>
              <a:t>‹#›</a:t>
            </a:fld>
            <a:endParaRPr lang="en-US" dirty="0"/>
          </a:p>
        </p:txBody>
      </p:sp>
      <p:pic>
        <p:nvPicPr>
          <p:cNvPr id="8" name="Picture 7" descr="inta_slide_4x3.jpg"/>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463440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5800" y="67284"/>
            <a:ext cx="7772400" cy="147002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D45E12"/>
                </a:solidFill>
              </a:rPr>
              <a:t>Key Messages from INTA New gTLD Impact Study – April 2017</a:t>
            </a:r>
          </a:p>
        </p:txBody>
      </p:sp>
      <p:sp>
        <p:nvSpPr>
          <p:cNvPr id="5" name="Subtitle 2"/>
          <p:cNvSpPr txBox="1">
            <a:spLocks/>
          </p:cNvSpPr>
          <p:nvPr/>
        </p:nvSpPr>
        <p:spPr>
          <a:xfrm>
            <a:off x="685800" y="1194619"/>
            <a:ext cx="7772400" cy="516173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r>
              <a:rPr lang="en-US" sz="1400" dirty="0">
                <a:solidFill>
                  <a:schemeClr val="tx1">
                    <a:lumMod val="65000"/>
                    <a:lumOff val="35000"/>
                  </a:schemeClr>
                </a:solidFill>
              </a:rPr>
              <a:t>The new gTLD program does appear to have increased the overall costs of trademark defense with  internet monitoring and diversion actions as the largest line items.</a:t>
            </a:r>
          </a:p>
          <a:p>
            <a:pPr marL="457200" lvl="1" indent="0">
              <a:spcBef>
                <a:spcPts val="0"/>
              </a:spcBef>
              <a:buNone/>
            </a:pPr>
            <a:endParaRPr lang="en-US" sz="1400" dirty="0">
              <a:solidFill>
                <a:schemeClr val="tx1">
                  <a:lumMod val="65000"/>
                  <a:lumOff val="35000"/>
                </a:schemeClr>
              </a:solidFill>
            </a:endParaRPr>
          </a:p>
          <a:p>
            <a:pPr>
              <a:spcBef>
                <a:spcPts val="0"/>
              </a:spcBef>
            </a:pPr>
            <a:r>
              <a:rPr lang="en-US" sz="1400" dirty="0">
                <a:solidFill>
                  <a:schemeClr val="tx1">
                    <a:lumMod val="65000"/>
                    <a:lumOff val="35000"/>
                  </a:schemeClr>
                </a:solidFill>
              </a:rPr>
              <a:t>Company sized does not correlate to company spend as brand activity appears to be the driving factor </a:t>
            </a:r>
            <a:r>
              <a:rPr lang="en-US" sz="1400">
                <a:solidFill>
                  <a:schemeClr val="tx1">
                    <a:lumMod val="65000"/>
                    <a:lumOff val="35000"/>
                  </a:schemeClr>
                </a:solidFill>
              </a:rPr>
              <a:t>for cost.</a:t>
            </a:r>
            <a:endParaRPr lang="en-US" sz="1400" dirty="0">
              <a:solidFill>
                <a:schemeClr val="tx1">
                  <a:lumMod val="65000"/>
                  <a:lumOff val="35000"/>
                </a:schemeClr>
              </a:solidFill>
            </a:endParaRPr>
          </a:p>
          <a:p>
            <a:pPr lvl="1"/>
            <a:r>
              <a:rPr lang="en-US" sz="1400" dirty="0">
                <a:solidFill>
                  <a:schemeClr val="tx1">
                    <a:lumMod val="50000"/>
                    <a:lumOff val="50000"/>
                  </a:schemeClr>
                </a:solidFill>
              </a:rPr>
              <a:t>Brand activity refers to the number of trademarks and how much activity is around trying to protect or expand them.  A big company with one brand in a not very dynamic market would spend less than a smaller firm with multiple brands in dynamic markets. Or two similarly sized companies could still vary internet expense costs based on number of brands and the nature of their brand strategy.</a:t>
            </a:r>
          </a:p>
          <a:p>
            <a:endParaRPr lang="en-US" sz="1400" dirty="0">
              <a:solidFill>
                <a:schemeClr val="tx1">
                  <a:lumMod val="50000"/>
                  <a:lumOff val="50000"/>
                </a:schemeClr>
              </a:solidFill>
            </a:endParaRPr>
          </a:p>
          <a:p>
            <a:r>
              <a:rPr lang="en-US" sz="1400" dirty="0">
                <a:solidFill>
                  <a:schemeClr val="tx1">
                    <a:lumMod val="65000"/>
                    <a:lumOff val="35000"/>
                  </a:schemeClr>
                </a:solidFill>
              </a:rPr>
              <a:t>Registrations in the new gTLDs program were overwhelmingly made for defensive purposes</a:t>
            </a:r>
          </a:p>
          <a:p>
            <a:endParaRPr lang="en-US" sz="1400" dirty="0">
              <a:solidFill>
                <a:schemeClr val="tx1">
                  <a:lumMod val="65000"/>
                  <a:lumOff val="35000"/>
                </a:schemeClr>
              </a:solidFill>
            </a:endParaRPr>
          </a:p>
          <a:p>
            <a:r>
              <a:rPr lang="en-US" sz="1400" dirty="0">
                <a:solidFill>
                  <a:schemeClr val="tx1">
                    <a:lumMod val="65000"/>
                    <a:lumOff val="35000"/>
                  </a:schemeClr>
                </a:solidFill>
              </a:rPr>
              <a:t>Domain names registered by brand owners in new gTLDs are commonly parked and not creating value other than preventing unauthorized use by others</a:t>
            </a:r>
          </a:p>
          <a:p>
            <a:endParaRPr lang="en-US" sz="1400" dirty="0">
              <a:solidFill>
                <a:schemeClr val="tx1">
                  <a:lumMod val="65000"/>
                  <a:lumOff val="35000"/>
                </a:schemeClr>
              </a:solidFill>
            </a:endParaRPr>
          </a:p>
          <a:p>
            <a:r>
              <a:rPr lang="en-US" sz="1400" dirty="0">
                <a:solidFill>
                  <a:schemeClr val="tx1">
                    <a:lumMod val="65000"/>
                    <a:lumOff val="35000"/>
                  </a:schemeClr>
                </a:solidFill>
              </a:rPr>
              <a:t>Among brand owners who have taken action against domain name registrants, more than 3 in 4 involve privacy and proxy services and nearly 2/3rds encounter some level of inaccurate/incomplete WHOIS information.</a:t>
            </a:r>
          </a:p>
          <a:p>
            <a:pPr>
              <a:spcBef>
                <a:spcPts val="0"/>
              </a:spcBef>
            </a:pPr>
            <a:endParaRPr lang="en-US" sz="1400" dirty="0">
              <a:solidFill>
                <a:schemeClr val="tx1">
                  <a:lumMod val="65000"/>
                  <a:lumOff val="35000"/>
                </a:schemeClr>
              </a:solidFill>
            </a:endParaRPr>
          </a:p>
          <a:p>
            <a:pPr>
              <a:spcBef>
                <a:spcPts val="0"/>
              </a:spcBef>
            </a:pPr>
            <a:r>
              <a:rPr lang="en-US" sz="1400" dirty="0">
                <a:solidFill>
                  <a:schemeClr val="tx1">
                    <a:lumMod val="65000"/>
                    <a:lumOff val="35000"/>
                  </a:schemeClr>
                </a:solidFill>
              </a:rPr>
              <a:t>While the goal of the new gTLD program is to increase choice, for brand owners, choice does not seem to be the prime consideration.</a:t>
            </a:r>
          </a:p>
          <a:p>
            <a:pPr marL="0" indent="0">
              <a:spcBef>
                <a:spcPts val="0"/>
              </a:spcBef>
              <a:buNone/>
            </a:pPr>
            <a:endParaRPr lang="en-US" sz="1400"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8631AE48-D055-4DA4-BA50-B28B09577358}" type="slidenum">
              <a:rPr lang="en-US" smtClean="0"/>
              <a:pPr/>
              <a:t>1</a:t>
            </a:fld>
            <a:endParaRPr lang="en-US" dirty="0"/>
          </a:p>
        </p:txBody>
      </p:sp>
    </p:spTree>
    <p:extLst>
      <p:ext uri="{BB962C8B-B14F-4D97-AF65-F5344CB8AC3E}">
        <p14:creationId xmlns:p14="http://schemas.microsoft.com/office/powerpoint/2010/main" val="1549021339"/>
      </p:ext>
    </p:extLst>
  </p:cSld>
  <p:clrMapOvr>
    <a:masterClrMapping/>
  </p:clrMapOvr>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D45E12"/>
      </a:hlink>
      <a:folHlink>
        <a:srgbClr val="D45E1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064A24D2898E42B74163B95CC52ECF" ma:contentTypeVersion="12" ma:contentTypeDescription="Create a new document." ma:contentTypeScope="" ma:versionID="8277b5b27deba3d05297800ecdf4802e">
  <xsd:schema xmlns:xsd="http://www.w3.org/2001/XMLSchema" xmlns:xs="http://www.w3.org/2001/XMLSchema" xmlns:p="http://schemas.microsoft.com/office/2006/metadata/properties" xmlns:ns1="http://schemas.microsoft.com/sharepoint/v3" xmlns:ns2="b6826b84-a201-46a4-a7c0-d3b9f27a5c1c" targetNamespace="http://schemas.microsoft.com/office/2006/metadata/properties" ma:root="true" ma:fieldsID="6025f4af4a5918838bf4417a3d1d29c1" ns1:_="" ns2:_="">
    <xsd:import namespace="http://schemas.microsoft.com/sharepoint/v3"/>
    <xsd:import namespace="b6826b84-a201-46a4-a7c0-d3b9f27a5c1c"/>
    <xsd:element name="properties">
      <xsd:complexType>
        <xsd:sequence>
          <xsd:element name="documentManagement">
            <xsd:complexType>
              <xsd:all>
                <xsd:element ref="ns1:PublishingStartDate" minOccurs="0"/>
                <xsd:element ref="ns1:PublishingExpirationDate" minOccurs="0"/>
                <xsd:element ref="ns2:m5b017c00a69405883e19a3424a67d5c" minOccurs="0"/>
                <xsd:element ref="ns2:TaxCatchAll" minOccurs="0"/>
                <xsd:element ref="ns2:adaf2f46c03e46cbad7357d7df64e33c" minOccurs="0"/>
                <xsd:element ref="ns2:ob84a325ce754738a2f72e338df8ab46" minOccurs="0"/>
                <xsd:element ref="ns2:MarketingLibraryView"/>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826b84-a201-46a4-a7c0-d3b9f27a5c1c" elementFormDefault="qualified">
    <xsd:import namespace="http://schemas.microsoft.com/office/2006/documentManagement/types"/>
    <xsd:import namespace="http://schemas.microsoft.com/office/infopath/2007/PartnerControls"/>
    <xsd:element name="m5b017c00a69405883e19a3424a67d5c" ma:index="11" nillable="true" ma:taxonomy="true" ma:internalName="m5b017c00a69405883e19a3424a67d5c" ma:taxonomyFieldName="INTADepartmentTag" ma:displayName="INTADepartmentTag" ma:default="" ma:fieldId="{65b017c0-0a69-4058-83e1-9a3424a67d5c}" ma:taxonomyMulti="true" ma:sspId="7db61c5a-7af7-4fba-a0f7-e0bc6438f692" ma:termSetId="8fe03c90-e672-4229-8112-ed91447d0b48" ma:anchorId="00000000-0000-0000-0000-000000000000" ma:open="false" ma:isKeyword="false">
      <xsd:complexType>
        <xsd:sequence>
          <xsd:element ref="pc:Terms" minOccurs="0" maxOccurs="1"/>
        </xsd:sequence>
      </xsd:complexType>
    </xsd:element>
    <xsd:element name="TaxCatchAll" ma:index="12" nillable="true" ma:displayName="Taxonomy Catch All Column" ma:hidden="true" ma:list="{44f5a013-0c5a-4734-abb9-babcf337afb8}" ma:internalName="TaxCatchAll" ma:showField="CatchAllData" ma:web="b6826b84-a201-46a4-a7c0-d3b9f27a5c1c">
      <xsd:complexType>
        <xsd:complexContent>
          <xsd:extension base="dms:MultiChoiceLookup">
            <xsd:sequence>
              <xsd:element name="Value" type="dms:Lookup" maxOccurs="unbounded" minOccurs="0" nillable="true"/>
            </xsd:sequence>
          </xsd:extension>
        </xsd:complexContent>
      </xsd:complexType>
    </xsd:element>
    <xsd:element name="adaf2f46c03e46cbad7357d7df64e33c" ma:index="14" nillable="true" ma:taxonomy="true" ma:internalName="adaf2f46c03e46cbad7357d7df64e33c" ma:taxonomyFieldName="INTACategoryTag" ma:displayName="Keywords Tag" ma:readOnly="false" ma:default="" ma:fieldId="{adaf2f46-c03e-46cb-ad73-57d7df64e33c}" ma:taxonomyMulti="true" ma:sspId="7db61c5a-7af7-4fba-a0f7-e0bc6438f692" ma:termSetId="19c7de7e-3914-4ce1-ba62-4f5845b13ae7" ma:anchorId="00000000-0000-0000-0000-000000000000" ma:open="false" ma:isKeyword="false">
      <xsd:complexType>
        <xsd:sequence>
          <xsd:element ref="pc:Terms" minOccurs="0" maxOccurs="1"/>
        </xsd:sequence>
      </xsd:complexType>
    </xsd:element>
    <xsd:element name="ob84a325ce754738a2f72e338df8ab46" ma:index="16" nillable="true" ma:taxonomy="true" ma:internalName="ob84a325ce754738a2f72e338df8ab46" ma:taxonomyFieldName="INTAYearTag" ma:displayName="Year Tag" ma:readOnly="false" ma:default="" ma:fieldId="{8b84a325-ce75-4738-a2f7-2e338df8ab46}" ma:taxonomyMulti="true" ma:sspId="7db61c5a-7af7-4fba-a0f7-e0bc6438f692" ma:termSetId="268a10ba-1f79-41cc-bca5-5f3bd1bc45f7" ma:anchorId="00000000-0000-0000-0000-000000000000" ma:open="false" ma:isKeyword="false">
      <xsd:complexType>
        <xsd:sequence>
          <xsd:element ref="pc:Terms" minOccurs="0" maxOccurs="1"/>
        </xsd:sequence>
      </xsd:complexType>
    </xsd:element>
    <xsd:element name="MarketingLibraryView" ma:index="17" ma:displayName="Appears in View" ma:default="Marketing Plan" ma:format="Dropdown" ma:internalName="MarketingLibraryView">
      <xsd:simpleType>
        <xsd:restriction base="dms:Choice">
          <xsd:enumeration value="Marketing Plan"/>
          <xsd:enumeration value="Templates"/>
          <xsd:enumeration value="Style Guides"/>
          <xsd:enumeration value="Market Research Surveys"/>
          <xsd:enumeration value="Web Statistic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6826b84-a201-46a4-a7c0-d3b9f27a5c1c">
      <Value>53</Value>
      <Value>29</Value>
      <Value>39</Value>
    </TaxCatchAll>
    <adaf2f46c03e46cbad7357d7df64e33c xmlns="b6826b84-a201-46a4-a7c0-d3b9f27a5c1c">
      <Terms xmlns="http://schemas.microsoft.com/office/infopath/2007/PartnerControls">
        <TermInfo xmlns="http://schemas.microsoft.com/office/infopath/2007/PartnerControls">
          <TermName xmlns="http://schemas.microsoft.com/office/infopath/2007/PartnerControls">PPT documents</TermName>
          <TermId xmlns="http://schemas.microsoft.com/office/infopath/2007/PartnerControls">6889cfaf-5170-4ff5-9b85-9eb1638d8377</TermId>
        </TermInfo>
      </Terms>
    </adaf2f46c03e46cbad7357d7df64e33c>
    <MarketingLibraryView xmlns="b6826b84-a201-46a4-a7c0-d3b9f27a5c1c">Marketing Plan</MarketingLibraryView>
    <PublishingExpirationDate xmlns="http://schemas.microsoft.com/sharepoint/v3" xsi:nil="true"/>
    <m5b017c00a69405883e19a3424a67d5c xmlns="b6826b84-a201-46a4-a7c0-d3b9f27a5c1c">
      <Terms xmlns="http://schemas.microsoft.com/office/infopath/2007/PartnerControls">
        <TermInfo xmlns="http://schemas.microsoft.com/office/infopath/2007/PartnerControls">
          <TermName xmlns="http://schemas.microsoft.com/office/infopath/2007/PartnerControls">Marketing</TermName>
          <TermId xmlns="http://schemas.microsoft.com/office/infopath/2007/PartnerControls">efcb9a56-80b5-4578-b8ce-121bc05b2b82</TermId>
        </TermInfo>
      </Terms>
    </m5b017c00a69405883e19a3424a67d5c>
    <PublishingStartDate xmlns="http://schemas.microsoft.com/sharepoint/v3" xsi:nil="true"/>
    <ob84a325ce754738a2f72e338df8ab46 xmlns="b6826b84-a201-46a4-a7c0-d3b9f27a5c1c">
      <Terms xmlns="http://schemas.microsoft.com/office/infopath/2007/PartnerControls">
        <TermInfo xmlns="http://schemas.microsoft.com/office/infopath/2007/PartnerControls">
          <TermName xmlns="http://schemas.microsoft.com/office/infopath/2007/PartnerControls">2015</TermName>
          <TermId xmlns="http://schemas.microsoft.com/office/infopath/2007/PartnerControls">c91421e6-0a44-4e2b-81c8-84b8017dd4c8</TermId>
        </TermInfo>
      </Terms>
    </ob84a325ce754738a2f72e338df8ab46>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AC157-5895-4A90-9687-C40C9A29A3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826b84-a201-46a4-a7c0-d3b9f27a5c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F95E86-B48C-427F-B2E2-990C79918B3C}">
  <ds:schemaRefs>
    <ds:schemaRef ds:uri="http://schemas.microsoft.com/sharepoint/v3"/>
    <ds:schemaRef ds:uri="http://purl.org/dc/elements/1.1/"/>
    <ds:schemaRef ds:uri="http://schemas.openxmlformats.org/package/2006/metadata/core-properties"/>
    <ds:schemaRef ds:uri="b6826b84-a201-46a4-a7c0-d3b9f27a5c1c"/>
    <ds:schemaRef ds:uri="http://schemas.microsoft.com/office/2006/metadata/properties"/>
    <ds:schemaRef ds:uri="http://www.w3.org/XML/1998/namespace"/>
    <ds:schemaRef ds:uri="http://purl.org/dc/dcmitype/"/>
    <ds:schemaRef ds:uri="http://schemas.microsoft.com/office/2006/documentManagement/types"/>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05351F59-9CA3-49C8-8A58-09F17F9EE0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Theme.thmx</Template>
  <TotalTime>804</TotalTime>
  <Words>80</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INTA_template_4x3</dc:title>
  <dc:creator>Eric Mehlenbeck</dc:creator>
  <cp:lastModifiedBy>Lori Schulman</cp:lastModifiedBy>
  <cp:revision>82</cp:revision>
  <cp:lastPrinted>2017-02-28T15:39:05Z</cp:lastPrinted>
  <dcterms:created xsi:type="dcterms:W3CDTF">2015-05-01T13:12:26Z</dcterms:created>
  <dcterms:modified xsi:type="dcterms:W3CDTF">2017-05-10T11:14:25Z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0x010100BA064A24D2898E42B74163B95CC52ECF</vt:lpwstr>
  </property>
  <property fmtid="{D5CDD505-2E9C-101B-9397-08002B2CF9AE}" pid="3" name="INTAYearTag">
    <vt:lpwstr>39;#2015|c91421e6-0a44-4e2b-81c8-84b8017dd4c8</vt:lpwstr>
  </property>
  <property fmtid="{D5CDD505-2E9C-101B-9397-08002B2CF9AE}" pid="4" name="INTADepartmentTag">
    <vt:lpwstr>29;#Marketing|efcb9a56-80b5-4578-b8ce-121bc05b2b82</vt:lpwstr>
  </property>
  <property fmtid="{D5CDD505-2E9C-101B-9397-08002B2CF9AE}" pid="5" name="INTACategoryTag">
    <vt:lpwstr>53;#PPT documents|6889cfaf-5170-4ff5-9b85-9eb1638d8377</vt:lpwstr>
  </property>
</Properties>
</file>