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934A"/>
    <a:srgbClr val="009300"/>
    <a:srgbClr val="00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9" autoAdjust="0"/>
    <p:restoredTop sz="99883" autoAdjust="0"/>
  </p:normalViewPr>
  <p:slideViewPr>
    <p:cSldViewPr snapToGrid="0" snapToObjects="1">
      <p:cViewPr varScale="1">
        <p:scale>
          <a:sx n="142" d="100"/>
          <a:sy n="142" d="100"/>
        </p:scale>
        <p:origin x="-11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934B9D-FBBB-2A4A-AB00-98E92DC62200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</dgm:pt>
    <dgm:pt modelId="{8AD7348C-3B08-744C-A69D-13110FB974D8}">
      <dgm:prSet phldrT="[Text]"/>
      <dgm:spPr>
        <a:noFill/>
        <a:ln>
          <a:noFill/>
        </a:ln>
      </dgm:spPr>
      <dgm:t>
        <a:bodyPr/>
        <a:lstStyle/>
        <a:p>
          <a:endParaRPr lang="en-US" dirty="0"/>
        </a:p>
      </dgm:t>
    </dgm:pt>
    <dgm:pt modelId="{92D03492-2CF4-EE4C-BF76-F63FC25A9EC4}" type="parTrans" cxnId="{893E61D9-2557-1B46-B7DD-155FB4E80F20}">
      <dgm:prSet/>
      <dgm:spPr/>
      <dgm:t>
        <a:bodyPr/>
        <a:lstStyle/>
        <a:p>
          <a:endParaRPr lang="en-US"/>
        </a:p>
      </dgm:t>
    </dgm:pt>
    <dgm:pt modelId="{FCC3F73E-9107-9D48-AA61-42573DA2C457}" type="sibTrans" cxnId="{893E61D9-2557-1B46-B7DD-155FB4E80F20}">
      <dgm:prSet/>
      <dgm:spPr/>
      <dgm:t>
        <a:bodyPr/>
        <a:lstStyle/>
        <a:p>
          <a:endParaRPr lang="en-US"/>
        </a:p>
      </dgm:t>
    </dgm:pt>
    <dgm:pt modelId="{1D941B75-6B50-BD4A-B212-1F5E145AD399}">
      <dgm:prSet phldrT="[Text]" custT="1"/>
      <dgm:spPr/>
      <dgm:t>
        <a:bodyPr/>
        <a:lstStyle/>
        <a:p>
          <a:r>
            <a:rPr lang="en-US" sz="1200" dirty="0" smtClean="0">
              <a:solidFill>
                <a:srgbClr val="FFFFFF"/>
              </a:solidFill>
            </a:rPr>
            <a:t>GNSO Council (22)</a:t>
          </a:r>
          <a:endParaRPr lang="en-US" sz="1200" dirty="0">
            <a:solidFill>
              <a:srgbClr val="FFFFFF"/>
            </a:solidFill>
          </a:endParaRPr>
        </a:p>
      </dgm:t>
    </dgm:pt>
    <dgm:pt modelId="{DFD67EE9-D64F-E845-B17E-EE90C9AE9C15}" type="parTrans" cxnId="{1807FC3B-9CFB-7C4A-B8A4-B5276D6F862B}">
      <dgm:prSet/>
      <dgm:spPr/>
      <dgm:t>
        <a:bodyPr/>
        <a:lstStyle/>
        <a:p>
          <a:endParaRPr lang="en-US"/>
        </a:p>
      </dgm:t>
    </dgm:pt>
    <dgm:pt modelId="{DD21ACAD-1EF1-3C44-B816-D29FFA4D9198}" type="sibTrans" cxnId="{1807FC3B-9CFB-7C4A-B8A4-B5276D6F862B}">
      <dgm:prSet/>
      <dgm:spPr/>
      <dgm:t>
        <a:bodyPr/>
        <a:lstStyle/>
        <a:p>
          <a:endParaRPr lang="en-US"/>
        </a:p>
      </dgm:t>
    </dgm:pt>
    <dgm:pt modelId="{836F780E-71FF-C549-AEF1-721ED5773DC0}">
      <dgm:prSet phldrT="[Text]" custT="1"/>
      <dgm:spPr/>
      <dgm:t>
        <a:bodyPr/>
        <a:lstStyle/>
        <a:p>
          <a:r>
            <a:rPr lang="en-US" sz="1200" dirty="0" smtClean="0">
              <a:solidFill>
                <a:schemeClr val="bg1"/>
              </a:solidFill>
            </a:rPr>
            <a:t>Volunteer Constituency (~10) &amp; SG (~30) leader/administrators</a:t>
          </a:r>
          <a:endParaRPr lang="en-US" sz="1200" dirty="0">
            <a:solidFill>
              <a:schemeClr val="bg1"/>
            </a:solidFill>
          </a:endParaRPr>
        </a:p>
      </dgm:t>
    </dgm:pt>
    <dgm:pt modelId="{9CC9E742-F9B1-1742-B6F2-BA7FBA873C0F}" type="parTrans" cxnId="{CFBE04A5-79CC-8B46-B472-992DD47D197D}">
      <dgm:prSet/>
      <dgm:spPr/>
      <dgm:t>
        <a:bodyPr/>
        <a:lstStyle/>
        <a:p>
          <a:endParaRPr lang="en-US"/>
        </a:p>
      </dgm:t>
    </dgm:pt>
    <dgm:pt modelId="{70256398-2770-C340-B4EA-2C956F67C2DE}" type="sibTrans" cxnId="{CFBE04A5-79CC-8B46-B472-992DD47D197D}">
      <dgm:prSet/>
      <dgm:spPr/>
      <dgm:t>
        <a:bodyPr/>
        <a:lstStyle/>
        <a:p>
          <a:endParaRPr lang="en-US"/>
        </a:p>
      </dgm:t>
    </dgm:pt>
    <dgm:pt modelId="{5D89A985-0EDA-5B4B-B747-A9D8CD6FF4A2}" type="pres">
      <dgm:prSet presAssocID="{EA934B9D-FBBB-2A4A-AB00-98E92DC62200}" presName="Name0" presStyleCnt="0">
        <dgm:presLayoutVars>
          <dgm:dir/>
          <dgm:animLvl val="lvl"/>
          <dgm:resizeHandles val="exact"/>
        </dgm:presLayoutVars>
      </dgm:prSet>
      <dgm:spPr/>
    </dgm:pt>
    <dgm:pt modelId="{8EFF578D-A2EF-9F4D-8BF9-AFB65BFF2411}" type="pres">
      <dgm:prSet presAssocID="{8AD7348C-3B08-744C-A69D-13110FB974D8}" presName="Name8" presStyleCnt="0"/>
      <dgm:spPr/>
    </dgm:pt>
    <dgm:pt modelId="{C475C471-98A0-574D-8655-B8A7C53B4450}" type="pres">
      <dgm:prSet presAssocID="{8AD7348C-3B08-744C-A69D-13110FB974D8}" presName="level" presStyleLbl="node1" presStyleIdx="0" presStyleCnt="3" custScaleX="571083" custScaleY="74707" custLinFactX="100000" custLinFactNeighborX="1323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CFC50B-D135-5749-AE62-D8B0BDCB4843}" type="pres">
      <dgm:prSet presAssocID="{8AD7348C-3B08-744C-A69D-13110FB974D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2EB3BA-B609-6F40-A84F-9D7C30F382ED}" type="pres">
      <dgm:prSet presAssocID="{1D941B75-6B50-BD4A-B212-1F5E145AD399}" presName="Name8" presStyleCnt="0"/>
      <dgm:spPr/>
    </dgm:pt>
    <dgm:pt modelId="{B4C52BD1-11C6-A940-95AF-15361FE894FC}" type="pres">
      <dgm:prSet presAssocID="{1D941B75-6B50-BD4A-B212-1F5E145AD399}" presName="level" presStyleLbl="node1" presStyleIdx="1" presStyleCnt="3" custScaleX="85620" custScaleY="2762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00FD43-051A-D54F-BD08-66761D56EF1D}" type="pres">
      <dgm:prSet presAssocID="{1D941B75-6B50-BD4A-B212-1F5E145AD3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8EF75C-9477-A44C-A423-BFCE9099ABF1}" type="pres">
      <dgm:prSet presAssocID="{836F780E-71FF-C549-AEF1-721ED5773DC0}" presName="Name8" presStyleCnt="0"/>
      <dgm:spPr/>
    </dgm:pt>
    <dgm:pt modelId="{8ED98F06-43A6-8B4F-A22F-164F6536B1C7}" type="pres">
      <dgm:prSet presAssocID="{836F780E-71FF-C549-AEF1-721ED5773DC0}" presName="level" presStyleLbl="node1" presStyleIdx="2" presStyleCnt="3" custScaleX="92816" custScaleY="10753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8A2AC6-E89B-A040-B7C3-B547E9CAEA68}" type="pres">
      <dgm:prSet presAssocID="{836F780E-71FF-C549-AEF1-721ED5773DC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BE04A5-79CC-8B46-B472-992DD47D197D}" srcId="{EA934B9D-FBBB-2A4A-AB00-98E92DC62200}" destId="{836F780E-71FF-C549-AEF1-721ED5773DC0}" srcOrd="2" destOrd="0" parTransId="{9CC9E742-F9B1-1742-B6F2-BA7FBA873C0F}" sibTransId="{70256398-2770-C340-B4EA-2C956F67C2DE}"/>
    <dgm:cxn modelId="{DB30D15B-54F3-5641-B7B9-9275ECA344C1}" type="presOf" srcId="{1D941B75-6B50-BD4A-B212-1F5E145AD399}" destId="{AC00FD43-051A-D54F-BD08-66761D56EF1D}" srcOrd="1" destOrd="0" presId="urn:microsoft.com/office/officeart/2005/8/layout/pyramid1"/>
    <dgm:cxn modelId="{893E61D9-2557-1B46-B7DD-155FB4E80F20}" srcId="{EA934B9D-FBBB-2A4A-AB00-98E92DC62200}" destId="{8AD7348C-3B08-744C-A69D-13110FB974D8}" srcOrd="0" destOrd="0" parTransId="{92D03492-2CF4-EE4C-BF76-F63FC25A9EC4}" sibTransId="{FCC3F73E-9107-9D48-AA61-42573DA2C457}"/>
    <dgm:cxn modelId="{075A321C-418D-9A4A-96F8-128795A43637}" type="presOf" srcId="{836F780E-71FF-C549-AEF1-721ED5773DC0}" destId="{8ED98F06-43A6-8B4F-A22F-164F6536B1C7}" srcOrd="0" destOrd="0" presId="urn:microsoft.com/office/officeart/2005/8/layout/pyramid1"/>
    <dgm:cxn modelId="{189C9918-31FF-474A-A2B1-A6608F39790B}" type="presOf" srcId="{8AD7348C-3B08-744C-A69D-13110FB974D8}" destId="{C475C471-98A0-574D-8655-B8A7C53B4450}" srcOrd="0" destOrd="0" presId="urn:microsoft.com/office/officeart/2005/8/layout/pyramid1"/>
    <dgm:cxn modelId="{620B898D-4D80-D744-A16B-1B42C6ED9D89}" type="presOf" srcId="{836F780E-71FF-C549-AEF1-721ED5773DC0}" destId="{C08A2AC6-E89B-A040-B7C3-B547E9CAEA68}" srcOrd="1" destOrd="0" presId="urn:microsoft.com/office/officeart/2005/8/layout/pyramid1"/>
    <dgm:cxn modelId="{1807FC3B-9CFB-7C4A-B8A4-B5276D6F862B}" srcId="{EA934B9D-FBBB-2A4A-AB00-98E92DC62200}" destId="{1D941B75-6B50-BD4A-B212-1F5E145AD399}" srcOrd="1" destOrd="0" parTransId="{DFD67EE9-D64F-E845-B17E-EE90C9AE9C15}" sibTransId="{DD21ACAD-1EF1-3C44-B816-D29FFA4D9198}"/>
    <dgm:cxn modelId="{EBBB7FB3-D13A-E147-B319-B897206D2CBA}" type="presOf" srcId="{8AD7348C-3B08-744C-A69D-13110FB974D8}" destId="{11CFC50B-D135-5749-AE62-D8B0BDCB4843}" srcOrd="1" destOrd="0" presId="urn:microsoft.com/office/officeart/2005/8/layout/pyramid1"/>
    <dgm:cxn modelId="{BE042EA7-D9DD-194A-9654-CD92E72D214F}" type="presOf" srcId="{EA934B9D-FBBB-2A4A-AB00-98E92DC62200}" destId="{5D89A985-0EDA-5B4B-B747-A9D8CD6FF4A2}" srcOrd="0" destOrd="0" presId="urn:microsoft.com/office/officeart/2005/8/layout/pyramid1"/>
    <dgm:cxn modelId="{B4649D5C-0D92-E64C-8668-402A275C570F}" type="presOf" srcId="{1D941B75-6B50-BD4A-B212-1F5E145AD399}" destId="{B4C52BD1-11C6-A940-95AF-15361FE894FC}" srcOrd="0" destOrd="0" presId="urn:microsoft.com/office/officeart/2005/8/layout/pyramid1"/>
    <dgm:cxn modelId="{F200E4E1-9C9A-0F45-A0C0-CDF4E073D191}" type="presParOf" srcId="{5D89A985-0EDA-5B4B-B747-A9D8CD6FF4A2}" destId="{8EFF578D-A2EF-9F4D-8BF9-AFB65BFF2411}" srcOrd="0" destOrd="0" presId="urn:microsoft.com/office/officeart/2005/8/layout/pyramid1"/>
    <dgm:cxn modelId="{1FBC14D5-F6F4-764A-9411-392ADDBFCA1C}" type="presParOf" srcId="{8EFF578D-A2EF-9F4D-8BF9-AFB65BFF2411}" destId="{C475C471-98A0-574D-8655-B8A7C53B4450}" srcOrd="0" destOrd="0" presId="urn:microsoft.com/office/officeart/2005/8/layout/pyramid1"/>
    <dgm:cxn modelId="{6CDA18F4-CF5A-6340-A92D-B2DFBAFD73A1}" type="presParOf" srcId="{8EFF578D-A2EF-9F4D-8BF9-AFB65BFF2411}" destId="{11CFC50B-D135-5749-AE62-D8B0BDCB4843}" srcOrd="1" destOrd="0" presId="urn:microsoft.com/office/officeart/2005/8/layout/pyramid1"/>
    <dgm:cxn modelId="{CED380A4-41BF-B84C-A509-A654D9267F0B}" type="presParOf" srcId="{5D89A985-0EDA-5B4B-B747-A9D8CD6FF4A2}" destId="{C82EB3BA-B609-6F40-A84F-9D7C30F382ED}" srcOrd="1" destOrd="0" presId="urn:microsoft.com/office/officeart/2005/8/layout/pyramid1"/>
    <dgm:cxn modelId="{73F55E3C-DE42-E742-945B-8C9786B8FE67}" type="presParOf" srcId="{C82EB3BA-B609-6F40-A84F-9D7C30F382ED}" destId="{B4C52BD1-11C6-A940-95AF-15361FE894FC}" srcOrd="0" destOrd="0" presId="urn:microsoft.com/office/officeart/2005/8/layout/pyramid1"/>
    <dgm:cxn modelId="{5CBB7AE8-73DA-7849-BAD7-87279E97F2F1}" type="presParOf" srcId="{C82EB3BA-B609-6F40-A84F-9D7C30F382ED}" destId="{AC00FD43-051A-D54F-BD08-66761D56EF1D}" srcOrd="1" destOrd="0" presId="urn:microsoft.com/office/officeart/2005/8/layout/pyramid1"/>
    <dgm:cxn modelId="{60EEC873-51F4-1949-ABCB-2B5286EB3FC8}" type="presParOf" srcId="{5D89A985-0EDA-5B4B-B747-A9D8CD6FF4A2}" destId="{158EF75C-9477-A44C-A423-BFCE9099ABF1}" srcOrd="2" destOrd="0" presId="urn:microsoft.com/office/officeart/2005/8/layout/pyramid1"/>
    <dgm:cxn modelId="{A6960D71-3459-9543-B725-D3FA4C8D39B5}" type="presParOf" srcId="{158EF75C-9477-A44C-A423-BFCE9099ABF1}" destId="{8ED98F06-43A6-8B4F-A22F-164F6536B1C7}" srcOrd="0" destOrd="0" presId="urn:microsoft.com/office/officeart/2005/8/layout/pyramid1"/>
    <dgm:cxn modelId="{42E15E13-B0FC-404E-94F2-CCE7AB50DD58}" type="presParOf" srcId="{158EF75C-9477-A44C-A423-BFCE9099ABF1}" destId="{C08A2AC6-E89B-A040-B7C3-B547E9CAEA6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934B9D-FBBB-2A4A-AB00-98E92DC62200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</dgm:pt>
    <dgm:pt modelId="{8AD7348C-3B08-744C-A69D-13110FB974D8}">
      <dgm:prSet phldrT="[Text]"/>
      <dgm:spPr>
        <a:noFill/>
        <a:ln>
          <a:noFill/>
        </a:ln>
      </dgm:spPr>
      <dgm:t>
        <a:bodyPr/>
        <a:lstStyle/>
        <a:p>
          <a:endParaRPr lang="en-US" dirty="0"/>
        </a:p>
      </dgm:t>
    </dgm:pt>
    <dgm:pt modelId="{92D03492-2CF4-EE4C-BF76-F63FC25A9EC4}" type="parTrans" cxnId="{893E61D9-2557-1B46-B7DD-155FB4E80F20}">
      <dgm:prSet/>
      <dgm:spPr/>
      <dgm:t>
        <a:bodyPr/>
        <a:lstStyle/>
        <a:p>
          <a:endParaRPr lang="en-US"/>
        </a:p>
      </dgm:t>
    </dgm:pt>
    <dgm:pt modelId="{FCC3F73E-9107-9D48-AA61-42573DA2C457}" type="sibTrans" cxnId="{893E61D9-2557-1B46-B7DD-155FB4E80F20}">
      <dgm:prSet/>
      <dgm:spPr/>
      <dgm:t>
        <a:bodyPr/>
        <a:lstStyle/>
        <a:p>
          <a:endParaRPr lang="en-US"/>
        </a:p>
      </dgm:t>
    </dgm:pt>
    <dgm:pt modelId="{1D941B75-6B50-BD4A-B212-1F5E145AD399}">
      <dgm:prSet phldrT="[Text]" custT="1"/>
      <dgm:spPr/>
      <dgm:t>
        <a:bodyPr/>
        <a:lstStyle/>
        <a:p>
          <a:r>
            <a:rPr lang="en-US" sz="1200" dirty="0" smtClean="0">
              <a:solidFill>
                <a:srgbClr val="FFFFFF"/>
              </a:solidFill>
            </a:rPr>
            <a:t>GNSO Council</a:t>
          </a:r>
          <a:endParaRPr lang="en-US" sz="1200" dirty="0">
            <a:solidFill>
              <a:srgbClr val="FFFFFF"/>
            </a:solidFill>
          </a:endParaRPr>
        </a:p>
      </dgm:t>
    </dgm:pt>
    <dgm:pt modelId="{DFD67EE9-D64F-E845-B17E-EE90C9AE9C15}" type="parTrans" cxnId="{1807FC3B-9CFB-7C4A-B8A4-B5276D6F862B}">
      <dgm:prSet/>
      <dgm:spPr/>
      <dgm:t>
        <a:bodyPr/>
        <a:lstStyle/>
        <a:p>
          <a:endParaRPr lang="en-US"/>
        </a:p>
      </dgm:t>
    </dgm:pt>
    <dgm:pt modelId="{DD21ACAD-1EF1-3C44-B816-D29FFA4D9198}" type="sibTrans" cxnId="{1807FC3B-9CFB-7C4A-B8A4-B5276D6F862B}">
      <dgm:prSet/>
      <dgm:spPr/>
      <dgm:t>
        <a:bodyPr/>
        <a:lstStyle/>
        <a:p>
          <a:endParaRPr lang="en-US"/>
        </a:p>
      </dgm:t>
    </dgm:pt>
    <dgm:pt modelId="{836F780E-71FF-C549-AEF1-721ED5773DC0}">
      <dgm:prSet phldrT="[Text]" custT="1"/>
      <dgm:spPr/>
      <dgm:t>
        <a:bodyPr/>
        <a:lstStyle/>
        <a:p>
          <a:r>
            <a:rPr lang="en-US" sz="1200" dirty="0" smtClean="0">
              <a:solidFill>
                <a:srgbClr val="FFFFFF"/>
              </a:solidFill>
            </a:rPr>
            <a:t>Volunteer Constituency leader/administrators</a:t>
          </a:r>
          <a:br>
            <a:rPr lang="en-US" sz="1200" dirty="0" smtClean="0">
              <a:solidFill>
                <a:srgbClr val="FFFFFF"/>
              </a:solidFill>
            </a:rPr>
          </a:br>
          <a:r>
            <a:rPr lang="en-US" sz="1800" dirty="0" smtClean="0">
              <a:solidFill>
                <a:srgbClr val="FFFFFF"/>
              </a:solidFill>
            </a:rPr>
            <a:t>(Growing)</a:t>
          </a:r>
          <a:endParaRPr lang="en-US" sz="1800" dirty="0">
            <a:solidFill>
              <a:srgbClr val="FFFFFF"/>
            </a:solidFill>
          </a:endParaRPr>
        </a:p>
      </dgm:t>
    </dgm:pt>
    <dgm:pt modelId="{9CC9E742-F9B1-1742-B6F2-BA7FBA873C0F}" type="parTrans" cxnId="{CFBE04A5-79CC-8B46-B472-992DD47D197D}">
      <dgm:prSet/>
      <dgm:spPr/>
      <dgm:t>
        <a:bodyPr/>
        <a:lstStyle/>
        <a:p>
          <a:endParaRPr lang="en-US"/>
        </a:p>
      </dgm:t>
    </dgm:pt>
    <dgm:pt modelId="{70256398-2770-C340-B4EA-2C956F67C2DE}" type="sibTrans" cxnId="{CFBE04A5-79CC-8B46-B472-992DD47D197D}">
      <dgm:prSet/>
      <dgm:spPr/>
      <dgm:t>
        <a:bodyPr/>
        <a:lstStyle/>
        <a:p>
          <a:endParaRPr lang="en-US"/>
        </a:p>
      </dgm:t>
    </dgm:pt>
    <dgm:pt modelId="{5D89A985-0EDA-5B4B-B747-A9D8CD6FF4A2}" type="pres">
      <dgm:prSet presAssocID="{EA934B9D-FBBB-2A4A-AB00-98E92DC62200}" presName="Name0" presStyleCnt="0">
        <dgm:presLayoutVars>
          <dgm:dir/>
          <dgm:animLvl val="lvl"/>
          <dgm:resizeHandles val="exact"/>
        </dgm:presLayoutVars>
      </dgm:prSet>
      <dgm:spPr/>
    </dgm:pt>
    <dgm:pt modelId="{8EFF578D-A2EF-9F4D-8BF9-AFB65BFF2411}" type="pres">
      <dgm:prSet presAssocID="{8AD7348C-3B08-744C-A69D-13110FB974D8}" presName="Name8" presStyleCnt="0"/>
      <dgm:spPr/>
    </dgm:pt>
    <dgm:pt modelId="{C475C471-98A0-574D-8655-B8A7C53B4450}" type="pres">
      <dgm:prSet presAssocID="{8AD7348C-3B08-744C-A69D-13110FB974D8}" presName="level" presStyleLbl="node1" presStyleIdx="0" presStyleCnt="3" custScaleX="571083" custScaleY="74707" custLinFactX="100000" custLinFactNeighborX="1323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CFC50B-D135-5749-AE62-D8B0BDCB4843}" type="pres">
      <dgm:prSet presAssocID="{8AD7348C-3B08-744C-A69D-13110FB974D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2EB3BA-B609-6F40-A84F-9D7C30F382ED}" type="pres">
      <dgm:prSet presAssocID="{1D941B75-6B50-BD4A-B212-1F5E145AD399}" presName="Name8" presStyleCnt="0"/>
      <dgm:spPr/>
    </dgm:pt>
    <dgm:pt modelId="{B4C52BD1-11C6-A940-95AF-15361FE894FC}" type="pres">
      <dgm:prSet presAssocID="{1D941B75-6B50-BD4A-B212-1F5E145AD399}" presName="level" presStyleLbl="node1" presStyleIdx="1" presStyleCnt="3" custScaleX="85620" custScaleY="2762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00FD43-051A-D54F-BD08-66761D56EF1D}" type="pres">
      <dgm:prSet presAssocID="{1D941B75-6B50-BD4A-B212-1F5E145AD3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8EF75C-9477-A44C-A423-BFCE9099ABF1}" type="pres">
      <dgm:prSet presAssocID="{836F780E-71FF-C549-AEF1-721ED5773DC0}" presName="Name8" presStyleCnt="0"/>
      <dgm:spPr/>
    </dgm:pt>
    <dgm:pt modelId="{8ED98F06-43A6-8B4F-A22F-164F6536B1C7}" type="pres">
      <dgm:prSet presAssocID="{836F780E-71FF-C549-AEF1-721ED5773DC0}" presName="level" presStyleLbl="node1" presStyleIdx="2" presStyleCnt="3" custScaleX="92816" custScaleY="10753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8A2AC6-E89B-A040-B7C3-B547E9CAEA68}" type="pres">
      <dgm:prSet presAssocID="{836F780E-71FF-C549-AEF1-721ED5773DC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5564AC-9254-2D47-B95A-16E240D537C0}" type="presOf" srcId="{1D941B75-6B50-BD4A-B212-1F5E145AD399}" destId="{AC00FD43-051A-D54F-BD08-66761D56EF1D}" srcOrd="1" destOrd="0" presId="urn:microsoft.com/office/officeart/2005/8/layout/pyramid1"/>
    <dgm:cxn modelId="{80BF9677-7A5D-224E-9F22-B66AA8DD2DB2}" type="presOf" srcId="{8AD7348C-3B08-744C-A69D-13110FB974D8}" destId="{11CFC50B-D135-5749-AE62-D8B0BDCB4843}" srcOrd="1" destOrd="0" presId="urn:microsoft.com/office/officeart/2005/8/layout/pyramid1"/>
    <dgm:cxn modelId="{1807FC3B-9CFB-7C4A-B8A4-B5276D6F862B}" srcId="{EA934B9D-FBBB-2A4A-AB00-98E92DC62200}" destId="{1D941B75-6B50-BD4A-B212-1F5E145AD399}" srcOrd="1" destOrd="0" parTransId="{DFD67EE9-D64F-E845-B17E-EE90C9AE9C15}" sibTransId="{DD21ACAD-1EF1-3C44-B816-D29FFA4D9198}"/>
    <dgm:cxn modelId="{8CD6FCFB-F245-F841-90B1-32ABC91351F8}" type="presOf" srcId="{EA934B9D-FBBB-2A4A-AB00-98E92DC62200}" destId="{5D89A985-0EDA-5B4B-B747-A9D8CD6FF4A2}" srcOrd="0" destOrd="0" presId="urn:microsoft.com/office/officeart/2005/8/layout/pyramid1"/>
    <dgm:cxn modelId="{9CE6E8D7-9F47-504D-AA21-942F88ED0D67}" type="presOf" srcId="{836F780E-71FF-C549-AEF1-721ED5773DC0}" destId="{8ED98F06-43A6-8B4F-A22F-164F6536B1C7}" srcOrd="0" destOrd="0" presId="urn:microsoft.com/office/officeart/2005/8/layout/pyramid1"/>
    <dgm:cxn modelId="{4FAE2F94-C9A9-2E4E-8EC2-1A7CF0F6372C}" type="presOf" srcId="{1D941B75-6B50-BD4A-B212-1F5E145AD399}" destId="{B4C52BD1-11C6-A940-95AF-15361FE894FC}" srcOrd="0" destOrd="0" presId="urn:microsoft.com/office/officeart/2005/8/layout/pyramid1"/>
    <dgm:cxn modelId="{CFBE04A5-79CC-8B46-B472-992DD47D197D}" srcId="{EA934B9D-FBBB-2A4A-AB00-98E92DC62200}" destId="{836F780E-71FF-C549-AEF1-721ED5773DC0}" srcOrd="2" destOrd="0" parTransId="{9CC9E742-F9B1-1742-B6F2-BA7FBA873C0F}" sibTransId="{70256398-2770-C340-B4EA-2C956F67C2DE}"/>
    <dgm:cxn modelId="{893E61D9-2557-1B46-B7DD-155FB4E80F20}" srcId="{EA934B9D-FBBB-2A4A-AB00-98E92DC62200}" destId="{8AD7348C-3B08-744C-A69D-13110FB974D8}" srcOrd="0" destOrd="0" parTransId="{92D03492-2CF4-EE4C-BF76-F63FC25A9EC4}" sibTransId="{FCC3F73E-9107-9D48-AA61-42573DA2C457}"/>
    <dgm:cxn modelId="{39A129E1-87E8-9146-8B87-6A3076891C33}" type="presOf" srcId="{8AD7348C-3B08-744C-A69D-13110FB974D8}" destId="{C475C471-98A0-574D-8655-B8A7C53B4450}" srcOrd="0" destOrd="0" presId="urn:microsoft.com/office/officeart/2005/8/layout/pyramid1"/>
    <dgm:cxn modelId="{6035BAAE-51CC-2A45-BBB2-BF9BA2620715}" type="presOf" srcId="{836F780E-71FF-C549-AEF1-721ED5773DC0}" destId="{C08A2AC6-E89B-A040-B7C3-B547E9CAEA68}" srcOrd="1" destOrd="0" presId="urn:microsoft.com/office/officeart/2005/8/layout/pyramid1"/>
    <dgm:cxn modelId="{5FD13DEE-9433-3A4D-828F-9185C31268CD}" type="presParOf" srcId="{5D89A985-0EDA-5B4B-B747-A9D8CD6FF4A2}" destId="{8EFF578D-A2EF-9F4D-8BF9-AFB65BFF2411}" srcOrd="0" destOrd="0" presId="urn:microsoft.com/office/officeart/2005/8/layout/pyramid1"/>
    <dgm:cxn modelId="{F9EE08A8-69D7-F14F-BD20-E93FC14C5615}" type="presParOf" srcId="{8EFF578D-A2EF-9F4D-8BF9-AFB65BFF2411}" destId="{C475C471-98A0-574D-8655-B8A7C53B4450}" srcOrd="0" destOrd="0" presId="urn:microsoft.com/office/officeart/2005/8/layout/pyramid1"/>
    <dgm:cxn modelId="{CACE6639-23A1-6D4E-B376-CD2A91234766}" type="presParOf" srcId="{8EFF578D-A2EF-9F4D-8BF9-AFB65BFF2411}" destId="{11CFC50B-D135-5749-AE62-D8B0BDCB4843}" srcOrd="1" destOrd="0" presId="urn:microsoft.com/office/officeart/2005/8/layout/pyramid1"/>
    <dgm:cxn modelId="{B7DF192B-F2D9-DD46-B931-092D4329A84A}" type="presParOf" srcId="{5D89A985-0EDA-5B4B-B747-A9D8CD6FF4A2}" destId="{C82EB3BA-B609-6F40-A84F-9D7C30F382ED}" srcOrd="1" destOrd="0" presId="urn:microsoft.com/office/officeart/2005/8/layout/pyramid1"/>
    <dgm:cxn modelId="{320CD714-1996-EB4F-9659-896FF79ACB7D}" type="presParOf" srcId="{C82EB3BA-B609-6F40-A84F-9D7C30F382ED}" destId="{B4C52BD1-11C6-A940-95AF-15361FE894FC}" srcOrd="0" destOrd="0" presId="urn:microsoft.com/office/officeart/2005/8/layout/pyramid1"/>
    <dgm:cxn modelId="{B8B08A68-8C3C-4C4C-BCF3-26239A13F14C}" type="presParOf" srcId="{C82EB3BA-B609-6F40-A84F-9D7C30F382ED}" destId="{AC00FD43-051A-D54F-BD08-66761D56EF1D}" srcOrd="1" destOrd="0" presId="urn:microsoft.com/office/officeart/2005/8/layout/pyramid1"/>
    <dgm:cxn modelId="{567108D7-8629-8445-BB14-EA3D6875BC50}" type="presParOf" srcId="{5D89A985-0EDA-5B4B-B747-A9D8CD6FF4A2}" destId="{158EF75C-9477-A44C-A423-BFCE9099ABF1}" srcOrd="2" destOrd="0" presId="urn:microsoft.com/office/officeart/2005/8/layout/pyramid1"/>
    <dgm:cxn modelId="{BCBFA9C3-1D2A-9E4B-94D1-516DB632C6BF}" type="presParOf" srcId="{158EF75C-9477-A44C-A423-BFCE9099ABF1}" destId="{8ED98F06-43A6-8B4F-A22F-164F6536B1C7}" srcOrd="0" destOrd="0" presId="urn:microsoft.com/office/officeart/2005/8/layout/pyramid1"/>
    <dgm:cxn modelId="{5A756977-8649-3345-9BEF-0525C958A1C9}" type="presParOf" srcId="{158EF75C-9477-A44C-A423-BFCE9099ABF1}" destId="{C08A2AC6-E89B-A040-B7C3-B547E9CAEA6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5C471-98A0-574D-8655-B8A7C53B4450}">
      <dsp:nvSpPr>
        <dsp:cNvPr id="0" name=""/>
        <dsp:cNvSpPr/>
      </dsp:nvSpPr>
      <dsp:spPr>
        <a:xfrm>
          <a:off x="-1567803" y="0"/>
          <a:ext cx="6171332" cy="1028964"/>
        </a:xfrm>
        <a:prstGeom prst="trapezoid">
          <a:avLst>
            <a:gd name="adj" fmla="val 52511"/>
          </a:avLst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200" kern="1200" dirty="0"/>
        </a:p>
      </dsp:txBody>
      <dsp:txXfrm>
        <a:off x="-1567803" y="0"/>
        <a:ext cx="6171332" cy="1028964"/>
      </dsp:txXfrm>
    </dsp:sp>
    <dsp:sp modelId="{B4C52BD1-11C6-A940-95AF-15361FE894FC}">
      <dsp:nvSpPr>
        <dsp:cNvPr id="0" name=""/>
        <dsp:cNvSpPr/>
      </dsp:nvSpPr>
      <dsp:spPr>
        <a:xfrm>
          <a:off x="884194" y="1028964"/>
          <a:ext cx="1267337" cy="380446"/>
        </a:xfrm>
        <a:prstGeom prst="trapezoid">
          <a:avLst>
            <a:gd name="adj" fmla="val 5251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FFFF"/>
              </a:solidFill>
            </a:rPr>
            <a:t>GNSO Council (22)</a:t>
          </a:r>
          <a:endParaRPr lang="en-US" sz="1200" kern="1200" dirty="0">
            <a:solidFill>
              <a:srgbClr val="FFFFFF"/>
            </a:solidFill>
          </a:endParaRPr>
        </a:p>
      </dsp:txBody>
      <dsp:txXfrm>
        <a:off x="1105978" y="1028964"/>
        <a:ext cx="823769" cy="380446"/>
      </dsp:txXfrm>
    </dsp:sp>
    <dsp:sp modelId="{8ED98F06-43A6-8B4F-A22F-164F6536B1C7}">
      <dsp:nvSpPr>
        <dsp:cNvPr id="0" name=""/>
        <dsp:cNvSpPr/>
      </dsp:nvSpPr>
      <dsp:spPr>
        <a:xfrm>
          <a:off x="109043" y="1409411"/>
          <a:ext cx="2817639" cy="1481156"/>
        </a:xfrm>
        <a:prstGeom prst="trapezoid">
          <a:avLst>
            <a:gd name="adj" fmla="val 5251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bg1"/>
              </a:solidFill>
            </a:rPr>
            <a:t>Volunteer Constituency (~10) &amp; SG (~30) leader/administrators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602130" y="1409411"/>
        <a:ext cx="1831465" cy="14811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5C471-98A0-574D-8655-B8A7C53B4450}">
      <dsp:nvSpPr>
        <dsp:cNvPr id="0" name=""/>
        <dsp:cNvSpPr/>
      </dsp:nvSpPr>
      <dsp:spPr>
        <a:xfrm>
          <a:off x="-1567803" y="0"/>
          <a:ext cx="6171332" cy="1028964"/>
        </a:xfrm>
        <a:prstGeom prst="trapezoid">
          <a:avLst>
            <a:gd name="adj" fmla="val 52511"/>
          </a:avLst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200" kern="1200" dirty="0"/>
        </a:p>
      </dsp:txBody>
      <dsp:txXfrm>
        <a:off x="-1567803" y="0"/>
        <a:ext cx="6171332" cy="1028964"/>
      </dsp:txXfrm>
    </dsp:sp>
    <dsp:sp modelId="{B4C52BD1-11C6-A940-95AF-15361FE894FC}">
      <dsp:nvSpPr>
        <dsp:cNvPr id="0" name=""/>
        <dsp:cNvSpPr/>
      </dsp:nvSpPr>
      <dsp:spPr>
        <a:xfrm>
          <a:off x="884194" y="1028964"/>
          <a:ext cx="1267337" cy="380446"/>
        </a:xfrm>
        <a:prstGeom prst="trapezoid">
          <a:avLst>
            <a:gd name="adj" fmla="val 5251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FFFF"/>
              </a:solidFill>
            </a:rPr>
            <a:t>GNSO Council</a:t>
          </a:r>
          <a:endParaRPr lang="en-US" sz="1200" kern="1200" dirty="0">
            <a:solidFill>
              <a:srgbClr val="FFFFFF"/>
            </a:solidFill>
          </a:endParaRPr>
        </a:p>
      </dsp:txBody>
      <dsp:txXfrm>
        <a:off x="1105978" y="1028964"/>
        <a:ext cx="823769" cy="380446"/>
      </dsp:txXfrm>
    </dsp:sp>
    <dsp:sp modelId="{8ED98F06-43A6-8B4F-A22F-164F6536B1C7}">
      <dsp:nvSpPr>
        <dsp:cNvPr id="0" name=""/>
        <dsp:cNvSpPr/>
      </dsp:nvSpPr>
      <dsp:spPr>
        <a:xfrm>
          <a:off x="109043" y="1409411"/>
          <a:ext cx="2817639" cy="1481156"/>
        </a:xfrm>
        <a:prstGeom prst="trapezoid">
          <a:avLst>
            <a:gd name="adj" fmla="val 52511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FFFF"/>
              </a:solidFill>
            </a:rPr>
            <a:t>Volunteer Constituency leader/administrators</a:t>
          </a:r>
          <a:br>
            <a:rPr lang="en-US" sz="1200" kern="1200" dirty="0" smtClean="0">
              <a:solidFill>
                <a:srgbClr val="FFFFFF"/>
              </a:solidFill>
            </a:rPr>
          </a:br>
          <a:r>
            <a:rPr lang="en-US" sz="1800" kern="1200" dirty="0" smtClean="0">
              <a:solidFill>
                <a:srgbClr val="FFFFFF"/>
              </a:solidFill>
            </a:rPr>
            <a:t>(Growing)</a:t>
          </a:r>
          <a:endParaRPr lang="en-US" sz="1800" kern="1200" dirty="0">
            <a:solidFill>
              <a:srgbClr val="FFFFFF"/>
            </a:solidFill>
          </a:endParaRPr>
        </a:p>
      </dsp:txBody>
      <dsp:txXfrm>
        <a:off x="602130" y="1409411"/>
        <a:ext cx="1831465" cy="1481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2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5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65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5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6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0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43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6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4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8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0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C4661-CB2C-2F4F-8DE2-947D4D4187FF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7DAA5-AF42-9144-9DCD-1719CBDEC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9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Have I mentioned </a:t>
            </a:r>
            <a:br>
              <a:rPr lang="en-US" dirty="0" smtClean="0"/>
            </a:br>
            <a:r>
              <a:rPr lang="en-US" sz="8000" b="1" dirty="0" smtClean="0"/>
              <a:t>Working Groups?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Mikey O’Connor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4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Bent Arrow 48"/>
          <p:cNvSpPr/>
          <p:nvPr/>
        </p:nvSpPr>
        <p:spPr>
          <a:xfrm rot="12616252" flipH="1">
            <a:off x="709817" y="2246055"/>
            <a:ext cx="1607640" cy="2248990"/>
          </a:xfrm>
          <a:prstGeom prst="bentArrow">
            <a:avLst>
              <a:gd name="adj1" fmla="val 44641"/>
              <a:gd name="adj2" fmla="val 34432"/>
              <a:gd name="adj3" fmla="val 25000"/>
              <a:gd name="adj4" fmla="val 7352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Bent Arrow 47"/>
          <p:cNvSpPr/>
          <p:nvPr/>
        </p:nvSpPr>
        <p:spPr>
          <a:xfrm rot="8983748">
            <a:off x="4384530" y="2238968"/>
            <a:ext cx="1607640" cy="2248990"/>
          </a:xfrm>
          <a:prstGeom prst="bentArrow">
            <a:avLst>
              <a:gd name="adj1" fmla="val 44641"/>
              <a:gd name="adj2" fmla="val 34432"/>
              <a:gd name="adj3" fmla="val 25000"/>
              <a:gd name="adj4" fmla="val 7352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Trapezoid 37"/>
          <p:cNvSpPr/>
          <p:nvPr/>
        </p:nvSpPr>
        <p:spPr>
          <a:xfrm>
            <a:off x="67171" y="3142766"/>
            <a:ext cx="6567036" cy="3715233"/>
          </a:xfrm>
          <a:prstGeom prst="trapezoid">
            <a:avLst>
              <a:gd name="adj" fmla="val 58801"/>
            </a:avLst>
          </a:prstGeom>
          <a:gradFill>
            <a:gsLst>
              <a:gs pos="0">
                <a:srgbClr val="008000"/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95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Mikey’s view of the bottom-up process </a:t>
            </a:r>
            <a:r>
              <a:rPr lang="en-US" b="1" dirty="0" smtClean="0"/>
              <a:t>(Ideal)</a:t>
            </a:r>
            <a:endParaRPr lang="en-US" b="1" dirty="0"/>
          </a:p>
        </p:txBody>
      </p:sp>
      <p:sp>
        <p:nvSpPr>
          <p:cNvPr id="30" name="Trapezoid 29"/>
          <p:cNvSpPr/>
          <p:nvPr/>
        </p:nvSpPr>
        <p:spPr>
          <a:xfrm>
            <a:off x="2859879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GNSO reps</a:t>
            </a:r>
            <a:endParaRPr lang="en-US" sz="1050" dirty="0"/>
          </a:p>
        </p:txBody>
      </p:sp>
      <p:sp>
        <p:nvSpPr>
          <p:cNvPr id="33" name="Trapezoid 32"/>
          <p:cNvSpPr/>
          <p:nvPr/>
        </p:nvSpPr>
        <p:spPr>
          <a:xfrm>
            <a:off x="2549538" y="2493818"/>
            <a:ext cx="1570500" cy="315204"/>
          </a:xfrm>
          <a:prstGeom prst="trapezoid">
            <a:avLst>
              <a:gd name="adj" fmla="val 5735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GNSO Council</a:t>
            </a:r>
            <a:endParaRPr lang="en-US" sz="1200" dirty="0"/>
          </a:p>
        </p:txBody>
      </p:sp>
      <p:sp>
        <p:nvSpPr>
          <p:cNvPr id="34" name="Trapezoid 33"/>
          <p:cNvSpPr/>
          <p:nvPr/>
        </p:nvSpPr>
        <p:spPr>
          <a:xfrm>
            <a:off x="2158515" y="2818293"/>
            <a:ext cx="2376188" cy="398640"/>
          </a:xfrm>
          <a:prstGeom prst="trapezoid">
            <a:avLst>
              <a:gd name="adj" fmla="val 6056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Volunteer Constituency/SG leader/administrators</a:t>
            </a:r>
            <a:endParaRPr lang="en-US" sz="1200" dirty="0"/>
          </a:p>
        </p:txBody>
      </p:sp>
      <p:sp>
        <p:nvSpPr>
          <p:cNvPr id="39" name="Trapezoid 38"/>
          <p:cNvSpPr/>
          <p:nvPr/>
        </p:nvSpPr>
        <p:spPr>
          <a:xfrm rot="7175712">
            <a:off x="597695" y="3812952"/>
            <a:ext cx="2008248" cy="775962"/>
          </a:xfrm>
          <a:prstGeom prst="trapezoid">
            <a:avLst>
              <a:gd name="adj" fmla="val 83821"/>
            </a:avLst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rgbClr val="05934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201104" y="3463259"/>
            <a:ext cx="234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Active GNSO constituency members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1" name="Trapezoid 40"/>
          <p:cNvSpPr/>
          <p:nvPr/>
        </p:nvSpPr>
        <p:spPr>
          <a:xfrm rot="14441114">
            <a:off x="4037431" y="3806919"/>
            <a:ext cx="2008248" cy="775962"/>
          </a:xfrm>
          <a:prstGeom prst="trapezoid">
            <a:avLst>
              <a:gd name="adj" fmla="val 83821"/>
            </a:avLst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rgbClr val="05934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 rot="17938235">
            <a:off x="721797" y="3875233"/>
            <a:ext cx="1540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Active participants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from ACs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 rot="3631834">
            <a:off x="4360534" y="3846283"/>
            <a:ext cx="1540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Active participants 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from SOs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4" name="Trapezoid 43"/>
          <p:cNvSpPr/>
          <p:nvPr/>
        </p:nvSpPr>
        <p:spPr>
          <a:xfrm>
            <a:off x="494280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At Large reps</a:t>
            </a:r>
            <a:endParaRPr lang="en-US" sz="1050" dirty="0"/>
          </a:p>
        </p:txBody>
      </p:sp>
      <p:sp>
        <p:nvSpPr>
          <p:cNvPr id="45" name="Trapezoid 44"/>
          <p:cNvSpPr/>
          <p:nvPr/>
        </p:nvSpPr>
        <p:spPr>
          <a:xfrm>
            <a:off x="1479316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GAC reps</a:t>
            </a:r>
            <a:endParaRPr lang="en-US" sz="1050" dirty="0"/>
          </a:p>
        </p:txBody>
      </p:sp>
      <p:sp>
        <p:nvSpPr>
          <p:cNvPr id="46" name="Trapezoid 45"/>
          <p:cNvSpPr/>
          <p:nvPr/>
        </p:nvSpPr>
        <p:spPr>
          <a:xfrm>
            <a:off x="4212107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ccNSO reps</a:t>
            </a:r>
            <a:endParaRPr lang="en-US" sz="1050" dirty="0"/>
          </a:p>
        </p:txBody>
      </p:sp>
      <p:sp>
        <p:nvSpPr>
          <p:cNvPr id="47" name="Trapezoid 46"/>
          <p:cNvSpPr/>
          <p:nvPr/>
        </p:nvSpPr>
        <p:spPr>
          <a:xfrm>
            <a:off x="5197143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NRO reps</a:t>
            </a:r>
            <a:endParaRPr lang="en-US" sz="1050" dirty="0"/>
          </a:p>
        </p:txBody>
      </p:sp>
      <p:sp>
        <p:nvSpPr>
          <p:cNvPr id="50" name="Rectangle 49"/>
          <p:cNvSpPr/>
          <p:nvPr/>
        </p:nvSpPr>
        <p:spPr>
          <a:xfrm>
            <a:off x="872171" y="2552435"/>
            <a:ext cx="104289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AC governance</a:t>
            </a:r>
            <a:br>
              <a:rPr lang="en-US" sz="1100" dirty="0" smtClean="0">
                <a:solidFill>
                  <a:schemeClr val="bg1"/>
                </a:solidFill>
              </a:rPr>
            </a:br>
            <a:r>
              <a:rPr lang="en-US" sz="1100" dirty="0" smtClean="0">
                <a:solidFill>
                  <a:schemeClr val="bg1"/>
                </a:solidFill>
              </a:rPr>
              <a:t>structures</a:t>
            </a:r>
            <a:endParaRPr lang="en-US" sz="1100" dirty="0"/>
          </a:p>
        </p:txBody>
      </p:sp>
      <p:sp>
        <p:nvSpPr>
          <p:cNvPr id="51" name="Rectangle 50"/>
          <p:cNvSpPr/>
          <p:nvPr/>
        </p:nvSpPr>
        <p:spPr>
          <a:xfrm>
            <a:off x="4782531" y="2552435"/>
            <a:ext cx="10480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</a:rPr>
              <a:t>SO governance</a:t>
            </a:r>
            <a:br>
              <a:rPr lang="en-US" sz="1100" dirty="0" smtClean="0">
                <a:solidFill>
                  <a:schemeClr val="bg1"/>
                </a:solidFill>
              </a:rPr>
            </a:br>
            <a:r>
              <a:rPr lang="en-US" sz="1100" dirty="0" smtClean="0">
                <a:solidFill>
                  <a:schemeClr val="bg1"/>
                </a:solidFill>
              </a:rPr>
              <a:t>structures</a:t>
            </a:r>
            <a:endParaRPr lang="en-US" sz="1100" dirty="0"/>
          </a:p>
        </p:txBody>
      </p:sp>
      <p:sp>
        <p:nvSpPr>
          <p:cNvPr id="52" name="TextBox 51"/>
          <p:cNvSpPr txBox="1"/>
          <p:nvPr/>
        </p:nvSpPr>
        <p:spPr>
          <a:xfrm>
            <a:off x="2185850" y="6523746"/>
            <a:ext cx="2354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Active individuals and experts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7901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0" name="Oval 19"/>
          <p:cNvSpPr/>
          <p:nvPr/>
        </p:nvSpPr>
        <p:spPr>
          <a:xfrm>
            <a:off x="759531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1" name="Oval 20"/>
          <p:cNvSpPr/>
          <p:nvPr/>
        </p:nvSpPr>
        <p:spPr>
          <a:xfrm>
            <a:off x="1461161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2" name="Oval 21"/>
          <p:cNvSpPr/>
          <p:nvPr/>
        </p:nvSpPr>
        <p:spPr>
          <a:xfrm>
            <a:off x="2162791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3" name="Oval 22"/>
          <p:cNvSpPr/>
          <p:nvPr/>
        </p:nvSpPr>
        <p:spPr>
          <a:xfrm>
            <a:off x="2788346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4" name="Oval 23"/>
          <p:cNvSpPr/>
          <p:nvPr/>
        </p:nvSpPr>
        <p:spPr>
          <a:xfrm>
            <a:off x="3489976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5" name="Oval 24"/>
          <p:cNvSpPr/>
          <p:nvPr/>
        </p:nvSpPr>
        <p:spPr>
          <a:xfrm>
            <a:off x="4191606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6" name="Oval 25"/>
          <p:cNvSpPr/>
          <p:nvPr/>
        </p:nvSpPr>
        <p:spPr>
          <a:xfrm>
            <a:off x="4893236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31" name="Content Placeholder 30"/>
          <p:cNvSpPr>
            <a:spLocks noGrp="1"/>
          </p:cNvSpPr>
          <p:nvPr>
            <p:ph idx="1"/>
          </p:nvPr>
        </p:nvSpPr>
        <p:spPr>
          <a:xfrm>
            <a:off x="6173387" y="1488713"/>
            <a:ext cx="3062674" cy="5369286"/>
          </a:xfrm>
        </p:spPr>
        <p:txBody>
          <a:bodyPr>
            <a:normAutofit fontScale="92500"/>
          </a:bodyPr>
          <a:lstStyle/>
          <a:p>
            <a:r>
              <a:rPr lang="en-US" sz="1600" dirty="0" smtClean="0"/>
              <a:t>International</a:t>
            </a:r>
            <a:r>
              <a:rPr lang="en-US" sz="1600" baseline="0" dirty="0" smtClean="0"/>
              <a:t> model for bottom-up consensus-based multi-stakeholder decision-making</a:t>
            </a:r>
          </a:p>
          <a:p>
            <a:r>
              <a:rPr lang="en-US" sz="1600" dirty="0" smtClean="0"/>
              <a:t>The only place in ICANN where all the “silos” work together</a:t>
            </a:r>
            <a:endParaRPr lang="en-US" sz="1600" baseline="0" dirty="0" smtClean="0"/>
          </a:p>
          <a:p>
            <a:r>
              <a:rPr lang="en-US" sz="1600" dirty="0" smtClean="0"/>
              <a:t>Deep/diverse participation with focus on policy-making WG’s</a:t>
            </a:r>
          </a:p>
          <a:p>
            <a:r>
              <a:rPr lang="en-US" sz="1600" dirty="0" smtClean="0"/>
              <a:t>A light, volunteer leadership/administrative layer to guide the policy-making process</a:t>
            </a:r>
          </a:p>
          <a:p>
            <a:r>
              <a:rPr lang="en-US" sz="1600" dirty="0" smtClean="0"/>
              <a:t>Superb tools (such as remote participation) put worldwide participants on an equal footing</a:t>
            </a:r>
          </a:p>
          <a:p>
            <a:r>
              <a:rPr lang="en-US" sz="1600" dirty="0" smtClean="0"/>
              <a:t>Newcomers are welcomed with a clear path to full WG participation.  Emerging leaders are identified, mentored, and rewarded for continuing WG contribution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618933" y="1881955"/>
            <a:ext cx="5402281" cy="1543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Board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242483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361569" y="3764085"/>
            <a:ext cx="5914888" cy="2766108"/>
            <a:chOff x="212682" y="2257707"/>
            <a:chExt cx="3752224" cy="2651939"/>
          </a:xfrm>
        </p:grpSpPr>
        <p:sp>
          <p:nvSpPr>
            <p:cNvPr id="21" name="Trapezoid 20"/>
            <p:cNvSpPr/>
            <p:nvPr/>
          </p:nvSpPr>
          <p:spPr>
            <a:xfrm>
              <a:off x="212682" y="2257707"/>
              <a:ext cx="3752224" cy="2651939"/>
            </a:xfrm>
            <a:prstGeom prst="trapezoid">
              <a:avLst>
                <a:gd name="adj" fmla="val 71166"/>
              </a:avLst>
            </a:prstGeom>
            <a:gradFill rotWithShape="0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Trapezoid 4"/>
            <p:cNvSpPr/>
            <p:nvPr/>
          </p:nvSpPr>
          <p:spPr>
            <a:xfrm>
              <a:off x="731078" y="3612421"/>
              <a:ext cx="2715434" cy="4737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Ina</a:t>
              </a:r>
              <a:r>
                <a:rPr lang="en-US" sz="1200" kern="1200" dirty="0" smtClean="0"/>
                <a:t>ctive </a:t>
              </a:r>
              <a:r>
                <a:rPr lang="en-US" sz="1200" kern="1200" dirty="0" smtClean="0"/>
                <a:t>constituency </a:t>
              </a:r>
              <a:r>
                <a:rPr lang="en-US" sz="1200" kern="1200" dirty="0" smtClean="0"/>
                <a:t>members (~500)</a:t>
              </a:r>
              <a:endParaRPr lang="en-US" sz="1200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 rot="10800000">
            <a:off x="2072642" y="4303463"/>
            <a:ext cx="2473785" cy="523191"/>
            <a:chOff x="-86672" y="1688359"/>
            <a:chExt cx="3035726" cy="1481159"/>
          </a:xfrm>
        </p:grpSpPr>
        <p:sp>
          <p:nvSpPr>
            <p:cNvPr id="17" name="Trapezoid 16"/>
            <p:cNvSpPr/>
            <p:nvPr/>
          </p:nvSpPr>
          <p:spPr>
            <a:xfrm>
              <a:off x="-86672" y="1688362"/>
              <a:ext cx="3035726" cy="1481156"/>
            </a:xfrm>
            <a:prstGeom prst="trapezoid">
              <a:avLst>
                <a:gd name="adj" fmla="val 48888"/>
              </a:avLst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99000">
                  <a:srgbClr val="008000"/>
                </a:gs>
              </a:gsLst>
              <a:lin ang="16200000" scaled="0"/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Trapezoid 4"/>
            <p:cNvSpPr/>
            <p:nvPr/>
          </p:nvSpPr>
          <p:spPr>
            <a:xfrm rot="10800000">
              <a:off x="449390" y="1688359"/>
              <a:ext cx="1973222" cy="14811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Active constituency members (~20)</a:t>
              </a:r>
              <a:endParaRPr lang="en-US" sz="1200" kern="12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2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Mikey’s view of the bottom-up process </a:t>
            </a:r>
            <a:r>
              <a:rPr lang="en-US" b="1" dirty="0" smtClean="0"/>
              <a:t>(Current)</a:t>
            </a:r>
            <a:endParaRPr lang="en-US" b="1" dirty="0"/>
          </a:p>
        </p:txBody>
      </p:sp>
      <p:graphicFrame>
        <p:nvGraphicFramePr>
          <p:cNvPr id="1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2147433"/>
              </p:ext>
            </p:extLst>
          </p:nvPr>
        </p:nvGraphicFramePr>
        <p:xfrm>
          <a:off x="1814002" y="1412898"/>
          <a:ext cx="3035726" cy="2890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2"/>
          <p:cNvSpPr/>
          <p:nvPr/>
        </p:nvSpPr>
        <p:spPr>
          <a:xfrm>
            <a:off x="2290635" y="4758356"/>
            <a:ext cx="587643" cy="398046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13" name="Oval 12"/>
          <p:cNvSpPr/>
          <p:nvPr/>
        </p:nvSpPr>
        <p:spPr>
          <a:xfrm>
            <a:off x="2774019" y="4758356"/>
            <a:ext cx="587643" cy="398046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14" name="Oval 13"/>
          <p:cNvSpPr/>
          <p:nvPr/>
        </p:nvSpPr>
        <p:spPr>
          <a:xfrm>
            <a:off x="3266879" y="4758356"/>
            <a:ext cx="587643" cy="398046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15" name="Oval 14"/>
          <p:cNvSpPr/>
          <p:nvPr/>
        </p:nvSpPr>
        <p:spPr>
          <a:xfrm>
            <a:off x="3741535" y="4758356"/>
            <a:ext cx="587643" cy="398046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89796" y="1881956"/>
            <a:ext cx="3091283" cy="4787878"/>
          </a:xfrm>
        </p:spPr>
        <p:txBody>
          <a:bodyPr>
            <a:normAutofit fontScale="92500"/>
          </a:bodyPr>
          <a:lstStyle/>
          <a:p>
            <a:r>
              <a:rPr lang="en-US" sz="1600" dirty="0" smtClean="0"/>
              <a:t>Roughly 60 people approving the work of 25 </a:t>
            </a:r>
            <a:r>
              <a:rPr lang="en-US" sz="1600" dirty="0" smtClean="0"/>
              <a:t>(80+ counting the Board) </a:t>
            </a:r>
            <a:endParaRPr lang="en-US" sz="1600" dirty="0" smtClean="0"/>
          </a:p>
          <a:p>
            <a:r>
              <a:rPr lang="en-US" sz="1600" dirty="0" smtClean="0"/>
              <a:t>Leader/admin bodies do </a:t>
            </a:r>
            <a:r>
              <a:rPr lang="en-US" sz="1600" u="sng" dirty="0" smtClean="0"/>
              <a:t>not</a:t>
            </a:r>
            <a:r>
              <a:rPr lang="en-US" sz="1600" dirty="0" smtClean="0"/>
              <a:t> operate by consensus, focus is on power and advantage</a:t>
            </a:r>
          </a:p>
          <a:p>
            <a:r>
              <a:rPr lang="en-US" sz="1600" dirty="0" smtClean="0"/>
              <a:t>ICANN is in “silos” with little collaboration between AC/SOs</a:t>
            </a:r>
          </a:p>
          <a:p>
            <a:r>
              <a:rPr lang="en-US" sz="1600" dirty="0" smtClean="0"/>
              <a:t>“Brain drain” out of WG’s into leader/admin layer – decreasing proportion of participants are active in constituencies </a:t>
            </a:r>
            <a:r>
              <a:rPr lang="en-US" sz="1600" u="sng" dirty="0" smtClean="0"/>
              <a:t>or</a:t>
            </a:r>
            <a:r>
              <a:rPr lang="en-US" sz="1600" dirty="0" smtClean="0"/>
              <a:t> WG’s</a:t>
            </a:r>
          </a:p>
          <a:p>
            <a:r>
              <a:rPr lang="en-US" sz="1600" dirty="0" smtClean="0"/>
              <a:t>Resources, tools &amp; rewards largely aimed at leader/admin bodies</a:t>
            </a:r>
          </a:p>
          <a:p>
            <a:r>
              <a:rPr lang="en-US" sz="1600" dirty="0" smtClean="0"/>
              <a:t>Little focus on preparing, supporting or rewarding participants for WG membership or leadership roles</a:t>
            </a:r>
          </a:p>
        </p:txBody>
      </p:sp>
      <p:sp>
        <p:nvSpPr>
          <p:cNvPr id="43" name="Trapezoid 4"/>
          <p:cNvSpPr/>
          <p:nvPr/>
        </p:nvSpPr>
        <p:spPr>
          <a:xfrm>
            <a:off x="1238452" y="6036010"/>
            <a:ext cx="4280525" cy="49418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/>
              <a:t>Little involvement of individuals and experts</a:t>
            </a:r>
            <a:endParaRPr lang="en-US" sz="1200" kern="1200" dirty="0"/>
          </a:p>
        </p:txBody>
      </p:sp>
      <p:sp>
        <p:nvSpPr>
          <p:cNvPr id="44" name="Bent Arrow 43"/>
          <p:cNvSpPr/>
          <p:nvPr/>
        </p:nvSpPr>
        <p:spPr>
          <a:xfrm rot="12831199" flipH="1">
            <a:off x="960107" y="2403662"/>
            <a:ext cx="1607640" cy="2248990"/>
          </a:xfrm>
          <a:prstGeom prst="bentArrow">
            <a:avLst>
              <a:gd name="adj1" fmla="val 10340"/>
              <a:gd name="adj2" fmla="val 10275"/>
              <a:gd name="adj3" fmla="val 13627"/>
              <a:gd name="adj4" fmla="val 630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0604" y="3129402"/>
            <a:ext cx="16607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Little day to day</a:t>
            </a:r>
            <a:br>
              <a:rPr lang="en-US" sz="1100" dirty="0" smtClean="0"/>
            </a:br>
            <a:r>
              <a:rPr lang="en-US" sz="1100" dirty="0" smtClean="0"/>
              <a:t>connection between </a:t>
            </a:r>
            <a:br>
              <a:rPr lang="en-US" sz="1100" dirty="0" smtClean="0"/>
            </a:br>
            <a:r>
              <a:rPr lang="en-US" sz="1100" dirty="0" smtClean="0"/>
              <a:t>GNSO and AC</a:t>
            </a:r>
            <a:r>
              <a:rPr lang="en-US" sz="1100" dirty="0"/>
              <a:t> </a:t>
            </a:r>
            <a:r>
              <a:rPr lang="en-US" sz="1100" dirty="0" smtClean="0"/>
              <a:t>governance </a:t>
            </a:r>
            <a:br>
              <a:rPr lang="en-US" sz="1100" dirty="0" smtClean="0"/>
            </a:br>
            <a:r>
              <a:rPr lang="en-US" sz="1100" dirty="0" smtClean="0"/>
              <a:t>structures</a:t>
            </a:r>
            <a:endParaRPr lang="en-US" sz="1100" dirty="0"/>
          </a:p>
        </p:txBody>
      </p:sp>
      <p:sp>
        <p:nvSpPr>
          <p:cNvPr id="53" name="Rectangle 52"/>
          <p:cNvSpPr/>
          <p:nvPr/>
        </p:nvSpPr>
        <p:spPr>
          <a:xfrm>
            <a:off x="325126" y="4524388"/>
            <a:ext cx="112638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A few “regulars”</a:t>
            </a:r>
            <a:br>
              <a:rPr lang="en-US" sz="1100" dirty="0" smtClean="0"/>
            </a:br>
            <a:r>
              <a:rPr lang="en-US" sz="1100" dirty="0" smtClean="0"/>
              <a:t>participate (~5)</a:t>
            </a:r>
            <a:endParaRPr lang="en-US" sz="1100" dirty="0"/>
          </a:p>
        </p:txBody>
      </p:sp>
      <p:sp>
        <p:nvSpPr>
          <p:cNvPr id="54" name="Bent Arrow 53"/>
          <p:cNvSpPr/>
          <p:nvPr/>
        </p:nvSpPr>
        <p:spPr>
          <a:xfrm rot="8768801">
            <a:off x="4047791" y="2410466"/>
            <a:ext cx="1607640" cy="2248990"/>
          </a:xfrm>
          <a:prstGeom prst="bentArrow">
            <a:avLst>
              <a:gd name="adj1" fmla="val 10340"/>
              <a:gd name="adj2" fmla="val 10275"/>
              <a:gd name="adj3" fmla="val 13627"/>
              <a:gd name="adj4" fmla="val 630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rapezoid 23"/>
          <p:cNvSpPr/>
          <p:nvPr/>
        </p:nvSpPr>
        <p:spPr>
          <a:xfrm>
            <a:off x="2850609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GNSO reps</a:t>
            </a:r>
            <a:endParaRPr lang="en-US" sz="1050" dirty="0"/>
          </a:p>
        </p:txBody>
      </p:sp>
      <p:sp>
        <p:nvSpPr>
          <p:cNvPr id="38" name="Trapezoid 37"/>
          <p:cNvSpPr/>
          <p:nvPr/>
        </p:nvSpPr>
        <p:spPr>
          <a:xfrm>
            <a:off x="466470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At Large reps</a:t>
            </a:r>
            <a:endParaRPr lang="en-US" sz="1050" dirty="0"/>
          </a:p>
        </p:txBody>
      </p:sp>
      <p:sp>
        <p:nvSpPr>
          <p:cNvPr id="39" name="Trapezoid 38"/>
          <p:cNvSpPr/>
          <p:nvPr/>
        </p:nvSpPr>
        <p:spPr>
          <a:xfrm>
            <a:off x="1451506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GAC reps</a:t>
            </a:r>
            <a:endParaRPr lang="en-US" sz="1050" dirty="0"/>
          </a:p>
        </p:txBody>
      </p:sp>
      <p:sp>
        <p:nvSpPr>
          <p:cNvPr id="40" name="Trapezoid 39"/>
          <p:cNvSpPr/>
          <p:nvPr/>
        </p:nvSpPr>
        <p:spPr>
          <a:xfrm>
            <a:off x="4184297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ccNSO reps</a:t>
            </a:r>
            <a:endParaRPr lang="en-US" sz="1050" dirty="0"/>
          </a:p>
        </p:txBody>
      </p:sp>
      <p:sp>
        <p:nvSpPr>
          <p:cNvPr id="41" name="Trapezoid 40"/>
          <p:cNvSpPr/>
          <p:nvPr/>
        </p:nvSpPr>
        <p:spPr>
          <a:xfrm>
            <a:off x="5169333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NRO reps</a:t>
            </a:r>
            <a:endParaRPr lang="en-US" sz="1050" dirty="0"/>
          </a:p>
        </p:txBody>
      </p:sp>
      <p:sp>
        <p:nvSpPr>
          <p:cNvPr id="42" name="Rectangle 41"/>
          <p:cNvSpPr/>
          <p:nvPr/>
        </p:nvSpPr>
        <p:spPr>
          <a:xfrm>
            <a:off x="618933" y="1881955"/>
            <a:ext cx="5402281" cy="1543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Board (21)</a:t>
            </a:r>
            <a:endParaRPr lang="en-US" sz="1100" dirty="0"/>
          </a:p>
        </p:txBody>
      </p:sp>
      <p:sp>
        <p:nvSpPr>
          <p:cNvPr id="55" name="Rectangle 54"/>
          <p:cNvSpPr/>
          <p:nvPr/>
        </p:nvSpPr>
        <p:spPr>
          <a:xfrm>
            <a:off x="4273437" y="3129402"/>
            <a:ext cx="1439642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100" dirty="0" smtClean="0"/>
              <a:t>Almost no</a:t>
            </a:r>
            <a:r>
              <a:rPr lang="en-US" sz="1100" dirty="0"/>
              <a:t> </a:t>
            </a:r>
            <a:r>
              <a:rPr lang="en-US" sz="1100" dirty="0" smtClean="0"/>
              <a:t>connection </a:t>
            </a:r>
            <a:br>
              <a:rPr lang="en-US" sz="1100" dirty="0" smtClean="0"/>
            </a:br>
            <a:r>
              <a:rPr lang="en-US" sz="1100" dirty="0" smtClean="0"/>
              <a:t>with SO governance </a:t>
            </a:r>
            <a:br>
              <a:rPr lang="en-US" sz="1100" dirty="0" smtClean="0"/>
            </a:br>
            <a:r>
              <a:rPr lang="en-US" sz="1100" dirty="0" smtClean="0"/>
              <a:t>structures</a:t>
            </a:r>
            <a:endParaRPr lang="en-US" sz="1100" dirty="0"/>
          </a:p>
        </p:txBody>
      </p:sp>
      <p:sp>
        <p:nvSpPr>
          <p:cNvPr id="56" name="Rectangle 55"/>
          <p:cNvSpPr/>
          <p:nvPr/>
        </p:nvSpPr>
        <p:spPr>
          <a:xfrm>
            <a:off x="5000657" y="4524388"/>
            <a:ext cx="105206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100" dirty="0" smtClean="0"/>
              <a:t>Participation in</a:t>
            </a:r>
            <a:br>
              <a:rPr lang="en-US" sz="1100" dirty="0" smtClean="0"/>
            </a:br>
            <a:r>
              <a:rPr lang="en-US" sz="1100" dirty="0" smtClean="0"/>
              <a:t>WGs is nil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509886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361569" y="3764085"/>
            <a:ext cx="5914888" cy="2766108"/>
            <a:chOff x="212682" y="2257707"/>
            <a:chExt cx="3752224" cy="2651939"/>
          </a:xfrm>
        </p:grpSpPr>
        <p:sp>
          <p:nvSpPr>
            <p:cNvPr id="21" name="Trapezoid 20"/>
            <p:cNvSpPr/>
            <p:nvPr/>
          </p:nvSpPr>
          <p:spPr>
            <a:xfrm>
              <a:off x="212682" y="2257707"/>
              <a:ext cx="3752224" cy="2651939"/>
            </a:xfrm>
            <a:prstGeom prst="trapezoid">
              <a:avLst>
                <a:gd name="adj" fmla="val 71166"/>
              </a:avLst>
            </a:prstGeom>
            <a:gradFill rotWithShape="0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Trapezoid 4"/>
            <p:cNvSpPr/>
            <p:nvPr/>
          </p:nvSpPr>
          <p:spPr>
            <a:xfrm>
              <a:off x="731078" y="3701304"/>
              <a:ext cx="2715434" cy="4737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Ina</a:t>
              </a:r>
              <a:r>
                <a:rPr lang="en-US" sz="1200" kern="1200" dirty="0" smtClean="0"/>
                <a:t>ctive </a:t>
              </a:r>
              <a:r>
                <a:rPr lang="en-US" sz="1200" kern="1200" dirty="0" smtClean="0"/>
                <a:t>constituency </a:t>
              </a:r>
              <a:r>
                <a:rPr lang="en-US" sz="1200" kern="1200" dirty="0" smtClean="0"/>
                <a:t>members </a:t>
              </a:r>
              <a:r>
                <a:rPr lang="en-US" kern="1200" dirty="0" smtClean="0"/>
                <a:t>(Growing)</a:t>
              </a:r>
              <a:endParaRPr lang="en-US" kern="1200" dirty="0"/>
            </a:p>
          </p:txBody>
        </p:sp>
      </p:grpSp>
      <p:grpSp>
        <p:nvGrpSpPr>
          <p:cNvPr id="16" name="Group 15"/>
          <p:cNvGrpSpPr/>
          <p:nvPr/>
        </p:nvGrpSpPr>
        <p:grpSpPr>
          <a:xfrm rot="10800000">
            <a:off x="2391348" y="4238569"/>
            <a:ext cx="1836372" cy="827956"/>
            <a:chOff x="-86672" y="1804454"/>
            <a:chExt cx="3035726" cy="1481159"/>
          </a:xfrm>
        </p:grpSpPr>
        <p:sp>
          <p:nvSpPr>
            <p:cNvPr id="17" name="Trapezoid 16"/>
            <p:cNvSpPr/>
            <p:nvPr/>
          </p:nvSpPr>
          <p:spPr>
            <a:xfrm>
              <a:off x="-86672" y="1804459"/>
              <a:ext cx="3035726" cy="1481154"/>
            </a:xfrm>
            <a:prstGeom prst="trapezoid">
              <a:avLst>
                <a:gd name="adj" fmla="val 48888"/>
              </a:avLst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99000">
                  <a:srgbClr val="008000"/>
                </a:gs>
              </a:gsLst>
              <a:lin ang="16200000" scaled="0"/>
            </a:gra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Trapezoid 4"/>
            <p:cNvSpPr/>
            <p:nvPr/>
          </p:nvSpPr>
          <p:spPr>
            <a:xfrm rot="10800000">
              <a:off x="449390" y="1804454"/>
              <a:ext cx="1973222" cy="14811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Active constituency members </a:t>
              </a:r>
              <a:r>
                <a:rPr lang="en-US" kern="1200" dirty="0" smtClean="0"/>
                <a:t>(Shrinking)</a:t>
              </a:r>
              <a:endParaRPr lang="en-US" kern="12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2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Mikey’s view of the bottom-up process </a:t>
            </a:r>
            <a:r>
              <a:rPr lang="en-US" b="1" dirty="0" smtClean="0"/>
              <a:t>(Trend)</a:t>
            </a:r>
            <a:endParaRPr lang="en-US" b="1" dirty="0"/>
          </a:p>
        </p:txBody>
      </p:sp>
      <p:graphicFrame>
        <p:nvGraphicFramePr>
          <p:cNvPr id="1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4842801"/>
              </p:ext>
            </p:extLst>
          </p:nvPr>
        </p:nvGraphicFramePr>
        <p:xfrm>
          <a:off x="1814002" y="1412898"/>
          <a:ext cx="3035726" cy="2890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Oval 12"/>
          <p:cNvSpPr/>
          <p:nvPr/>
        </p:nvSpPr>
        <p:spPr>
          <a:xfrm>
            <a:off x="2602668" y="4978752"/>
            <a:ext cx="418787" cy="340194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 smtClean="0"/>
              <a:t>WG</a:t>
            </a:r>
            <a:endParaRPr lang="en-US" sz="600" b="1" dirty="0"/>
          </a:p>
        </p:txBody>
      </p:sp>
      <p:sp>
        <p:nvSpPr>
          <p:cNvPr id="14" name="Oval 13"/>
          <p:cNvSpPr/>
          <p:nvPr/>
        </p:nvSpPr>
        <p:spPr>
          <a:xfrm>
            <a:off x="3095528" y="4978752"/>
            <a:ext cx="418787" cy="340194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 smtClean="0"/>
              <a:t>WG</a:t>
            </a:r>
            <a:endParaRPr lang="en-US" sz="600" b="1" dirty="0"/>
          </a:p>
        </p:txBody>
      </p:sp>
      <p:sp>
        <p:nvSpPr>
          <p:cNvPr id="15" name="Oval 14"/>
          <p:cNvSpPr/>
          <p:nvPr/>
        </p:nvSpPr>
        <p:spPr>
          <a:xfrm>
            <a:off x="3570184" y="4978752"/>
            <a:ext cx="418787" cy="340194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 smtClean="0"/>
              <a:t>WG</a:t>
            </a:r>
            <a:endParaRPr lang="en-US" sz="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45579" y="1512386"/>
            <a:ext cx="2998421" cy="5017807"/>
          </a:xfrm>
        </p:spPr>
        <p:txBody>
          <a:bodyPr>
            <a:normAutofit lnSpcReduction="10000"/>
          </a:bodyPr>
          <a:lstStyle/>
          <a:p>
            <a:r>
              <a:rPr lang="en-US" sz="1600" dirty="0" smtClean="0"/>
              <a:t>The trends are going the wrong way</a:t>
            </a:r>
          </a:p>
          <a:p>
            <a:r>
              <a:rPr lang="en-US" sz="1600" dirty="0" smtClean="0"/>
              <a:t>Massive international </a:t>
            </a:r>
            <a:r>
              <a:rPr lang="en-US" sz="1600" dirty="0"/>
              <a:t>o</a:t>
            </a:r>
            <a:r>
              <a:rPr lang="en-US" sz="1600" dirty="0" smtClean="0"/>
              <a:t>utreach efforts may increase the pool of bewildered, frustrated, inactive constituents</a:t>
            </a:r>
          </a:p>
          <a:p>
            <a:r>
              <a:rPr lang="en-US" sz="1600" dirty="0" smtClean="0"/>
              <a:t>Few mechanisms to advocate for, or provide, resources directly to WGs means WGs continue to recede </a:t>
            </a:r>
          </a:p>
          <a:p>
            <a:r>
              <a:rPr lang="en-US" sz="1600" dirty="0" smtClean="0"/>
              <a:t>Number of WG’s that can be supported declines as forces drive talent pool up or out</a:t>
            </a:r>
          </a:p>
          <a:p>
            <a:r>
              <a:rPr lang="en-US" sz="1600" dirty="0" smtClean="0"/>
              <a:t>As WGs deteriorate, greater temptation, and justification, to bypass the process </a:t>
            </a:r>
            <a:endParaRPr lang="en-US" sz="1600" dirty="0"/>
          </a:p>
          <a:p>
            <a:r>
              <a:rPr lang="en-US" sz="1600" b="1" dirty="0" smtClean="0">
                <a:solidFill>
                  <a:srgbClr val="0000FF"/>
                </a:solidFill>
              </a:rPr>
              <a:t>WG’s (the basis of the credibility of the bottom-up process) are replaced with traditional hierarchy</a:t>
            </a:r>
          </a:p>
        </p:txBody>
      </p:sp>
      <p:sp>
        <p:nvSpPr>
          <p:cNvPr id="43" name="Trapezoid 4"/>
          <p:cNvSpPr/>
          <p:nvPr/>
        </p:nvSpPr>
        <p:spPr>
          <a:xfrm>
            <a:off x="1238452" y="6036010"/>
            <a:ext cx="4280525" cy="49418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/>
              <a:t>Even </a:t>
            </a:r>
            <a:r>
              <a:rPr lang="en-US" dirty="0" smtClean="0"/>
              <a:t>less </a:t>
            </a:r>
            <a:r>
              <a:rPr lang="en-US" sz="1200" dirty="0" smtClean="0"/>
              <a:t>involvement of individuals and experts</a:t>
            </a:r>
            <a:endParaRPr lang="en-US" sz="1200" kern="1200" dirty="0"/>
          </a:p>
        </p:txBody>
      </p:sp>
      <p:sp>
        <p:nvSpPr>
          <p:cNvPr id="44" name="Bent Arrow 43"/>
          <p:cNvSpPr/>
          <p:nvPr/>
        </p:nvSpPr>
        <p:spPr>
          <a:xfrm rot="12831199" flipH="1">
            <a:off x="960107" y="2403662"/>
            <a:ext cx="1607640" cy="2248990"/>
          </a:xfrm>
          <a:prstGeom prst="bentArrow">
            <a:avLst>
              <a:gd name="adj1" fmla="val 10340"/>
              <a:gd name="adj2" fmla="val 10275"/>
              <a:gd name="adj3" fmla="val 13627"/>
              <a:gd name="adj4" fmla="val 630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0604" y="3129402"/>
            <a:ext cx="16607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Plans to strengthen</a:t>
            </a:r>
            <a:br>
              <a:rPr lang="en-US" sz="1100" dirty="0" smtClean="0"/>
            </a:br>
            <a:r>
              <a:rPr lang="en-US" sz="1100" dirty="0" smtClean="0"/>
              <a:t>connection between </a:t>
            </a:r>
            <a:br>
              <a:rPr lang="en-US" sz="1100" dirty="0" smtClean="0"/>
            </a:br>
            <a:r>
              <a:rPr lang="en-US" sz="1100" dirty="0" smtClean="0"/>
              <a:t>GNSO and AC</a:t>
            </a:r>
            <a:r>
              <a:rPr lang="en-US" sz="1100" dirty="0"/>
              <a:t> </a:t>
            </a:r>
            <a:r>
              <a:rPr lang="en-US" sz="1100" dirty="0" smtClean="0"/>
              <a:t>governance </a:t>
            </a:r>
            <a:br>
              <a:rPr lang="en-US" sz="1100" dirty="0" smtClean="0"/>
            </a:br>
            <a:r>
              <a:rPr lang="en-US" sz="1100" dirty="0" smtClean="0"/>
              <a:t>structures?</a:t>
            </a:r>
            <a:endParaRPr lang="en-US" sz="1100" dirty="0"/>
          </a:p>
        </p:txBody>
      </p:sp>
      <p:sp>
        <p:nvSpPr>
          <p:cNvPr id="53" name="Rectangle 52"/>
          <p:cNvSpPr/>
          <p:nvPr/>
        </p:nvSpPr>
        <p:spPr>
          <a:xfrm>
            <a:off x="464176" y="4524388"/>
            <a:ext cx="97975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Participation?</a:t>
            </a:r>
            <a:endParaRPr lang="en-US" sz="1100" dirty="0"/>
          </a:p>
        </p:txBody>
      </p:sp>
      <p:sp>
        <p:nvSpPr>
          <p:cNvPr id="54" name="Bent Arrow 53"/>
          <p:cNvSpPr/>
          <p:nvPr/>
        </p:nvSpPr>
        <p:spPr>
          <a:xfrm rot="8768801">
            <a:off x="4047791" y="2410466"/>
            <a:ext cx="1607640" cy="2248990"/>
          </a:xfrm>
          <a:prstGeom prst="bentArrow">
            <a:avLst>
              <a:gd name="adj1" fmla="val 10340"/>
              <a:gd name="adj2" fmla="val 10275"/>
              <a:gd name="adj3" fmla="val 13627"/>
              <a:gd name="adj4" fmla="val 630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rapezoid 23"/>
          <p:cNvSpPr/>
          <p:nvPr/>
        </p:nvSpPr>
        <p:spPr>
          <a:xfrm>
            <a:off x="2850609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GNSO reps</a:t>
            </a:r>
            <a:endParaRPr lang="en-US" sz="1050" dirty="0"/>
          </a:p>
        </p:txBody>
      </p:sp>
      <p:sp>
        <p:nvSpPr>
          <p:cNvPr id="38" name="Trapezoid 37"/>
          <p:cNvSpPr/>
          <p:nvPr/>
        </p:nvSpPr>
        <p:spPr>
          <a:xfrm>
            <a:off x="466470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At Large reps</a:t>
            </a:r>
            <a:endParaRPr lang="en-US" sz="1050" dirty="0"/>
          </a:p>
        </p:txBody>
      </p:sp>
      <p:sp>
        <p:nvSpPr>
          <p:cNvPr id="39" name="Trapezoid 38"/>
          <p:cNvSpPr/>
          <p:nvPr/>
        </p:nvSpPr>
        <p:spPr>
          <a:xfrm>
            <a:off x="1451506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GAC reps</a:t>
            </a:r>
            <a:endParaRPr lang="en-US" sz="1050" dirty="0"/>
          </a:p>
        </p:txBody>
      </p:sp>
      <p:sp>
        <p:nvSpPr>
          <p:cNvPr id="40" name="Trapezoid 39"/>
          <p:cNvSpPr/>
          <p:nvPr/>
        </p:nvSpPr>
        <p:spPr>
          <a:xfrm>
            <a:off x="4184297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ccNSO reps</a:t>
            </a:r>
            <a:endParaRPr lang="en-US" sz="1050" dirty="0"/>
          </a:p>
        </p:txBody>
      </p:sp>
      <p:sp>
        <p:nvSpPr>
          <p:cNvPr id="41" name="Trapezoid 40"/>
          <p:cNvSpPr/>
          <p:nvPr/>
        </p:nvSpPr>
        <p:spPr>
          <a:xfrm>
            <a:off x="5169333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NRO reps</a:t>
            </a:r>
            <a:endParaRPr lang="en-US" sz="1050" dirty="0"/>
          </a:p>
        </p:txBody>
      </p:sp>
      <p:sp>
        <p:nvSpPr>
          <p:cNvPr id="42" name="Rectangle 41"/>
          <p:cNvSpPr/>
          <p:nvPr/>
        </p:nvSpPr>
        <p:spPr>
          <a:xfrm>
            <a:off x="618933" y="1881955"/>
            <a:ext cx="5402281" cy="1543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Board</a:t>
            </a:r>
            <a:endParaRPr lang="en-US" sz="1100" dirty="0"/>
          </a:p>
        </p:txBody>
      </p:sp>
      <p:sp>
        <p:nvSpPr>
          <p:cNvPr id="55" name="Rectangle 54"/>
          <p:cNvSpPr/>
          <p:nvPr/>
        </p:nvSpPr>
        <p:spPr>
          <a:xfrm>
            <a:off x="3300321" y="3129402"/>
            <a:ext cx="26338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100" dirty="0" smtClean="0"/>
              <a:t>Plans to strengthen</a:t>
            </a:r>
            <a:br>
              <a:rPr lang="en-US" sz="1100" dirty="0" smtClean="0"/>
            </a:br>
            <a:r>
              <a:rPr lang="en-US" sz="1100" dirty="0" smtClean="0"/>
              <a:t>connection between </a:t>
            </a:r>
            <a:br>
              <a:rPr lang="en-US" sz="1100" dirty="0" smtClean="0"/>
            </a:br>
            <a:r>
              <a:rPr lang="en-US" sz="1100" dirty="0" smtClean="0"/>
              <a:t>GNSO and SO governance </a:t>
            </a:r>
            <a:br>
              <a:rPr lang="en-US" sz="1100" dirty="0" smtClean="0"/>
            </a:br>
            <a:r>
              <a:rPr lang="en-US" sz="1100" dirty="0" smtClean="0"/>
              <a:t>structures?</a:t>
            </a:r>
            <a:endParaRPr lang="en-US" sz="1100" dirty="0"/>
          </a:p>
        </p:txBody>
      </p:sp>
      <p:sp>
        <p:nvSpPr>
          <p:cNvPr id="56" name="Rectangle 55"/>
          <p:cNvSpPr/>
          <p:nvPr/>
        </p:nvSpPr>
        <p:spPr>
          <a:xfrm>
            <a:off x="5072962" y="4524388"/>
            <a:ext cx="97975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100" dirty="0" smtClean="0"/>
              <a:t>Participation?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33941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Bent Arrow 48"/>
          <p:cNvSpPr/>
          <p:nvPr/>
        </p:nvSpPr>
        <p:spPr>
          <a:xfrm rot="12616252" flipH="1">
            <a:off x="709817" y="2246055"/>
            <a:ext cx="1607640" cy="2248990"/>
          </a:xfrm>
          <a:prstGeom prst="bentArrow">
            <a:avLst>
              <a:gd name="adj1" fmla="val 44641"/>
              <a:gd name="adj2" fmla="val 34432"/>
              <a:gd name="adj3" fmla="val 25000"/>
              <a:gd name="adj4" fmla="val 7352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Bent Arrow 47"/>
          <p:cNvSpPr/>
          <p:nvPr/>
        </p:nvSpPr>
        <p:spPr>
          <a:xfrm rot="8983748">
            <a:off x="4384530" y="2238968"/>
            <a:ext cx="1607640" cy="2248990"/>
          </a:xfrm>
          <a:prstGeom prst="bentArrow">
            <a:avLst>
              <a:gd name="adj1" fmla="val 44641"/>
              <a:gd name="adj2" fmla="val 34432"/>
              <a:gd name="adj3" fmla="val 25000"/>
              <a:gd name="adj4" fmla="val 7352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Trapezoid 37"/>
          <p:cNvSpPr/>
          <p:nvPr/>
        </p:nvSpPr>
        <p:spPr>
          <a:xfrm>
            <a:off x="67171" y="3142766"/>
            <a:ext cx="6567036" cy="3715233"/>
          </a:xfrm>
          <a:prstGeom prst="trapezoid">
            <a:avLst>
              <a:gd name="adj" fmla="val 58801"/>
            </a:avLst>
          </a:prstGeom>
          <a:gradFill>
            <a:gsLst>
              <a:gs pos="0">
                <a:srgbClr val="008000"/>
              </a:gs>
              <a:gs pos="100000">
                <a:schemeClr val="tx2">
                  <a:lumMod val="40000"/>
                  <a:lumOff val="6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592" y="7995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Mikey’s view of the bottom-up process </a:t>
            </a:r>
            <a:r>
              <a:rPr lang="en-US" b="1" dirty="0" smtClean="0"/>
              <a:t>(Opportunities)</a:t>
            </a:r>
            <a:endParaRPr lang="en-US" b="1" dirty="0"/>
          </a:p>
        </p:txBody>
      </p:sp>
      <p:sp>
        <p:nvSpPr>
          <p:cNvPr id="30" name="Trapezoid 29"/>
          <p:cNvSpPr/>
          <p:nvPr/>
        </p:nvSpPr>
        <p:spPr>
          <a:xfrm>
            <a:off x="2859879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GNSO reps</a:t>
            </a:r>
            <a:endParaRPr lang="en-US" sz="1050" dirty="0"/>
          </a:p>
        </p:txBody>
      </p:sp>
      <p:sp>
        <p:nvSpPr>
          <p:cNvPr id="33" name="Trapezoid 32"/>
          <p:cNvSpPr/>
          <p:nvPr/>
        </p:nvSpPr>
        <p:spPr>
          <a:xfrm>
            <a:off x="2549538" y="2493818"/>
            <a:ext cx="1570500" cy="315204"/>
          </a:xfrm>
          <a:prstGeom prst="trapezoid">
            <a:avLst>
              <a:gd name="adj" fmla="val 5735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GNSO Council</a:t>
            </a:r>
            <a:endParaRPr lang="en-US" sz="1200" dirty="0"/>
          </a:p>
        </p:txBody>
      </p:sp>
      <p:sp>
        <p:nvSpPr>
          <p:cNvPr id="34" name="Trapezoid 33"/>
          <p:cNvSpPr/>
          <p:nvPr/>
        </p:nvSpPr>
        <p:spPr>
          <a:xfrm>
            <a:off x="2158515" y="2818293"/>
            <a:ext cx="2376188" cy="398640"/>
          </a:xfrm>
          <a:prstGeom prst="trapezoid">
            <a:avLst>
              <a:gd name="adj" fmla="val 6056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Volunteer Constituency/SG leader/administrators</a:t>
            </a:r>
            <a:endParaRPr lang="en-US" sz="1200" dirty="0"/>
          </a:p>
        </p:txBody>
      </p:sp>
      <p:sp>
        <p:nvSpPr>
          <p:cNvPr id="39" name="Trapezoid 38"/>
          <p:cNvSpPr/>
          <p:nvPr/>
        </p:nvSpPr>
        <p:spPr>
          <a:xfrm rot="7175712">
            <a:off x="597695" y="3812952"/>
            <a:ext cx="2008248" cy="775962"/>
          </a:xfrm>
          <a:prstGeom prst="trapezoid">
            <a:avLst>
              <a:gd name="adj" fmla="val 83821"/>
            </a:avLst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rgbClr val="05934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201104" y="3463259"/>
            <a:ext cx="234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Active GNSO constituency members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1" name="Trapezoid 40"/>
          <p:cNvSpPr/>
          <p:nvPr/>
        </p:nvSpPr>
        <p:spPr>
          <a:xfrm rot="14441114">
            <a:off x="4037431" y="3806919"/>
            <a:ext cx="2008248" cy="775962"/>
          </a:xfrm>
          <a:prstGeom prst="trapezoid">
            <a:avLst>
              <a:gd name="adj" fmla="val 83821"/>
            </a:avLst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rgbClr val="05934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 rot="17938235">
            <a:off x="721797" y="3875233"/>
            <a:ext cx="1540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Active participants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from ACs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 rot="3631834">
            <a:off x="4360534" y="3846283"/>
            <a:ext cx="1540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Active participants 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from SOs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4" name="Trapezoid 43"/>
          <p:cNvSpPr/>
          <p:nvPr/>
        </p:nvSpPr>
        <p:spPr>
          <a:xfrm>
            <a:off x="494280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At Large reps</a:t>
            </a:r>
            <a:endParaRPr lang="en-US" sz="1050" dirty="0"/>
          </a:p>
        </p:txBody>
      </p:sp>
      <p:sp>
        <p:nvSpPr>
          <p:cNvPr id="45" name="Trapezoid 44"/>
          <p:cNvSpPr/>
          <p:nvPr/>
        </p:nvSpPr>
        <p:spPr>
          <a:xfrm>
            <a:off x="1479316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GAC reps</a:t>
            </a:r>
            <a:endParaRPr lang="en-US" sz="1050" dirty="0"/>
          </a:p>
        </p:txBody>
      </p:sp>
      <p:sp>
        <p:nvSpPr>
          <p:cNvPr id="46" name="Trapezoid 45"/>
          <p:cNvSpPr/>
          <p:nvPr/>
        </p:nvSpPr>
        <p:spPr>
          <a:xfrm>
            <a:off x="4212107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ccNSO reps</a:t>
            </a:r>
            <a:endParaRPr lang="en-US" sz="1050" dirty="0"/>
          </a:p>
        </p:txBody>
      </p:sp>
      <p:sp>
        <p:nvSpPr>
          <p:cNvPr id="47" name="Trapezoid 46"/>
          <p:cNvSpPr/>
          <p:nvPr/>
        </p:nvSpPr>
        <p:spPr>
          <a:xfrm>
            <a:off x="5197143" y="1990726"/>
            <a:ext cx="976244" cy="360137"/>
          </a:xfrm>
          <a:prstGeom prst="trapezoid">
            <a:avLst>
              <a:gd name="adj" fmla="val 13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NRO reps</a:t>
            </a:r>
            <a:endParaRPr lang="en-US" sz="1050" dirty="0"/>
          </a:p>
        </p:txBody>
      </p:sp>
      <p:sp>
        <p:nvSpPr>
          <p:cNvPr id="50" name="Rectangle 49"/>
          <p:cNvSpPr/>
          <p:nvPr/>
        </p:nvSpPr>
        <p:spPr>
          <a:xfrm>
            <a:off x="872171" y="2552435"/>
            <a:ext cx="104289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AC governance</a:t>
            </a:r>
            <a:br>
              <a:rPr lang="en-US" sz="1100" dirty="0" smtClean="0">
                <a:solidFill>
                  <a:schemeClr val="bg1"/>
                </a:solidFill>
              </a:rPr>
            </a:br>
            <a:r>
              <a:rPr lang="en-US" sz="1100" dirty="0" smtClean="0">
                <a:solidFill>
                  <a:schemeClr val="bg1"/>
                </a:solidFill>
              </a:rPr>
              <a:t>structures</a:t>
            </a:r>
            <a:endParaRPr lang="en-US" sz="1100" dirty="0"/>
          </a:p>
        </p:txBody>
      </p:sp>
      <p:sp>
        <p:nvSpPr>
          <p:cNvPr id="51" name="Rectangle 50"/>
          <p:cNvSpPr/>
          <p:nvPr/>
        </p:nvSpPr>
        <p:spPr>
          <a:xfrm>
            <a:off x="4782531" y="2552435"/>
            <a:ext cx="10480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</a:rPr>
              <a:t>SO governance</a:t>
            </a:r>
            <a:br>
              <a:rPr lang="en-US" sz="1100" dirty="0" smtClean="0">
                <a:solidFill>
                  <a:schemeClr val="bg1"/>
                </a:solidFill>
              </a:rPr>
            </a:br>
            <a:r>
              <a:rPr lang="en-US" sz="1100" dirty="0" smtClean="0">
                <a:solidFill>
                  <a:schemeClr val="bg1"/>
                </a:solidFill>
              </a:rPr>
              <a:t>structures</a:t>
            </a:r>
            <a:endParaRPr lang="en-US" sz="1100" dirty="0"/>
          </a:p>
        </p:txBody>
      </p:sp>
      <p:sp>
        <p:nvSpPr>
          <p:cNvPr id="52" name="TextBox 51"/>
          <p:cNvSpPr txBox="1"/>
          <p:nvPr/>
        </p:nvSpPr>
        <p:spPr>
          <a:xfrm>
            <a:off x="2185850" y="6523746"/>
            <a:ext cx="2354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Active individuals and experts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7901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0" name="Oval 19"/>
          <p:cNvSpPr/>
          <p:nvPr/>
        </p:nvSpPr>
        <p:spPr>
          <a:xfrm>
            <a:off x="759531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1" name="Oval 20"/>
          <p:cNvSpPr/>
          <p:nvPr/>
        </p:nvSpPr>
        <p:spPr>
          <a:xfrm>
            <a:off x="1461161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2" name="Oval 21"/>
          <p:cNvSpPr/>
          <p:nvPr/>
        </p:nvSpPr>
        <p:spPr>
          <a:xfrm>
            <a:off x="2162791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3" name="Oval 22"/>
          <p:cNvSpPr/>
          <p:nvPr/>
        </p:nvSpPr>
        <p:spPr>
          <a:xfrm>
            <a:off x="2788346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4" name="Oval 23"/>
          <p:cNvSpPr/>
          <p:nvPr/>
        </p:nvSpPr>
        <p:spPr>
          <a:xfrm>
            <a:off x="3489976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5" name="Oval 24"/>
          <p:cNvSpPr/>
          <p:nvPr/>
        </p:nvSpPr>
        <p:spPr>
          <a:xfrm>
            <a:off x="4191606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26" name="Oval 25"/>
          <p:cNvSpPr/>
          <p:nvPr/>
        </p:nvSpPr>
        <p:spPr>
          <a:xfrm>
            <a:off x="4893236" y="4769343"/>
            <a:ext cx="1751947" cy="1754403"/>
          </a:xfrm>
          <a:prstGeom prst="ellipse">
            <a:avLst/>
          </a:prstGeom>
          <a:gradFill flip="none" rotWithShape="1">
            <a:gsLst>
              <a:gs pos="0">
                <a:srgbClr val="008000"/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/>
              <a:t>WG</a:t>
            </a:r>
            <a:endParaRPr lang="en-US" sz="1200" b="1" dirty="0"/>
          </a:p>
        </p:txBody>
      </p:sp>
      <p:sp>
        <p:nvSpPr>
          <p:cNvPr id="31" name="Content Placeholder 30"/>
          <p:cNvSpPr>
            <a:spLocks noGrp="1"/>
          </p:cNvSpPr>
          <p:nvPr>
            <p:ph idx="1"/>
          </p:nvPr>
        </p:nvSpPr>
        <p:spPr>
          <a:xfrm>
            <a:off x="6092891" y="831815"/>
            <a:ext cx="3062674" cy="5999708"/>
          </a:xfrm>
        </p:spPr>
        <p:txBody>
          <a:bodyPr>
            <a:normAutofit fontScale="92500" lnSpcReduction="10000"/>
          </a:bodyPr>
          <a:lstStyle/>
          <a:p>
            <a:r>
              <a:rPr lang="en-US" sz="1600" b="1" dirty="0" smtClean="0">
                <a:solidFill>
                  <a:srgbClr val="0000FF"/>
                </a:solidFill>
              </a:rPr>
              <a:t>Leadership</a:t>
            </a:r>
            <a:r>
              <a:rPr lang="en-US" sz="1600" dirty="0"/>
              <a:t> </a:t>
            </a:r>
            <a:r>
              <a:rPr lang="en-US" sz="1600" dirty="0" smtClean="0"/>
              <a:t>– direct more attention to the </a:t>
            </a:r>
            <a:r>
              <a:rPr lang="en-US" sz="1600" u="sng" dirty="0" smtClean="0"/>
              <a:t>bottom</a:t>
            </a:r>
            <a:r>
              <a:rPr lang="en-US" sz="1600" dirty="0" smtClean="0"/>
              <a:t> of the </a:t>
            </a:r>
            <a:r>
              <a:rPr lang="en-US" sz="1600" baseline="0" dirty="0" smtClean="0"/>
              <a:t>bottom-up consensus-based multi-stakeholder decision-making </a:t>
            </a:r>
            <a:r>
              <a:rPr lang="en-US" sz="1600" dirty="0" smtClean="0"/>
              <a:t>process</a:t>
            </a:r>
            <a:endParaRPr lang="en-US" sz="1600" baseline="0" dirty="0" smtClean="0"/>
          </a:p>
          <a:p>
            <a:r>
              <a:rPr lang="en-US" sz="1600" b="1" dirty="0" smtClean="0">
                <a:solidFill>
                  <a:srgbClr val="0000FF"/>
                </a:solidFill>
              </a:rPr>
              <a:t>Resource allocation </a:t>
            </a:r>
            <a:r>
              <a:rPr lang="en-US" sz="1600" dirty="0" smtClean="0"/>
              <a:t>– retarget to support &amp; reward deep/diverse participation in policy-making WG’s</a:t>
            </a:r>
          </a:p>
          <a:p>
            <a:r>
              <a:rPr lang="en-US" sz="1600" b="1" dirty="0" smtClean="0">
                <a:solidFill>
                  <a:srgbClr val="0000FF"/>
                </a:solidFill>
              </a:rPr>
              <a:t>Delayering</a:t>
            </a:r>
            <a:r>
              <a:rPr lang="en-US" sz="1600" dirty="0" smtClean="0">
                <a:solidFill>
                  <a:srgbClr val="0000FF"/>
                </a:solidFill>
              </a:rPr>
              <a:t> </a:t>
            </a:r>
            <a:r>
              <a:rPr lang="en-US" sz="1600" dirty="0" smtClean="0"/>
              <a:t>– return to a light, volunteer leadership/administrative layer to guide the policy-making process</a:t>
            </a:r>
          </a:p>
          <a:p>
            <a:r>
              <a:rPr lang="en-US" sz="1600" b="1" dirty="0" smtClean="0">
                <a:solidFill>
                  <a:srgbClr val="0000FF"/>
                </a:solidFill>
              </a:rPr>
              <a:t>Equality</a:t>
            </a:r>
            <a:r>
              <a:rPr lang="en-US" sz="1600" dirty="0" smtClean="0">
                <a:solidFill>
                  <a:srgbClr val="0000FF"/>
                </a:solidFill>
              </a:rPr>
              <a:t> </a:t>
            </a:r>
            <a:r>
              <a:rPr lang="en-US" sz="1600" dirty="0" smtClean="0"/>
              <a:t>– use superb remote participation and other mechanisms to put worldwide participants on an equal footing</a:t>
            </a:r>
          </a:p>
          <a:p>
            <a:r>
              <a:rPr lang="en-US" sz="1600" b="1" dirty="0" smtClean="0">
                <a:solidFill>
                  <a:srgbClr val="0000FF"/>
                </a:solidFill>
              </a:rPr>
              <a:t>Outreach </a:t>
            </a:r>
            <a:r>
              <a:rPr lang="en-US" sz="1600" dirty="0" smtClean="0"/>
              <a:t>– build WG participant and leadership capability.  Newcomers are welcomed with a clear path to full participation.  </a:t>
            </a:r>
            <a:r>
              <a:rPr lang="en-US" sz="1600" dirty="0"/>
              <a:t>E</a:t>
            </a:r>
            <a:r>
              <a:rPr lang="en-US" sz="1600" dirty="0" smtClean="0"/>
              <a:t>merging leaders are identified early, mentored towards effectiveness, and rewarded for continuing contribution in the WG process.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618933" y="1881955"/>
            <a:ext cx="5402281" cy="1543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Board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34283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</TotalTime>
  <Words>656</Words>
  <Application>Microsoft Macintosh PowerPoint</Application>
  <PresentationFormat>On-screen Show (4:3)</PresentationFormat>
  <Paragraphs>110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Have I mentioned  Working Groups?</vt:lpstr>
      <vt:lpstr>Mikey’s view of the bottom-up process (Ideal)</vt:lpstr>
      <vt:lpstr>Mikey’s view of the bottom-up process (Current)</vt:lpstr>
      <vt:lpstr>Mikey’s view of the bottom-up process (Trend)</vt:lpstr>
      <vt:lpstr>Mikey’s view of the bottom-up process (Opportunities)</vt:lpstr>
    </vt:vector>
  </TitlesOfParts>
  <Company>O'Connor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O'Connor</dc:creator>
  <cp:lastModifiedBy>Mike O'Connor</cp:lastModifiedBy>
  <cp:revision>245</cp:revision>
  <dcterms:created xsi:type="dcterms:W3CDTF">2013-02-10T16:41:04Z</dcterms:created>
  <dcterms:modified xsi:type="dcterms:W3CDTF">2013-02-11T20:51:28Z</dcterms:modified>
</cp:coreProperties>
</file>