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7"/>
  </p:notesMasterIdLst>
  <p:handoutMasterIdLst>
    <p:handoutMasterId r:id="rId18"/>
  </p:handoutMasterIdLst>
  <p:sldIdLst>
    <p:sldId id="256" r:id="rId2"/>
    <p:sldId id="346" r:id="rId3"/>
    <p:sldId id="336" r:id="rId4"/>
    <p:sldId id="357" r:id="rId5"/>
    <p:sldId id="348" r:id="rId6"/>
    <p:sldId id="322" r:id="rId7"/>
    <p:sldId id="352" r:id="rId8"/>
    <p:sldId id="349" r:id="rId9"/>
    <p:sldId id="350" r:id="rId10"/>
    <p:sldId id="353" r:id="rId11"/>
    <p:sldId id="355" r:id="rId12"/>
    <p:sldId id="356" r:id="rId13"/>
    <p:sldId id="351" r:id="rId14"/>
    <p:sldId id="358" r:id="rId15"/>
    <p:sldId id="359"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CC6666"/>
    <a:srgbClr val="CC3333"/>
    <a:srgbClr val="010000"/>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75" d="100"/>
          <a:sy n="75" d="100"/>
        </p:scale>
        <p:origin x="-1152"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30C083C-35A5-476C-A4E1-19BCD5E3BD27}" type="doc">
      <dgm:prSet loTypeId="urn:microsoft.com/office/officeart/2005/8/layout/lProcess2" loCatId="relationship" qsTypeId="urn:microsoft.com/office/officeart/2005/8/quickstyle/simple1" qsCatId="simple" csTypeId="urn:microsoft.com/office/officeart/2005/8/colors/accent1_2" csCatId="accent1" phldr="1"/>
      <dgm:spPr/>
      <dgm:t>
        <a:bodyPr/>
        <a:lstStyle/>
        <a:p>
          <a:endParaRPr lang="de-DE"/>
        </a:p>
      </dgm:t>
    </dgm:pt>
    <dgm:pt modelId="{D3C48C71-D11B-49FB-B0BE-439C8C3F9426}">
      <dgm:prSet phldrT="[Text]" custT="1"/>
      <dgm:spPr/>
      <dgm:t>
        <a:bodyPr/>
        <a:lstStyle/>
        <a:p>
          <a:pPr algn="ctr"/>
          <a:r>
            <a:rPr lang="de-DE" sz="1600" b="1" i="0" dirty="0" smtClean="0"/>
            <a:t>ICANN </a:t>
          </a:r>
          <a:r>
            <a:rPr lang="de-DE" sz="1600" b="1" i="0" dirty="0" err="1" smtClean="0"/>
            <a:t>Accountability</a:t>
          </a:r>
          <a:r>
            <a:rPr lang="de-DE" sz="1600" b="1" i="0" dirty="0" smtClean="0"/>
            <a:t> &amp; </a:t>
          </a:r>
          <a:r>
            <a:rPr lang="de-DE" sz="1600" b="1" i="0" dirty="0" err="1" smtClean="0"/>
            <a:t>Governance</a:t>
          </a:r>
          <a:r>
            <a:rPr lang="de-DE" sz="1600" b="1" i="0" dirty="0" smtClean="0"/>
            <a:t> Cross Community Working</a:t>
          </a:r>
          <a:r>
            <a:rPr lang="de-DE" sz="1600" b="1" i="1" dirty="0" smtClean="0">
              <a:solidFill>
                <a:schemeClr val="tx1"/>
              </a:solidFill>
            </a:rPr>
            <a:t> </a:t>
          </a:r>
          <a:r>
            <a:rPr lang="de-DE" sz="1600" b="1" i="0" dirty="0" smtClean="0">
              <a:solidFill>
                <a:schemeClr val="tx1"/>
              </a:solidFill>
            </a:rPr>
            <a:t>Group</a:t>
          </a:r>
        </a:p>
        <a:p>
          <a:pPr algn="l"/>
          <a:r>
            <a:rPr lang="de-DE" sz="1200" b="0" i="0" dirty="0" smtClean="0"/>
            <a:t>(</a:t>
          </a:r>
          <a:r>
            <a:rPr lang="de-DE" sz="1200" b="0" i="0" dirty="0" err="1" smtClean="0"/>
            <a:t>under</a:t>
          </a:r>
          <a:r>
            <a:rPr lang="de-DE" sz="1200" b="0" i="0" dirty="0" smtClean="0"/>
            <a:t> </a:t>
          </a:r>
          <a:r>
            <a:rPr lang="de-DE" sz="1200" b="0" i="0" dirty="0" err="1" smtClean="0"/>
            <a:t>establishment</a:t>
          </a:r>
          <a:r>
            <a:rPr lang="de-DE" sz="1200" b="0" i="0" dirty="0" smtClean="0"/>
            <a:t>, </a:t>
          </a:r>
          <a:r>
            <a:rPr lang="de-DE" sz="1200" b="0" i="0" dirty="0" err="1" smtClean="0"/>
            <a:t>see</a:t>
          </a:r>
          <a:r>
            <a:rPr lang="de-DE" sz="1200" b="0" i="0" dirty="0" smtClean="0"/>
            <a:t> https://www.icann.org/resources/pages/process-next-steps-2014-10-10-en)</a:t>
          </a:r>
          <a:endParaRPr lang="de-DE" sz="1200" b="0" i="0" dirty="0" smtClean="0"/>
        </a:p>
        <a:p>
          <a:pPr algn="l"/>
          <a:endParaRPr lang="de-DE" sz="1400" b="0" i="0" dirty="0" smtClean="0"/>
        </a:p>
      </dgm:t>
    </dgm:pt>
    <dgm:pt modelId="{B541F4B0-F19F-48BD-A471-A444037DB60B}" type="parTrans" cxnId="{B55A16B3-EDB2-416C-A7E7-55FF171BB66A}">
      <dgm:prSet/>
      <dgm:spPr/>
      <dgm:t>
        <a:bodyPr/>
        <a:lstStyle/>
        <a:p>
          <a:endParaRPr lang="de-DE"/>
        </a:p>
      </dgm:t>
    </dgm:pt>
    <dgm:pt modelId="{A6C74B05-81F0-4D28-AA30-3F96118AEE6A}" type="sibTrans" cxnId="{B55A16B3-EDB2-416C-A7E7-55FF171BB66A}">
      <dgm:prSet/>
      <dgm:spPr/>
      <dgm:t>
        <a:bodyPr/>
        <a:lstStyle/>
        <a:p>
          <a:endParaRPr lang="de-DE"/>
        </a:p>
      </dgm:t>
    </dgm:pt>
    <dgm:pt modelId="{6715BA40-D4C4-4085-904D-DB8A0A44B3A0}">
      <dgm:prSet phldrT="[Text]"/>
      <dgm:spPr/>
      <dgm:t>
        <a:bodyPr/>
        <a:lstStyle/>
        <a:p>
          <a:pPr algn="ctr"/>
          <a:r>
            <a:rPr lang="en-US" b="0" i="0" dirty="0" smtClean="0"/>
            <a:t>Work Stream 1</a:t>
          </a:r>
        </a:p>
        <a:p>
          <a:pPr algn="l"/>
          <a:endParaRPr lang="en-US" b="0" i="0" dirty="0" smtClean="0"/>
        </a:p>
        <a:p>
          <a:pPr algn="just"/>
          <a:r>
            <a:rPr lang="en-US" b="0" i="0" dirty="0" smtClean="0"/>
            <a:t>focused on the scope of the work on enhancing  accountability in light of the changing relationship with the USG within the time frame of the transition</a:t>
          </a:r>
          <a:endParaRPr lang="de-DE" i="1" dirty="0">
            <a:solidFill>
              <a:schemeClr val="tx1"/>
            </a:solidFill>
          </a:endParaRPr>
        </a:p>
      </dgm:t>
    </dgm:pt>
    <dgm:pt modelId="{550DC345-9577-4059-90DC-E3DB2DA13598}" type="parTrans" cxnId="{F14D2FB0-BA13-4157-AD37-D47970582FEA}">
      <dgm:prSet/>
      <dgm:spPr/>
      <dgm:t>
        <a:bodyPr/>
        <a:lstStyle/>
        <a:p>
          <a:endParaRPr lang="de-DE"/>
        </a:p>
      </dgm:t>
    </dgm:pt>
    <dgm:pt modelId="{751E1D05-BF57-491B-B6F3-25800050C7AE}" type="sibTrans" cxnId="{F14D2FB0-BA13-4157-AD37-D47970582FEA}">
      <dgm:prSet/>
      <dgm:spPr/>
      <dgm:t>
        <a:bodyPr/>
        <a:lstStyle/>
        <a:p>
          <a:endParaRPr lang="de-DE"/>
        </a:p>
      </dgm:t>
    </dgm:pt>
    <dgm:pt modelId="{4C5155C0-BD1F-4CCC-97D8-72721B9683CD}">
      <dgm:prSet phldrT="[Text]" custT="1"/>
      <dgm:spPr>
        <a:solidFill>
          <a:srgbClr val="92D050"/>
        </a:solidFill>
      </dgm:spPr>
      <dgm:t>
        <a:bodyPr anchor="t"/>
        <a:lstStyle/>
        <a:p>
          <a:r>
            <a:rPr lang="en-US" sz="1600" b="1" i="0" dirty="0" smtClean="0">
              <a:solidFill>
                <a:schemeClr val="tx1"/>
              </a:solidFill>
            </a:rPr>
            <a:t>IANA Stewardship Transition         </a:t>
          </a:r>
          <a:r>
            <a:rPr lang="en-US" sz="1600" b="1" i="1" dirty="0" smtClean="0">
              <a:solidFill>
                <a:schemeClr val="tx1"/>
              </a:solidFill>
            </a:rPr>
            <a:t>Coordination Group</a:t>
          </a:r>
          <a:r>
            <a:rPr lang="en-US" sz="1600" b="1" i="0" dirty="0" smtClean="0">
              <a:solidFill>
                <a:schemeClr val="tx1"/>
              </a:solidFill>
            </a:rPr>
            <a:t> (ICG, 30)</a:t>
          </a:r>
          <a:endParaRPr lang="en-US" sz="1300" b="1" i="0" dirty="0" smtClean="0"/>
        </a:p>
        <a:p>
          <a:r>
            <a:rPr lang="en-US" sz="1400" dirty="0" smtClean="0"/>
            <a:t>Proposal to the U.S. Commerce Department National Telecommunications and Information Administration (NTIA) regarding the transition of NTIA’s stewardship of the IANA functions to the global multi-stakeholder community</a:t>
          </a:r>
          <a:endParaRPr lang="de-DE" sz="1400" b="1" dirty="0"/>
        </a:p>
      </dgm:t>
    </dgm:pt>
    <dgm:pt modelId="{82311376-2494-4790-8B48-63A281918F5D}" type="parTrans" cxnId="{B66FD28C-9B2C-42FC-A368-5C35A935FC6B}">
      <dgm:prSet/>
      <dgm:spPr/>
      <dgm:t>
        <a:bodyPr/>
        <a:lstStyle/>
        <a:p>
          <a:endParaRPr lang="de-DE"/>
        </a:p>
      </dgm:t>
    </dgm:pt>
    <dgm:pt modelId="{138805BB-AFBE-419B-8F92-5472887203EA}" type="sibTrans" cxnId="{B66FD28C-9B2C-42FC-A368-5C35A935FC6B}">
      <dgm:prSet/>
      <dgm:spPr/>
      <dgm:t>
        <a:bodyPr/>
        <a:lstStyle/>
        <a:p>
          <a:endParaRPr lang="de-DE"/>
        </a:p>
      </dgm:t>
    </dgm:pt>
    <dgm:pt modelId="{CDAF7EBC-8266-4834-AC69-C787BE254D74}">
      <dgm:prSet phldrT="[Text]"/>
      <dgm:spPr>
        <a:solidFill>
          <a:srgbClr val="00B050"/>
        </a:solidFill>
      </dgm:spPr>
      <dgm:t>
        <a:bodyPr/>
        <a:lstStyle/>
        <a:p>
          <a:r>
            <a:rPr lang="de-DE" b="1" dirty="0" smtClean="0"/>
            <a:t>Cross Community Working Group</a:t>
          </a:r>
        </a:p>
        <a:p>
          <a:r>
            <a:rPr lang="de-DE" b="1" dirty="0" smtClean="0"/>
            <a:t>(CWG, 10-25, open)</a:t>
          </a:r>
        </a:p>
        <a:p>
          <a:r>
            <a:rPr lang="de-DE" dirty="0" err="1" smtClean="0"/>
            <a:t>Names</a:t>
          </a:r>
          <a:r>
            <a:rPr lang="de-DE" dirty="0" smtClean="0"/>
            <a:t> </a:t>
          </a:r>
          <a:r>
            <a:rPr lang="de-DE" dirty="0" err="1" smtClean="0"/>
            <a:t>related</a:t>
          </a:r>
          <a:r>
            <a:rPr lang="de-DE" dirty="0" smtClean="0"/>
            <a:t> </a:t>
          </a:r>
          <a:r>
            <a:rPr lang="de-DE" dirty="0" err="1" smtClean="0"/>
            <a:t>proposal</a:t>
          </a:r>
          <a:endParaRPr lang="de-DE" dirty="0"/>
        </a:p>
      </dgm:t>
    </dgm:pt>
    <dgm:pt modelId="{D3A1B006-6ED0-4E36-8438-72780FC840D2}" type="parTrans" cxnId="{BCE180D6-6F3E-4F09-A721-EEC61C00F2CC}">
      <dgm:prSet/>
      <dgm:spPr/>
      <dgm:t>
        <a:bodyPr/>
        <a:lstStyle/>
        <a:p>
          <a:endParaRPr lang="de-DE"/>
        </a:p>
      </dgm:t>
    </dgm:pt>
    <dgm:pt modelId="{13E4914F-6985-4385-BAD8-399707E66923}" type="sibTrans" cxnId="{BCE180D6-6F3E-4F09-A721-EEC61C00F2CC}">
      <dgm:prSet/>
      <dgm:spPr/>
      <dgm:t>
        <a:bodyPr/>
        <a:lstStyle/>
        <a:p>
          <a:endParaRPr lang="de-DE"/>
        </a:p>
      </dgm:t>
    </dgm:pt>
    <dgm:pt modelId="{46AF99E2-A77E-4701-846A-0629588BBD0A}">
      <dgm:prSet phldrT="[Text]"/>
      <dgm:spPr>
        <a:solidFill>
          <a:srgbClr val="00B050"/>
        </a:solidFill>
      </dgm:spPr>
      <dgm:t>
        <a:bodyPr/>
        <a:lstStyle/>
        <a:p>
          <a:r>
            <a:rPr lang="de-DE" b="1" dirty="0" smtClean="0"/>
            <a:t>IANAPLAN</a:t>
          </a:r>
        </a:p>
        <a:p>
          <a:r>
            <a:rPr lang="de-DE" dirty="0" smtClean="0"/>
            <a:t>(IETF, open)</a:t>
          </a:r>
        </a:p>
        <a:p>
          <a:r>
            <a:rPr lang="de-DE" dirty="0" err="1" smtClean="0"/>
            <a:t>Protocols</a:t>
          </a:r>
          <a:r>
            <a:rPr lang="de-DE" dirty="0" smtClean="0"/>
            <a:t> </a:t>
          </a:r>
          <a:r>
            <a:rPr lang="de-DE" dirty="0" err="1" smtClean="0"/>
            <a:t>related</a:t>
          </a:r>
          <a:r>
            <a:rPr lang="de-DE" dirty="0" smtClean="0"/>
            <a:t> </a:t>
          </a:r>
          <a:r>
            <a:rPr lang="de-DE" dirty="0" err="1" smtClean="0"/>
            <a:t>proposal</a:t>
          </a:r>
          <a:endParaRPr lang="de-DE" dirty="0"/>
        </a:p>
      </dgm:t>
    </dgm:pt>
    <dgm:pt modelId="{611419E4-C95F-485B-BB39-A625005B8EC1}" type="parTrans" cxnId="{0D9E5801-AB3B-4E38-87FC-D49B5E5784B2}">
      <dgm:prSet/>
      <dgm:spPr/>
      <dgm:t>
        <a:bodyPr/>
        <a:lstStyle/>
        <a:p>
          <a:endParaRPr lang="de-DE"/>
        </a:p>
      </dgm:t>
    </dgm:pt>
    <dgm:pt modelId="{6F2DFB2B-5B05-4444-9873-B4969D23CC9D}" type="sibTrans" cxnId="{0D9E5801-AB3B-4E38-87FC-D49B5E5784B2}">
      <dgm:prSet/>
      <dgm:spPr/>
      <dgm:t>
        <a:bodyPr/>
        <a:lstStyle/>
        <a:p>
          <a:endParaRPr lang="de-DE"/>
        </a:p>
      </dgm:t>
    </dgm:pt>
    <dgm:pt modelId="{1C3C81F9-CBAF-4223-A4BB-A50759FEC608}">
      <dgm:prSet phldrT="[Text]"/>
      <dgm:spPr>
        <a:solidFill>
          <a:srgbClr val="00B050"/>
        </a:solidFill>
      </dgm:spPr>
      <dgm:t>
        <a:bodyPr/>
        <a:lstStyle/>
        <a:p>
          <a:r>
            <a:rPr lang="de-DE" b="1" dirty="0" err="1" smtClean="0"/>
            <a:t>Address</a:t>
          </a:r>
          <a:r>
            <a:rPr lang="de-DE" b="1" dirty="0" smtClean="0"/>
            <a:t> &amp; Numbers Group</a:t>
          </a:r>
        </a:p>
        <a:p>
          <a:r>
            <a:rPr lang="de-DE" b="1" dirty="0" smtClean="0"/>
            <a:t>(RIRs, NRO)</a:t>
          </a:r>
        </a:p>
        <a:p>
          <a:r>
            <a:rPr lang="de-DE" dirty="0" smtClean="0"/>
            <a:t>A&amp;N </a:t>
          </a:r>
          <a:r>
            <a:rPr lang="de-DE" dirty="0" err="1" smtClean="0"/>
            <a:t>related</a:t>
          </a:r>
          <a:r>
            <a:rPr lang="de-DE" dirty="0" smtClean="0"/>
            <a:t> </a:t>
          </a:r>
          <a:r>
            <a:rPr lang="de-DE" dirty="0" err="1" smtClean="0"/>
            <a:t>proposal</a:t>
          </a:r>
          <a:endParaRPr lang="de-DE" dirty="0"/>
        </a:p>
      </dgm:t>
    </dgm:pt>
    <dgm:pt modelId="{C3B9E423-8695-48B9-8C37-A04861A0EE76}" type="parTrans" cxnId="{B293533A-226A-49FB-A099-FC5589A5E16C}">
      <dgm:prSet/>
      <dgm:spPr/>
      <dgm:t>
        <a:bodyPr/>
        <a:lstStyle/>
        <a:p>
          <a:endParaRPr lang="de-DE"/>
        </a:p>
      </dgm:t>
    </dgm:pt>
    <dgm:pt modelId="{DB4A1EDA-4595-465F-AA8A-42A706C197B8}" type="sibTrans" cxnId="{B293533A-226A-49FB-A099-FC5589A5E16C}">
      <dgm:prSet/>
      <dgm:spPr/>
      <dgm:t>
        <a:bodyPr/>
        <a:lstStyle/>
        <a:p>
          <a:endParaRPr lang="de-DE"/>
        </a:p>
      </dgm:t>
    </dgm:pt>
    <dgm:pt modelId="{C36C0FC4-AA25-463F-86FC-C3CC81B6F457}">
      <dgm:prSet phldrT="[Text]"/>
      <dgm:spPr/>
      <dgm:t>
        <a:bodyPr/>
        <a:lstStyle/>
        <a:p>
          <a:pPr algn="ctr"/>
          <a:r>
            <a:rPr lang="en-US" b="0" i="0" dirty="0" smtClean="0"/>
            <a:t>Work Stream 2</a:t>
          </a:r>
        </a:p>
        <a:p>
          <a:pPr algn="l"/>
          <a:endParaRPr lang="en-US" b="0" i="0" dirty="0" smtClean="0"/>
        </a:p>
        <a:p>
          <a:pPr algn="just"/>
          <a:r>
            <a:rPr lang="en-US" b="0" i="0" dirty="0" smtClean="0"/>
            <a:t>addressing topics on accountability, which are longer term (and may include, for example, recommendations from the recent ATRT2 addressing current accountability mechanisms such as the Ombudsman, the Reconsideration process and the Independent Review process)</a:t>
          </a:r>
          <a:endParaRPr lang="de-DE" i="1" dirty="0">
            <a:solidFill>
              <a:schemeClr val="tx1"/>
            </a:solidFill>
          </a:endParaRPr>
        </a:p>
      </dgm:t>
    </dgm:pt>
    <dgm:pt modelId="{E8E25864-383B-40B0-A718-FE2C177D07BA}" type="parTrans" cxnId="{A67B333C-2659-4574-BFC0-1A5C257FBE35}">
      <dgm:prSet/>
      <dgm:spPr/>
      <dgm:t>
        <a:bodyPr/>
        <a:lstStyle/>
        <a:p>
          <a:endParaRPr lang="de-DE"/>
        </a:p>
      </dgm:t>
    </dgm:pt>
    <dgm:pt modelId="{A064750E-4F30-4D19-BC17-A53DB0405D86}" type="sibTrans" cxnId="{A67B333C-2659-4574-BFC0-1A5C257FBE35}">
      <dgm:prSet/>
      <dgm:spPr/>
      <dgm:t>
        <a:bodyPr/>
        <a:lstStyle/>
        <a:p>
          <a:endParaRPr lang="de-DE"/>
        </a:p>
      </dgm:t>
    </dgm:pt>
    <dgm:pt modelId="{2603C6BD-CFC1-4A08-9215-912EAA8ED8A0}" type="pres">
      <dgm:prSet presAssocID="{D30C083C-35A5-476C-A4E1-19BCD5E3BD27}" presName="theList" presStyleCnt="0">
        <dgm:presLayoutVars>
          <dgm:dir/>
          <dgm:animLvl val="lvl"/>
          <dgm:resizeHandles val="exact"/>
        </dgm:presLayoutVars>
      </dgm:prSet>
      <dgm:spPr/>
      <dgm:t>
        <a:bodyPr/>
        <a:lstStyle/>
        <a:p>
          <a:endParaRPr lang="de-DE"/>
        </a:p>
      </dgm:t>
    </dgm:pt>
    <dgm:pt modelId="{F18A4AFE-D0A7-45BC-8B30-B39BEF3D6BB1}" type="pres">
      <dgm:prSet presAssocID="{D3C48C71-D11B-49FB-B0BE-439C8C3F9426}" presName="compNode" presStyleCnt="0"/>
      <dgm:spPr/>
    </dgm:pt>
    <dgm:pt modelId="{17038B3C-6DC5-4A9D-80F9-E27A183593B2}" type="pres">
      <dgm:prSet presAssocID="{D3C48C71-D11B-49FB-B0BE-439C8C3F9426}" presName="aNode" presStyleLbl="bgShp" presStyleIdx="0" presStyleCnt="2" custScaleX="71006"/>
      <dgm:spPr/>
      <dgm:t>
        <a:bodyPr/>
        <a:lstStyle/>
        <a:p>
          <a:endParaRPr lang="de-DE"/>
        </a:p>
      </dgm:t>
    </dgm:pt>
    <dgm:pt modelId="{CC823B78-805D-40CE-AE47-0DDF2978D851}" type="pres">
      <dgm:prSet presAssocID="{D3C48C71-D11B-49FB-B0BE-439C8C3F9426}" presName="textNode" presStyleLbl="bgShp" presStyleIdx="0" presStyleCnt="2"/>
      <dgm:spPr/>
      <dgm:t>
        <a:bodyPr/>
        <a:lstStyle/>
        <a:p>
          <a:endParaRPr lang="de-DE"/>
        </a:p>
      </dgm:t>
    </dgm:pt>
    <dgm:pt modelId="{0BC18759-9A35-4A61-9334-BF7CF3DF2188}" type="pres">
      <dgm:prSet presAssocID="{D3C48C71-D11B-49FB-B0BE-439C8C3F9426}" presName="compChildNode" presStyleCnt="0"/>
      <dgm:spPr/>
    </dgm:pt>
    <dgm:pt modelId="{43EFF56D-7303-4B3B-8DBA-DC85855AE652}" type="pres">
      <dgm:prSet presAssocID="{D3C48C71-D11B-49FB-B0BE-439C8C3F9426}" presName="theInnerList" presStyleCnt="0"/>
      <dgm:spPr/>
    </dgm:pt>
    <dgm:pt modelId="{F2E57ACB-6511-4CE1-88C1-EAF49909A4EF}" type="pres">
      <dgm:prSet presAssocID="{6715BA40-D4C4-4085-904D-DB8A0A44B3A0}" presName="childNode" presStyleLbl="node1" presStyleIdx="0" presStyleCnt="5" custScaleX="86669" custScaleY="2000000" custLinFactY="-448470" custLinFactNeighborX="-1091" custLinFactNeighborY="-500000">
        <dgm:presLayoutVars>
          <dgm:bulletEnabled val="1"/>
        </dgm:presLayoutVars>
      </dgm:prSet>
      <dgm:spPr/>
      <dgm:t>
        <a:bodyPr/>
        <a:lstStyle/>
        <a:p>
          <a:endParaRPr lang="de-DE"/>
        </a:p>
      </dgm:t>
    </dgm:pt>
    <dgm:pt modelId="{8B4799D6-4D20-475F-B5F3-BD717D90A2AE}" type="pres">
      <dgm:prSet presAssocID="{6715BA40-D4C4-4085-904D-DB8A0A44B3A0}" presName="aSpace2" presStyleCnt="0"/>
      <dgm:spPr/>
    </dgm:pt>
    <dgm:pt modelId="{13FC5EFB-78D6-4FEA-A6A9-7DA85B037EBA}" type="pres">
      <dgm:prSet presAssocID="{C36C0FC4-AA25-463F-86FC-C3CC81B6F457}" presName="childNode" presStyleLbl="node1" presStyleIdx="1" presStyleCnt="5" custScaleX="87168" custScaleY="2000000" custLinFactY="-309017" custLinFactNeighborX="-842" custLinFactNeighborY="-400000">
        <dgm:presLayoutVars>
          <dgm:bulletEnabled val="1"/>
        </dgm:presLayoutVars>
      </dgm:prSet>
      <dgm:spPr/>
      <dgm:t>
        <a:bodyPr/>
        <a:lstStyle/>
        <a:p>
          <a:endParaRPr lang="de-DE"/>
        </a:p>
      </dgm:t>
    </dgm:pt>
    <dgm:pt modelId="{B7A9C4BA-34A8-4DD5-9104-D60CD95D1118}" type="pres">
      <dgm:prSet presAssocID="{D3C48C71-D11B-49FB-B0BE-439C8C3F9426}" presName="aSpace" presStyleCnt="0"/>
      <dgm:spPr/>
    </dgm:pt>
    <dgm:pt modelId="{B0A7B816-565C-4CC4-A292-5DADEF3E8831}" type="pres">
      <dgm:prSet presAssocID="{4C5155C0-BD1F-4CCC-97D8-72721B9683CD}" presName="compNode" presStyleCnt="0"/>
      <dgm:spPr/>
    </dgm:pt>
    <dgm:pt modelId="{C329BBE8-3A08-44E3-AB58-77D784BF7258}" type="pres">
      <dgm:prSet presAssocID="{4C5155C0-BD1F-4CCC-97D8-72721B9683CD}" presName="aNode" presStyleLbl="bgShp" presStyleIdx="1" presStyleCnt="2" custScaleX="69182"/>
      <dgm:spPr/>
      <dgm:t>
        <a:bodyPr/>
        <a:lstStyle/>
        <a:p>
          <a:endParaRPr lang="de-DE"/>
        </a:p>
      </dgm:t>
    </dgm:pt>
    <dgm:pt modelId="{B9891E62-BA5F-4714-A55F-803032239D4E}" type="pres">
      <dgm:prSet presAssocID="{4C5155C0-BD1F-4CCC-97D8-72721B9683CD}" presName="textNode" presStyleLbl="bgShp" presStyleIdx="1" presStyleCnt="2"/>
      <dgm:spPr/>
      <dgm:t>
        <a:bodyPr/>
        <a:lstStyle/>
        <a:p>
          <a:endParaRPr lang="de-DE"/>
        </a:p>
      </dgm:t>
    </dgm:pt>
    <dgm:pt modelId="{EF92AC57-89F8-48CF-A196-AFC730B0C576}" type="pres">
      <dgm:prSet presAssocID="{4C5155C0-BD1F-4CCC-97D8-72721B9683CD}" presName="compChildNode" presStyleCnt="0"/>
      <dgm:spPr/>
    </dgm:pt>
    <dgm:pt modelId="{84350A48-40E3-41D3-972B-CF495B19A149}" type="pres">
      <dgm:prSet presAssocID="{4C5155C0-BD1F-4CCC-97D8-72721B9683CD}" presName="theInnerList" presStyleCnt="0"/>
      <dgm:spPr/>
    </dgm:pt>
    <dgm:pt modelId="{3E2AD735-7657-48BC-A10F-4C094194A7B7}" type="pres">
      <dgm:prSet presAssocID="{CDAF7EBC-8266-4834-AC69-C787BE254D74}" presName="childNode" presStyleLbl="node1" presStyleIdx="2" presStyleCnt="5" custScaleX="79817">
        <dgm:presLayoutVars>
          <dgm:bulletEnabled val="1"/>
        </dgm:presLayoutVars>
      </dgm:prSet>
      <dgm:spPr/>
      <dgm:t>
        <a:bodyPr/>
        <a:lstStyle/>
        <a:p>
          <a:endParaRPr lang="de-DE"/>
        </a:p>
      </dgm:t>
    </dgm:pt>
    <dgm:pt modelId="{FD4692F2-F433-4573-A8C6-F3C679C775A7}" type="pres">
      <dgm:prSet presAssocID="{CDAF7EBC-8266-4834-AC69-C787BE254D74}" presName="aSpace2" presStyleCnt="0"/>
      <dgm:spPr/>
    </dgm:pt>
    <dgm:pt modelId="{59259212-4720-49A2-B1B7-929F4B8344C0}" type="pres">
      <dgm:prSet presAssocID="{46AF99E2-A77E-4701-846A-0629588BBD0A}" presName="childNode" presStyleLbl="node1" presStyleIdx="3" presStyleCnt="5" custScaleX="79817">
        <dgm:presLayoutVars>
          <dgm:bulletEnabled val="1"/>
        </dgm:presLayoutVars>
      </dgm:prSet>
      <dgm:spPr/>
      <dgm:t>
        <a:bodyPr/>
        <a:lstStyle/>
        <a:p>
          <a:endParaRPr lang="de-DE"/>
        </a:p>
      </dgm:t>
    </dgm:pt>
    <dgm:pt modelId="{7EA9F71F-ABD2-4580-BF99-3DD19A0B266E}" type="pres">
      <dgm:prSet presAssocID="{46AF99E2-A77E-4701-846A-0629588BBD0A}" presName="aSpace2" presStyleCnt="0"/>
      <dgm:spPr/>
    </dgm:pt>
    <dgm:pt modelId="{9341E348-93CC-4FF6-BF28-A58D571969F2}" type="pres">
      <dgm:prSet presAssocID="{1C3C81F9-CBAF-4223-A4BB-A50759FEC608}" presName="childNode" presStyleLbl="node1" presStyleIdx="4" presStyleCnt="5" custScaleX="77955">
        <dgm:presLayoutVars>
          <dgm:bulletEnabled val="1"/>
        </dgm:presLayoutVars>
      </dgm:prSet>
      <dgm:spPr/>
      <dgm:t>
        <a:bodyPr/>
        <a:lstStyle/>
        <a:p>
          <a:endParaRPr lang="de-DE"/>
        </a:p>
      </dgm:t>
    </dgm:pt>
  </dgm:ptLst>
  <dgm:cxnLst>
    <dgm:cxn modelId="{6307D42E-5AE8-447E-9927-8A3BB1792666}" type="presOf" srcId="{1C3C81F9-CBAF-4223-A4BB-A50759FEC608}" destId="{9341E348-93CC-4FF6-BF28-A58D571969F2}" srcOrd="0" destOrd="0" presId="urn:microsoft.com/office/officeart/2005/8/layout/lProcess2"/>
    <dgm:cxn modelId="{F99EAEB9-A593-4951-AEF0-B2CDD215C552}" type="presOf" srcId="{D3C48C71-D11B-49FB-B0BE-439C8C3F9426}" destId="{17038B3C-6DC5-4A9D-80F9-E27A183593B2}" srcOrd="0" destOrd="0" presId="urn:microsoft.com/office/officeart/2005/8/layout/lProcess2"/>
    <dgm:cxn modelId="{B66FD28C-9B2C-42FC-A368-5C35A935FC6B}" srcId="{D30C083C-35A5-476C-A4E1-19BCD5E3BD27}" destId="{4C5155C0-BD1F-4CCC-97D8-72721B9683CD}" srcOrd="1" destOrd="0" parTransId="{82311376-2494-4790-8B48-63A281918F5D}" sibTransId="{138805BB-AFBE-419B-8F92-5472887203EA}"/>
    <dgm:cxn modelId="{E1637ABD-3838-43C6-B0C1-7A4315238915}" type="presOf" srcId="{C36C0FC4-AA25-463F-86FC-C3CC81B6F457}" destId="{13FC5EFB-78D6-4FEA-A6A9-7DA85B037EBA}" srcOrd="0" destOrd="0" presId="urn:microsoft.com/office/officeart/2005/8/layout/lProcess2"/>
    <dgm:cxn modelId="{890C84EA-436A-4979-8433-FB8648A69795}" type="presOf" srcId="{4C5155C0-BD1F-4CCC-97D8-72721B9683CD}" destId="{C329BBE8-3A08-44E3-AB58-77D784BF7258}" srcOrd="0" destOrd="0" presId="urn:microsoft.com/office/officeart/2005/8/layout/lProcess2"/>
    <dgm:cxn modelId="{00449C54-9B9A-4B77-91AB-4ADF4079BD12}" type="presOf" srcId="{CDAF7EBC-8266-4834-AC69-C787BE254D74}" destId="{3E2AD735-7657-48BC-A10F-4C094194A7B7}" srcOrd="0" destOrd="0" presId="urn:microsoft.com/office/officeart/2005/8/layout/lProcess2"/>
    <dgm:cxn modelId="{BCE180D6-6F3E-4F09-A721-EEC61C00F2CC}" srcId="{4C5155C0-BD1F-4CCC-97D8-72721B9683CD}" destId="{CDAF7EBC-8266-4834-AC69-C787BE254D74}" srcOrd="0" destOrd="0" parTransId="{D3A1B006-6ED0-4E36-8438-72780FC840D2}" sibTransId="{13E4914F-6985-4385-BAD8-399707E66923}"/>
    <dgm:cxn modelId="{781E6C7B-B370-40D1-AD23-4550FB75F182}" type="presOf" srcId="{6715BA40-D4C4-4085-904D-DB8A0A44B3A0}" destId="{F2E57ACB-6511-4CE1-88C1-EAF49909A4EF}" srcOrd="0" destOrd="0" presId="urn:microsoft.com/office/officeart/2005/8/layout/lProcess2"/>
    <dgm:cxn modelId="{207624FB-934B-4D99-8F51-FE2331C0512C}" type="presOf" srcId="{46AF99E2-A77E-4701-846A-0629588BBD0A}" destId="{59259212-4720-49A2-B1B7-929F4B8344C0}" srcOrd="0" destOrd="0" presId="urn:microsoft.com/office/officeart/2005/8/layout/lProcess2"/>
    <dgm:cxn modelId="{D6F7B38A-159E-4364-A3E7-1529F4BD2136}" type="presOf" srcId="{D30C083C-35A5-476C-A4E1-19BCD5E3BD27}" destId="{2603C6BD-CFC1-4A08-9215-912EAA8ED8A0}" srcOrd="0" destOrd="0" presId="urn:microsoft.com/office/officeart/2005/8/layout/lProcess2"/>
    <dgm:cxn modelId="{A67B333C-2659-4574-BFC0-1A5C257FBE35}" srcId="{D3C48C71-D11B-49FB-B0BE-439C8C3F9426}" destId="{C36C0FC4-AA25-463F-86FC-C3CC81B6F457}" srcOrd="1" destOrd="0" parTransId="{E8E25864-383B-40B0-A718-FE2C177D07BA}" sibTransId="{A064750E-4F30-4D19-BC17-A53DB0405D86}"/>
    <dgm:cxn modelId="{F14D2FB0-BA13-4157-AD37-D47970582FEA}" srcId="{D3C48C71-D11B-49FB-B0BE-439C8C3F9426}" destId="{6715BA40-D4C4-4085-904D-DB8A0A44B3A0}" srcOrd="0" destOrd="0" parTransId="{550DC345-9577-4059-90DC-E3DB2DA13598}" sibTransId="{751E1D05-BF57-491B-B6F3-25800050C7AE}"/>
    <dgm:cxn modelId="{B55A16B3-EDB2-416C-A7E7-55FF171BB66A}" srcId="{D30C083C-35A5-476C-A4E1-19BCD5E3BD27}" destId="{D3C48C71-D11B-49FB-B0BE-439C8C3F9426}" srcOrd="0" destOrd="0" parTransId="{B541F4B0-F19F-48BD-A471-A444037DB60B}" sibTransId="{A6C74B05-81F0-4D28-AA30-3F96118AEE6A}"/>
    <dgm:cxn modelId="{AEF192B2-BC0C-42F5-A9B0-E719578D1A6F}" type="presOf" srcId="{D3C48C71-D11B-49FB-B0BE-439C8C3F9426}" destId="{CC823B78-805D-40CE-AE47-0DDF2978D851}" srcOrd="1" destOrd="0" presId="urn:microsoft.com/office/officeart/2005/8/layout/lProcess2"/>
    <dgm:cxn modelId="{F3B810B0-7210-4B9D-86FF-2D1B5950424C}" type="presOf" srcId="{4C5155C0-BD1F-4CCC-97D8-72721B9683CD}" destId="{B9891E62-BA5F-4714-A55F-803032239D4E}" srcOrd="1" destOrd="0" presId="urn:microsoft.com/office/officeart/2005/8/layout/lProcess2"/>
    <dgm:cxn modelId="{0D9E5801-AB3B-4E38-87FC-D49B5E5784B2}" srcId="{4C5155C0-BD1F-4CCC-97D8-72721B9683CD}" destId="{46AF99E2-A77E-4701-846A-0629588BBD0A}" srcOrd="1" destOrd="0" parTransId="{611419E4-C95F-485B-BB39-A625005B8EC1}" sibTransId="{6F2DFB2B-5B05-4444-9873-B4969D23CC9D}"/>
    <dgm:cxn modelId="{B293533A-226A-49FB-A099-FC5589A5E16C}" srcId="{4C5155C0-BD1F-4CCC-97D8-72721B9683CD}" destId="{1C3C81F9-CBAF-4223-A4BB-A50759FEC608}" srcOrd="2" destOrd="0" parTransId="{C3B9E423-8695-48B9-8C37-A04861A0EE76}" sibTransId="{DB4A1EDA-4595-465F-AA8A-42A706C197B8}"/>
    <dgm:cxn modelId="{F7AB7EAF-33BD-4EE7-95AB-903518A7D174}" type="presParOf" srcId="{2603C6BD-CFC1-4A08-9215-912EAA8ED8A0}" destId="{F18A4AFE-D0A7-45BC-8B30-B39BEF3D6BB1}" srcOrd="0" destOrd="0" presId="urn:microsoft.com/office/officeart/2005/8/layout/lProcess2"/>
    <dgm:cxn modelId="{43600AFF-191B-45D0-B04E-32E1BA171C49}" type="presParOf" srcId="{F18A4AFE-D0A7-45BC-8B30-B39BEF3D6BB1}" destId="{17038B3C-6DC5-4A9D-80F9-E27A183593B2}" srcOrd="0" destOrd="0" presId="urn:microsoft.com/office/officeart/2005/8/layout/lProcess2"/>
    <dgm:cxn modelId="{20B2C1E2-9E15-43DF-81B0-11CF4C806D25}" type="presParOf" srcId="{F18A4AFE-D0A7-45BC-8B30-B39BEF3D6BB1}" destId="{CC823B78-805D-40CE-AE47-0DDF2978D851}" srcOrd="1" destOrd="0" presId="urn:microsoft.com/office/officeart/2005/8/layout/lProcess2"/>
    <dgm:cxn modelId="{6662F347-5426-4BA9-AD14-C67C62CD9657}" type="presParOf" srcId="{F18A4AFE-D0A7-45BC-8B30-B39BEF3D6BB1}" destId="{0BC18759-9A35-4A61-9334-BF7CF3DF2188}" srcOrd="2" destOrd="0" presId="urn:microsoft.com/office/officeart/2005/8/layout/lProcess2"/>
    <dgm:cxn modelId="{8120C573-CE13-4D63-A13D-DCF7B8A115DA}" type="presParOf" srcId="{0BC18759-9A35-4A61-9334-BF7CF3DF2188}" destId="{43EFF56D-7303-4B3B-8DBA-DC85855AE652}" srcOrd="0" destOrd="0" presId="urn:microsoft.com/office/officeart/2005/8/layout/lProcess2"/>
    <dgm:cxn modelId="{4D261694-987B-4987-8096-C6997C534837}" type="presParOf" srcId="{43EFF56D-7303-4B3B-8DBA-DC85855AE652}" destId="{F2E57ACB-6511-4CE1-88C1-EAF49909A4EF}" srcOrd="0" destOrd="0" presId="urn:microsoft.com/office/officeart/2005/8/layout/lProcess2"/>
    <dgm:cxn modelId="{ADF7885C-A22E-4A0D-A90F-C8DBC857A986}" type="presParOf" srcId="{43EFF56D-7303-4B3B-8DBA-DC85855AE652}" destId="{8B4799D6-4D20-475F-B5F3-BD717D90A2AE}" srcOrd="1" destOrd="0" presId="urn:microsoft.com/office/officeart/2005/8/layout/lProcess2"/>
    <dgm:cxn modelId="{27A57DA0-002D-448B-8D4E-539DF2036564}" type="presParOf" srcId="{43EFF56D-7303-4B3B-8DBA-DC85855AE652}" destId="{13FC5EFB-78D6-4FEA-A6A9-7DA85B037EBA}" srcOrd="2" destOrd="0" presId="urn:microsoft.com/office/officeart/2005/8/layout/lProcess2"/>
    <dgm:cxn modelId="{63FDE71B-7E0F-4FDE-9114-EC16656483E2}" type="presParOf" srcId="{2603C6BD-CFC1-4A08-9215-912EAA8ED8A0}" destId="{B7A9C4BA-34A8-4DD5-9104-D60CD95D1118}" srcOrd="1" destOrd="0" presId="urn:microsoft.com/office/officeart/2005/8/layout/lProcess2"/>
    <dgm:cxn modelId="{DB048F0F-7818-4188-B75D-5A96BFD75A84}" type="presParOf" srcId="{2603C6BD-CFC1-4A08-9215-912EAA8ED8A0}" destId="{B0A7B816-565C-4CC4-A292-5DADEF3E8831}" srcOrd="2" destOrd="0" presId="urn:microsoft.com/office/officeart/2005/8/layout/lProcess2"/>
    <dgm:cxn modelId="{A3B6929D-82E3-48B6-B3BF-13F60CA05F4A}" type="presParOf" srcId="{B0A7B816-565C-4CC4-A292-5DADEF3E8831}" destId="{C329BBE8-3A08-44E3-AB58-77D784BF7258}" srcOrd="0" destOrd="0" presId="urn:microsoft.com/office/officeart/2005/8/layout/lProcess2"/>
    <dgm:cxn modelId="{71DCC8BC-E74A-4D17-8526-CDB1F5A4CEC2}" type="presParOf" srcId="{B0A7B816-565C-4CC4-A292-5DADEF3E8831}" destId="{B9891E62-BA5F-4714-A55F-803032239D4E}" srcOrd="1" destOrd="0" presId="urn:microsoft.com/office/officeart/2005/8/layout/lProcess2"/>
    <dgm:cxn modelId="{DD6F91F3-8093-48BC-BE4C-3D9325B0781D}" type="presParOf" srcId="{B0A7B816-565C-4CC4-A292-5DADEF3E8831}" destId="{EF92AC57-89F8-48CF-A196-AFC730B0C576}" srcOrd="2" destOrd="0" presId="urn:microsoft.com/office/officeart/2005/8/layout/lProcess2"/>
    <dgm:cxn modelId="{E9893CEE-50CD-4F2B-ACB3-3857E1A1B12D}" type="presParOf" srcId="{EF92AC57-89F8-48CF-A196-AFC730B0C576}" destId="{84350A48-40E3-41D3-972B-CF495B19A149}" srcOrd="0" destOrd="0" presId="urn:microsoft.com/office/officeart/2005/8/layout/lProcess2"/>
    <dgm:cxn modelId="{5E4EA2B7-EC8B-47FE-9B28-235FF929EB25}" type="presParOf" srcId="{84350A48-40E3-41D3-972B-CF495B19A149}" destId="{3E2AD735-7657-48BC-A10F-4C094194A7B7}" srcOrd="0" destOrd="0" presId="urn:microsoft.com/office/officeart/2005/8/layout/lProcess2"/>
    <dgm:cxn modelId="{29B35E7E-5311-4CFF-AB56-96007873E81D}" type="presParOf" srcId="{84350A48-40E3-41D3-972B-CF495B19A149}" destId="{FD4692F2-F433-4573-A8C6-F3C679C775A7}" srcOrd="1" destOrd="0" presId="urn:microsoft.com/office/officeart/2005/8/layout/lProcess2"/>
    <dgm:cxn modelId="{4159D761-12FF-427A-ABC9-CC83BBD32A7F}" type="presParOf" srcId="{84350A48-40E3-41D3-972B-CF495B19A149}" destId="{59259212-4720-49A2-B1B7-929F4B8344C0}" srcOrd="2" destOrd="0" presId="urn:microsoft.com/office/officeart/2005/8/layout/lProcess2"/>
    <dgm:cxn modelId="{45587052-02FC-4685-A9C6-273A5E1EB9F1}" type="presParOf" srcId="{84350A48-40E3-41D3-972B-CF495B19A149}" destId="{7EA9F71F-ABD2-4580-BF99-3DD19A0B266E}" srcOrd="3" destOrd="0" presId="urn:microsoft.com/office/officeart/2005/8/layout/lProcess2"/>
    <dgm:cxn modelId="{EC493E10-9608-4AE9-A6D4-16398A013F08}" type="presParOf" srcId="{84350A48-40E3-41D3-972B-CF495B19A149}" destId="{9341E348-93CC-4FF6-BF28-A58D571969F2}" srcOrd="4"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038B3C-6DC5-4A9D-80F9-E27A183593B2}">
      <dsp:nvSpPr>
        <dsp:cNvPr id="0" name=""/>
        <dsp:cNvSpPr/>
      </dsp:nvSpPr>
      <dsp:spPr>
        <a:xfrm>
          <a:off x="2184" y="0"/>
          <a:ext cx="4117712" cy="597666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de-DE" sz="1600" b="1" i="0" kern="1200" dirty="0" smtClean="0"/>
            <a:t>ICANN </a:t>
          </a:r>
          <a:r>
            <a:rPr lang="de-DE" sz="1600" b="1" i="0" kern="1200" dirty="0" err="1" smtClean="0"/>
            <a:t>Accountability</a:t>
          </a:r>
          <a:r>
            <a:rPr lang="de-DE" sz="1600" b="1" i="0" kern="1200" dirty="0" smtClean="0"/>
            <a:t> &amp; </a:t>
          </a:r>
          <a:r>
            <a:rPr lang="de-DE" sz="1600" b="1" i="0" kern="1200" dirty="0" err="1" smtClean="0"/>
            <a:t>Governance</a:t>
          </a:r>
          <a:r>
            <a:rPr lang="de-DE" sz="1600" b="1" i="0" kern="1200" dirty="0" smtClean="0"/>
            <a:t> Cross Community Working</a:t>
          </a:r>
          <a:r>
            <a:rPr lang="de-DE" sz="1600" b="1" i="1" kern="1200" dirty="0" smtClean="0">
              <a:solidFill>
                <a:schemeClr val="tx1"/>
              </a:solidFill>
            </a:rPr>
            <a:t> </a:t>
          </a:r>
          <a:r>
            <a:rPr lang="de-DE" sz="1600" b="1" i="0" kern="1200" dirty="0" smtClean="0">
              <a:solidFill>
                <a:schemeClr val="tx1"/>
              </a:solidFill>
            </a:rPr>
            <a:t>Group</a:t>
          </a:r>
        </a:p>
        <a:p>
          <a:pPr lvl="0" algn="l" defTabSz="711200">
            <a:lnSpc>
              <a:spcPct val="90000"/>
            </a:lnSpc>
            <a:spcBef>
              <a:spcPct val="0"/>
            </a:spcBef>
            <a:spcAft>
              <a:spcPct val="35000"/>
            </a:spcAft>
          </a:pPr>
          <a:r>
            <a:rPr lang="de-DE" sz="1200" b="0" i="0" kern="1200" dirty="0" smtClean="0"/>
            <a:t>(</a:t>
          </a:r>
          <a:r>
            <a:rPr lang="de-DE" sz="1200" b="0" i="0" kern="1200" dirty="0" err="1" smtClean="0"/>
            <a:t>under</a:t>
          </a:r>
          <a:r>
            <a:rPr lang="de-DE" sz="1200" b="0" i="0" kern="1200" dirty="0" smtClean="0"/>
            <a:t> </a:t>
          </a:r>
          <a:r>
            <a:rPr lang="de-DE" sz="1200" b="0" i="0" kern="1200" dirty="0" err="1" smtClean="0"/>
            <a:t>establishment</a:t>
          </a:r>
          <a:r>
            <a:rPr lang="de-DE" sz="1200" b="0" i="0" kern="1200" dirty="0" smtClean="0"/>
            <a:t>, </a:t>
          </a:r>
          <a:r>
            <a:rPr lang="de-DE" sz="1200" b="0" i="0" kern="1200" dirty="0" err="1" smtClean="0"/>
            <a:t>see</a:t>
          </a:r>
          <a:r>
            <a:rPr lang="de-DE" sz="1200" b="0" i="0" kern="1200" dirty="0" smtClean="0"/>
            <a:t> https://www.icann.org/resources/pages/process-next-steps-2014-10-10-en)</a:t>
          </a:r>
          <a:endParaRPr lang="de-DE" sz="1200" b="0" i="0" kern="1200" dirty="0" smtClean="0"/>
        </a:p>
        <a:p>
          <a:pPr lvl="0" algn="l" defTabSz="711200">
            <a:lnSpc>
              <a:spcPct val="90000"/>
            </a:lnSpc>
            <a:spcBef>
              <a:spcPct val="0"/>
            </a:spcBef>
            <a:spcAft>
              <a:spcPct val="35000"/>
            </a:spcAft>
          </a:pPr>
          <a:endParaRPr lang="de-DE" sz="1400" b="0" i="0" kern="1200" dirty="0" smtClean="0"/>
        </a:p>
      </dsp:txBody>
      <dsp:txXfrm>
        <a:off x="2184" y="0"/>
        <a:ext cx="4117712" cy="1792999"/>
      </dsp:txXfrm>
    </dsp:sp>
    <dsp:sp modelId="{F2E57ACB-6511-4CE1-88C1-EAF49909A4EF}">
      <dsp:nvSpPr>
        <dsp:cNvPr id="0" name=""/>
        <dsp:cNvSpPr/>
      </dsp:nvSpPr>
      <dsp:spPr>
        <a:xfrm>
          <a:off x="15" y="1284872"/>
          <a:ext cx="4020821" cy="193482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26670" rIns="35560" bIns="26670" numCol="1" spcCol="1270" anchor="ctr" anchorCtr="0">
          <a:noAutofit/>
        </a:bodyPr>
        <a:lstStyle/>
        <a:p>
          <a:pPr lvl="0" algn="ctr" defTabSz="622300">
            <a:lnSpc>
              <a:spcPct val="90000"/>
            </a:lnSpc>
            <a:spcBef>
              <a:spcPct val="0"/>
            </a:spcBef>
            <a:spcAft>
              <a:spcPct val="35000"/>
            </a:spcAft>
          </a:pPr>
          <a:r>
            <a:rPr lang="en-US" sz="1400" b="0" i="0" kern="1200" dirty="0" smtClean="0"/>
            <a:t>Work Stream 1</a:t>
          </a:r>
        </a:p>
        <a:p>
          <a:pPr lvl="0" algn="l" defTabSz="622300">
            <a:lnSpc>
              <a:spcPct val="90000"/>
            </a:lnSpc>
            <a:spcBef>
              <a:spcPct val="0"/>
            </a:spcBef>
            <a:spcAft>
              <a:spcPct val="35000"/>
            </a:spcAft>
          </a:pPr>
          <a:endParaRPr lang="en-US" sz="1400" b="0" i="0" kern="1200" dirty="0" smtClean="0"/>
        </a:p>
        <a:p>
          <a:pPr lvl="0" algn="just" defTabSz="622300">
            <a:lnSpc>
              <a:spcPct val="90000"/>
            </a:lnSpc>
            <a:spcBef>
              <a:spcPct val="0"/>
            </a:spcBef>
            <a:spcAft>
              <a:spcPct val="35000"/>
            </a:spcAft>
          </a:pPr>
          <a:r>
            <a:rPr lang="en-US" sz="1400" b="0" i="0" kern="1200" dirty="0" smtClean="0"/>
            <a:t>focused on the scope of the work on enhancing  accountability in light of the changing relationship with the USG within the time frame of the transition</a:t>
          </a:r>
          <a:endParaRPr lang="de-DE" sz="1400" i="1" kern="1200" dirty="0">
            <a:solidFill>
              <a:schemeClr val="tx1"/>
            </a:solidFill>
          </a:endParaRPr>
        </a:p>
      </dsp:txBody>
      <dsp:txXfrm>
        <a:off x="56684" y="1341541"/>
        <a:ext cx="3907483" cy="1821490"/>
      </dsp:txXfrm>
    </dsp:sp>
    <dsp:sp modelId="{13FC5EFB-78D6-4FEA-A6A9-7DA85B037EBA}">
      <dsp:nvSpPr>
        <dsp:cNvPr id="0" name=""/>
        <dsp:cNvSpPr/>
      </dsp:nvSpPr>
      <dsp:spPr>
        <a:xfrm>
          <a:off x="0" y="3384376"/>
          <a:ext cx="4043971" cy="193482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26670" rIns="35560" bIns="26670" numCol="1" spcCol="1270" anchor="ctr" anchorCtr="0">
          <a:noAutofit/>
        </a:bodyPr>
        <a:lstStyle/>
        <a:p>
          <a:pPr lvl="0" algn="ctr" defTabSz="622300">
            <a:lnSpc>
              <a:spcPct val="90000"/>
            </a:lnSpc>
            <a:spcBef>
              <a:spcPct val="0"/>
            </a:spcBef>
            <a:spcAft>
              <a:spcPct val="35000"/>
            </a:spcAft>
          </a:pPr>
          <a:r>
            <a:rPr lang="en-US" sz="1400" b="0" i="0" kern="1200" dirty="0" smtClean="0"/>
            <a:t>Work Stream 2</a:t>
          </a:r>
        </a:p>
        <a:p>
          <a:pPr lvl="0" algn="l" defTabSz="622300">
            <a:lnSpc>
              <a:spcPct val="90000"/>
            </a:lnSpc>
            <a:spcBef>
              <a:spcPct val="0"/>
            </a:spcBef>
            <a:spcAft>
              <a:spcPct val="35000"/>
            </a:spcAft>
          </a:pPr>
          <a:endParaRPr lang="en-US" sz="1400" b="0" i="0" kern="1200" dirty="0" smtClean="0"/>
        </a:p>
        <a:p>
          <a:pPr lvl="0" algn="just" defTabSz="622300">
            <a:lnSpc>
              <a:spcPct val="90000"/>
            </a:lnSpc>
            <a:spcBef>
              <a:spcPct val="0"/>
            </a:spcBef>
            <a:spcAft>
              <a:spcPct val="35000"/>
            </a:spcAft>
          </a:pPr>
          <a:r>
            <a:rPr lang="en-US" sz="1400" b="0" i="0" kern="1200" dirty="0" smtClean="0"/>
            <a:t>addressing topics on accountability, which are longer term (and may include, for example, recommendations from the recent ATRT2 addressing current accountability mechanisms such as the Ombudsman, the Reconsideration process and the Independent Review process)</a:t>
          </a:r>
          <a:endParaRPr lang="de-DE" sz="1400" i="1" kern="1200" dirty="0">
            <a:solidFill>
              <a:schemeClr val="tx1"/>
            </a:solidFill>
          </a:endParaRPr>
        </a:p>
      </dsp:txBody>
      <dsp:txXfrm>
        <a:off x="56669" y="3441045"/>
        <a:ext cx="3930633" cy="1821490"/>
      </dsp:txXfrm>
    </dsp:sp>
    <dsp:sp modelId="{C329BBE8-3A08-44E3-AB58-77D784BF7258}">
      <dsp:nvSpPr>
        <dsp:cNvPr id="0" name=""/>
        <dsp:cNvSpPr/>
      </dsp:nvSpPr>
      <dsp:spPr>
        <a:xfrm>
          <a:off x="4554830" y="0"/>
          <a:ext cx="4011936" cy="5976664"/>
        </a:xfrm>
        <a:prstGeom prst="roundRect">
          <a:avLst>
            <a:gd name="adj" fmla="val 10000"/>
          </a:avLst>
        </a:prstGeom>
        <a:solidFill>
          <a:srgbClr val="92D050"/>
        </a:solidFill>
        <a:ln>
          <a:noFill/>
        </a:ln>
        <a:effectLst/>
      </dsp:spPr>
      <dsp:style>
        <a:lnRef idx="0">
          <a:scrgbClr r="0" g="0" b="0"/>
        </a:lnRef>
        <a:fillRef idx="1">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ctr" defTabSz="711200">
            <a:lnSpc>
              <a:spcPct val="90000"/>
            </a:lnSpc>
            <a:spcBef>
              <a:spcPct val="0"/>
            </a:spcBef>
            <a:spcAft>
              <a:spcPct val="35000"/>
            </a:spcAft>
          </a:pPr>
          <a:r>
            <a:rPr lang="en-US" sz="1600" b="1" i="0" kern="1200" dirty="0" smtClean="0">
              <a:solidFill>
                <a:schemeClr val="tx1"/>
              </a:solidFill>
            </a:rPr>
            <a:t>IANA Stewardship Transition         </a:t>
          </a:r>
          <a:r>
            <a:rPr lang="en-US" sz="1600" b="1" i="1" kern="1200" dirty="0" smtClean="0">
              <a:solidFill>
                <a:schemeClr val="tx1"/>
              </a:solidFill>
            </a:rPr>
            <a:t>Coordination Group</a:t>
          </a:r>
          <a:r>
            <a:rPr lang="en-US" sz="1600" b="1" i="0" kern="1200" dirty="0" smtClean="0">
              <a:solidFill>
                <a:schemeClr val="tx1"/>
              </a:solidFill>
            </a:rPr>
            <a:t> (ICG, 30)</a:t>
          </a:r>
          <a:endParaRPr lang="en-US" sz="1300" b="1" i="0" kern="1200" dirty="0" smtClean="0"/>
        </a:p>
        <a:p>
          <a:pPr lvl="0" algn="ctr" defTabSz="711200">
            <a:lnSpc>
              <a:spcPct val="90000"/>
            </a:lnSpc>
            <a:spcBef>
              <a:spcPct val="0"/>
            </a:spcBef>
            <a:spcAft>
              <a:spcPct val="35000"/>
            </a:spcAft>
          </a:pPr>
          <a:r>
            <a:rPr lang="en-US" sz="1400" kern="1200" dirty="0" smtClean="0"/>
            <a:t>Proposal to the U.S. Commerce Department National Telecommunications and Information Administration (NTIA) regarding the transition of NTIA’s stewardship of the IANA functions to the global multi-stakeholder community</a:t>
          </a:r>
          <a:endParaRPr lang="de-DE" sz="1400" b="1" kern="1200" dirty="0"/>
        </a:p>
      </dsp:txBody>
      <dsp:txXfrm>
        <a:off x="4554830" y="0"/>
        <a:ext cx="4011936" cy="1792999"/>
      </dsp:txXfrm>
    </dsp:sp>
    <dsp:sp modelId="{3E2AD735-7657-48BC-A10F-4C094194A7B7}">
      <dsp:nvSpPr>
        <dsp:cNvPr id="0" name=""/>
        <dsp:cNvSpPr/>
      </dsp:nvSpPr>
      <dsp:spPr>
        <a:xfrm>
          <a:off x="4709330" y="1793509"/>
          <a:ext cx="3702937" cy="1174175"/>
        </a:xfrm>
        <a:prstGeom prst="roundRect">
          <a:avLst>
            <a:gd name="adj" fmla="val 1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26670" rIns="35560" bIns="26670" numCol="1" spcCol="1270" anchor="ctr" anchorCtr="0">
          <a:noAutofit/>
        </a:bodyPr>
        <a:lstStyle/>
        <a:p>
          <a:pPr lvl="0" algn="ctr" defTabSz="622300">
            <a:lnSpc>
              <a:spcPct val="90000"/>
            </a:lnSpc>
            <a:spcBef>
              <a:spcPct val="0"/>
            </a:spcBef>
            <a:spcAft>
              <a:spcPct val="35000"/>
            </a:spcAft>
          </a:pPr>
          <a:r>
            <a:rPr lang="de-DE" sz="1400" b="1" kern="1200" dirty="0" smtClean="0"/>
            <a:t>Cross Community Working Group</a:t>
          </a:r>
        </a:p>
        <a:p>
          <a:pPr lvl="0" algn="ctr" defTabSz="622300">
            <a:lnSpc>
              <a:spcPct val="90000"/>
            </a:lnSpc>
            <a:spcBef>
              <a:spcPct val="0"/>
            </a:spcBef>
            <a:spcAft>
              <a:spcPct val="35000"/>
            </a:spcAft>
          </a:pPr>
          <a:r>
            <a:rPr lang="de-DE" sz="1400" b="1" kern="1200" dirty="0" smtClean="0"/>
            <a:t>(CWG, 10-25, open)</a:t>
          </a:r>
        </a:p>
        <a:p>
          <a:pPr lvl="0" algn="ctr" defTabSz="622300">
            <a:lnSpc>
              <a:spcPct val="90000"/>
            </a:lnSpc>
            <a:spcBef>
              <a:spcPct val="0"/>
            </a:spcBef>
            <a:spcAft>
              <a:spcPct val="35000"/>
            </a:spcAft>
          </a:pPr>
          <a:r>
            <a:rPr lang="de-DE" sz="1400" kern="1200" dirty="0" err="1" smtClean="0"/>
            <a:t>Names</a:t>
          </a:r>
          <a:r>
            <a:rPr lang="de-DE" sz="1400" kern="1200" dirty="0" smtClean="0"/>
            <a:t> </a:t>
          </a:r>
          <a:r>
            <a:rPr lang="de-DE" sz="1400" kern="1200" dirty="0" err="1" smtClean="0"/>
            <a:t>related</a:t>
          </a:r>
          <a:r>
            <a:rPr lang="de-DE" sz="1400" kern="1200" dirty="0" smtClean="0"/>
            <a:t> </a:t>
          </a:r>
          <a:r>
            <a:rPr lang="de-DE" sz="1400" kern="1200" dirty="0" err="1" smtClean="0"/>
            <a:t>proposal</a:t>
          </a:r>
          <a:endParaRPr lang="de-DE" sz="1400" kern="1200" dirty="0"/>
        </a:p>
      </dsp:txBody>
      <dsp:txXfrm>
        <a:off x="4743720" y="1827899"/>
        <a:ext cx="3634157" cy="1105395"/>
      </dsp:txXfrm>
    </dsp:sp>
    <dsp:sp modelId="{59259212-4720-49A2-B1B7-929F4B8344C0}">
      <dsp:nvSpPr>
        <dsp:cNvPr id="0" name=""/>
        <dsp:cNvSpPr/>
      </dsp:nvSpPr>
      <dsp:spPr>
        <a:xfrm>
          <a:off x="4709330" y="3148327"/>
          <a:ext cx="3702937" cy="1174175"/>
        </a:xfrm>
        <a:prstGeom prst="roundRect">
          <a:avLst>
            <a:gd name="adj" fmla="val 1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26670" rIns="35560" bIns="26670" numCol="1" spcCol="1270" anchor="ctr" anchorCtr="0">
          <a:noAutofit/>
        </a:bodyPr>
        <a:lstStyle/>
        <a:p>
          <a:pPr lvl="0" algn="ctr" defTabSz="622300">
            <a:lnSpc>
              <a:spcPct val="90000"/>
            </a:lnSpc>
            <a:spcBef>
              <a:spcPct val="0"/>
            </a:spcBef>
            <a:spcAft>
              <a:spcPct val="35000"/>
            </a:spcAft>
          </a:pPr>
          <a:r>
            <a:rPr lang="de-DE" sz="1400" b="1" kern="1200" dirty="0" smtClean="0"/>
            <a:t>IANAPLAN</a:t>
          </a:r>
        </a:p>
        <a:p>
          <a:pPr lvl="0" algn="ctr" defTabSz="622300">
            <a:lnSpc>
              <a:spcPct val="90000"/>
            </a:lnSpc>
            <a:spcBef>
              <a:spcPct val="0"/>
            </a:spcBef>
            <a:spcAft>
              <a:spcPct val="35000"/>
            </a:spcAft>
          </a:pPr>
          <a:r>
            <a:rPr lang="de-DE" sz="1400" kern="1200" dirty="0" smtClean="0"/>
            <a:t>(IETF, open)</a:t>
          </a:r>
        </a:p>
        <a:p>
          <a:pPr lvl="0" algn="ctr" defTabSz="622300">
            <a:lnSpc>
              <a:spcPct val="90000"/>
            </a:lnSpc>
            <a:spcBef>
              <a:spcPct val="0"/>
            </a:spcBef>
            <a:spcAft>
              <a:spcPct val="35000"/>
            </a:spcAft>
          </a:pPr>
          <a:r>
            <a:rPr lang="de-DE" sz="1400" kern="1200" dirty="0" err="1" smtClean="0"/>
            <a:t>Protocols</a:t>
          </a:r>
          <a:r>
            <a:rPr lang="de-DE" sz="1400" kern="1200" dirty="0" smtClean="0"/>
            <a:t> </a:t>
          </a:r>
          <a:r>
            <a:rPr lang="de-DE" sz="1400" kern="1200" dirty="0" err="1" smtClean="0"/>
            <a:t>related</a:t>
          </a:r>
          <a:r>
            <a:rPr lang="de-DE" sz="1400" kern="1200" dirty="0" smtClean="0"/>
            <a:t> </a:t>
          </a:r>
          <a:r>
            <a:rPr lang="de-DE" sz="1400" kern="1200" dirty="0" err="1" smtClean="0"/>
            <a:t>proposal</a:t>
          </a:r>
          <a:endParaRPr lang="de-DE" sz="1400" kern="1200" dirty="0"/>
        </a:p>
      </dsp:txBody>
      <dsp:txXfrm>
        <a:off x="4743720" y="3182717"/>
        <a:ext cx="3634157" cy="1105395"/>
      </dsp:txXfrm>
    </dsp:sp>
    <dsp:sp modelId="{9341E348-93CC-4FF6-BF28-A58D571969F2}">
      <dsp:nvSpPr>
        <dsp:cNvPr id="0" name=""/>
        <dsp:cNvSpPr/>
      </dsp:nvSpPr>
      <dsp:spPr>
        <a:xfrm>
          <a:off x="4752521" y="4503144"/>
          <a:ext cx="3616553" cy="1174175"/>
        </a:xfrm>
        <a:prstGeom prst="roundRect">
          <a:avLst>
            <a:gd name="adj" fmla="val 1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26670" rIns="35560" bIns="26670" numCol="1" spcCol="1270" anchor="ctr" anchorCtr="0">
          <a:noAutofit/>
        </a:bodyPr>
        <a:lstStyle/>
        <a:p>
          <a:pPr lvl="0" algn="ctr" defTabSz="622300">
            <a:lnSpc>
              <a:spcPct val="90000"/>
            </a:lnSpc>
            <a:spcBef>
              <a:spcPct val="0"/>
            </a:spcBef>
            <a:spcAft>
              <a:spcPct val="35000"/>
            </a:spcAft>
          </a:pPr>
          <a:r>
            <a:rPr lang="de-DE" sz="1400" b="1" kern="1200" dirty="0" err="1" smtClean="0"/>
            <a:t>Address</a:t>
          </a:r>
          <a:r>
            <a:rPr lang="de-DE" sz="1400" b="1" kern="1200" dirty="0" smtClean="0"/>
            <a:t> &amp; Numbers Group</a:t>
          </a:r>
        </a:p>
        <a:p>
          <a:pPr lvl="0" algn="ctr" defTabSz="622300">
            <a:lnSpc>
              <a:spcPct val="90000"/>
            </a:lnSpc>
            <a:spcBef>
              <a:spcPct val="0"/>
            </a:spcBef>
            <a:spcAft>
              <a:spcPct val="35000"/>
            </a:spcAft>
          </a:pPr>
          <a:r>
            <a:rPr lang="de-DE" sz="1400" b="1" kern="1200" dirty="0" smtClean="0"/>
            <a:t>(RIRs, NRO)</a:t>
          </a:r>
        </a:p>
        <a:p>
          <a:pPr lvl="0" algn="ctr" defTabSz="622300">
            <a:lnSpc>
              <a:spcPct val="90000"/>
            </a:lnSpc>
            <a:spcBef>
              <a:spcPct val="0"/>
            </a:spcBef>
            <a:spcAft>
              <a:spcPct val="35000"/>
            </a:spcAft>
          </a:pPr>
          <a:r>
            <a:rPr lang="de-DE" sz="1400" kern="1200" dirty="0" smtClean="0"/>
            <a:t>A&amp;N </a:t>
          </a:r>
          <a:r>
            <a:rPr lang="de-DE" sz="1400" kern="1200" dirty="0" err="1" smtClean="0"/>
            <a:t>related</a:t>
          </a:r>
          <a:r>
            <a:rPr lang="de-DE" sz="1400" kern="1200" dirty="0" smtClean="0"/>
            <a:t> </a:t>
          </a:r>
          <a:r>
            <a:rPr lang="de-DE" sz="1400" kern="1200" dirty="0" err="1" smtClean="0"/>
            <a:t>proposal</a:t>
          </a:r>
          <a:endParaRPr lang="de-DE" sz="1400" kern="1200" dirty="0"/>
        </a:p>
      </dsp:txBody>
      <dsp:txXfrm>
        <a:off x="4786911" y="4537534"/>
        <a:ext cx="3547773" cy="1105395"/>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8DDDC20-E121-7E46-9AE0-9876C32DB042}" type="datetimeFigureOut">
              <a:rPr lang="en-US"/>
              <a:pPr/>
              <a:t>10/14/2014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A3EEEBA-252F-6244-87C2-784FB9EC4545}" type="slidenum">
              <a:rPr/>
              <a:pPr/>
              <a:t>‹Nr.›</a:t>
            </a:fld>
            <a:endParaRPr lang="en-US"/>
          </a:p>
        </p:txBody>
      </p:sp>
    </p:spTree>
    <p:extLst>
      <p:ext uri="{BB962C8B-B14F-4D97-AF65-F5344CB8AC3E}">
        <p14:creationId xmlns:p14="http://schemas.microsoft.com/office/powerpoint/2010/main" val="18207087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2CECE02-E7D1-9D4D-A441-B34AE0F14579}" type="datetimeFigureOut">
              <a:rPr lang="en-US"/>
              <a:pPr/>
              <a:t>10/14/2014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DF800FB-C413-EA4E-A12D-FE54BC5236FF}" type="slidenum">
              <a:rPr/>
              <a:pPr/>
              <a:t>‹Nr.›</a:t>
            </a:fld>
            <a:endParaRPr lang="en-US"/>
          </a:p>
        </p:txBody>
      </p:sp>
    </p:spTree>
    <p:extLst>
      <p:ext uri="{BB962C8B-B14F-4D97-AF65-F5344CB8AC3E}">
        <p14:creationId xmlns:p14="http://schemas.microsoft.com/office/powerpoint/2010/main" val="345989033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C0E560E-0455-0B4F-A2F7-7549EAF40014}" type="datetime1">
              <a:rPr lang="en-US"/>
              <a:pPr/>
              <a:t>10/14/2014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611F16-F758-414E-8BA9-809B87BDA051}" type="slidenum">
              <a:rPr/>
              <a:pPr/>
              <a:t>‹Nr.›</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A5104A2-9136-9841-85CD-75EAC5966ED1}" type="datetime1">
              <a:rPr lang="en-US"/>
              <a:pPr/>
              <a:t>10/14/2014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611F16-F758-414E-8BA9-809B87BDA051}" type="slidenum">
              <a:rPr/>
              <a:pPr/>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3EE75F5-EE3E-F348-B26B-66A2A245BD24}" type="datetime1">
              <a:rPr lang="en-US"/>
              <a:pPr/>
              <a:t>10/14/2014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611F16-F758-414E-8BA9-809B87BDA051}" type="slidenum">
              <a:rPr/>
              <a:pPr/>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AE6709-A122-D04C-BF67-3D6273D58B71}" type="datetime1">
              <a:rPr lang="en-US"/>
              <a:pPr/>
              <a:t>10/14/2014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611F16-F758-414E-8BA9-809B87BDA051}" type="slidenum">
              <a:rPr/>
              <a:pPr/>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975A76E-36B2-7248-9454-83604989D22B}" type="datetime1">
              <a:rPr lang="en-US"/>
              <a:pPr/>
              <a:t>10/14/2014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611F16-F758-414E-8BA9-809B87BDA051}" type="slidenum">
              <a:rPr/>
              <a:pPr/>
              <a:t>‹Nr.›</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49B862C-5DD1-2C47-8292-C9242D4335B0}" type="datetime1">
              <a:rPr lang="en-US"/>
              <a:pPr/>
              <a:t>10/14/2014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611F16-F758-414E-8BA9-809B87BDA051}" type="slidenum">
              <a:rPr/>
              <a:pPr/>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26EB4EB-DAE0-1541-83BE-88781ED6650B}" type="datetime1">
              <a:rPr lang="en-US"/>
              <a:pPr/>
              <a:t>10/14/2014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611F16-F758-414E-8BA9-809B87BDA051}" type="slidenum">
              <a:rPr/>
              <a:pPr/>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52745B1-9AD3-F240-889D-2D23646350FA}" type="datetime1">
              <a:rPr lang="en-US"/>
              <a:pPr/>
              <a:t>10/14/2014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611F16-F758-414E-8BA9-809B87BDA051}" type="slidenum">
              <a:rPr/>
              <a:pPr/>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75CB29-848F-8245-89F6-1C2523B54C6C}" type="datetime1">
              <a:rPr lang="en-US"/>
              <a:pPr/>
              <a:t>10/14/2014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611F16-F758-414E-8BA9-809B87BDA051}" type="slidenum">
              <a:rPr/>
              <a:pPr/>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6F9467D-A107-7A44-AA49-776EEDAB87BC}" type="datetime1">
              <a:rPr lang="en-US"/>
              <a:pPr/>
              <a:t>10/14/2014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611F16-F758-414E-8BA9-809B87BDA051}" type="slidenum">
              <a:rPr/>
              <a:pPr/>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C609AEB-0CD7-264C-AAC0-E5E7F0416ACE}" type="datetime1">
              <a:rPr lang="en-US"/>
              <a:pPr/>
              <a:t>10/14/2014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611F16-F758-414E-8BA9-809B87BDA051}" type="slidenum">
              <a:rPr/>
              <a:pPr/>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6A99A0-A52A-D143-9F8E-289C8E749F71}" type="datetime1">
              <a:rPr lang="en-US"/>
              <a:pPr/>
              <a:t>10/14/2014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611F16-F758-414E-8BA9-809B87BDA051}" type="slidenum">
              <a:rPr/>
              <a:pPr/>
              <a:t>‹Nr.›</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emf"/><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hyperlink" Target="https://www.icann.org/en/system/files/files/charter-icg-27aug14-en.pdf" TargetMode="External"/><Relationship Id="rId7" Type="http://schemas.openxmlformats.org/officeDocument/2006/relationships/hyperlink" Target="http://mm.icann.org/pipermail/internal-cg/" TargetMode="External"/><Relationship Id="rId2" Type="http://schemas.openxmlformats.org/officeDocument/2006/relationships/hyperlink" Target="https://www.icann.org/resources/pages/icg-faqs-2014-10-10-en" TargetMode="External"/><Relationship Id="rId1" Type="http://schemas.openxmlformats.org/officeDocument/2006/relationships/slideLayout" Target="../slideLayouts/slideLayout2.xml"/><Relationship Id="rId6" Type="http://schemas.openxmlformats.org/officeDocument/2006/relationships/hyperlink" Target="https://www.icann.org/en/system/files/files/icg-process-timeline-graphic-10sep14-en.xlsx" TargetMode="External"/><Relationship Id="rId5" Type="http://schemas.openxmlformats.org/officeDocument/2006/relationships/hyperlink" Target="https://www.icann.org/en/system/files/files/icg-process-timeline-08sep14-en.pdf" TargetMode="External"/><Relationship Id="rId4" Type="http://schemas.openxmlformats.org/officeDocument/2006/relationships/hyperlink" Target="https://www.icann.org/en/system/files/files/rfp-iana-stewardship-08sep14-en.pdf" TargetMode="Externa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457200" y="2979483"/>
            <a:ext cx="8229600" cy="1143000"/>
          </a:xfrm>
          <a:prstGeom prst="rect">
            <a:avLst/>
          </a:prstGeom>
        </p:spPr>
        <p:txBody>
          <a:bodyPr vert="horz" lIns="91440" tIns="45720" rIns="91440" bIns="45720" rtlCol="0" anchor="ctr">
            <a:noAutofit/>
          </a:bodyPr>
          <a:lstStyle/>
          <a:p>
            <a:pPr lvl="0" algn="ctr">
              <a:spcBef>
                <a:spcPct val="0"/>
              </a:spcBef>
              <a:defRPr/>
            </a:pPr>
            <a:r>
              <a:rPr lang="en-US" sz="4000" b="1" dirty="0">
                <a:solidFill>
                  <a:schemeClr val="accent5">
                    <a:lumMod val="50000"/>
                  </a:schemeClr>
                </a:solidFill>
                <a:latin typeface="Helvetica"/>
                <a:cs typeface="Helvetica"/>
              </a:rPr>
              <a:t>IANA Stewardship Transition Coordination Group (ICG)</a:t>
            </a:r>
            <a:endParaRPr lang="en-US" sz="4000" b="1" dirty="0" smtClean="0">
              <a:solidFill>
                <a:schemeClr val="accent5">
                  <a:lumMod val="50000"/>
                </a:schemeClr>
              </a:solidFill>
              <a:latin typeface="Helvetica"/>
              <a:cs typeface="Helvetica"/>
            </a:endParaRPr>
          </a:p>
          <a:p>
            <a:pPr lvl="0" algn="ctr">
              <a:spcBef>
                <a:spcPct val="0"/>
              </a:spcBef>
              <a:defRPr/>
            </a:pPr>
            <a:endParaRPr lang="en-US" sz="4000" b="1" dirty="0">
              <a:solidFill>
                <a:srgbClr val="FF0000"/>
              </a:solidFill>
              <a:latin typeface="Helvetica"/>
              <a:cs typeface="Helvetica"/>
            </a:endParaRPr>
          </a:p>
          <a:p>
            <a:pPr lvl="0" algn="ctr">
              <a:spcBef>
                <a:spcPct val="0"/>
              </a:spcBef>
              <a:defRPr/>
            </a:pPr>
            <a:r>
              <a:rPr lang="en-US" sz="3200" b="1" dirty="0">
                <a:latin typeface="Helvetica"/>
                <a:cs typeface="Helvetica"/>
              </a:rPr>
              <a:t>October 2014</a:t>
            </a:r>
          </a:p>
          <a:p>
            <a:pPr lvl="0" algn="ctr">
              <a:spcBef>
                <a:spcPct val="0"/>
              </a:spcBef>
              <a:defRPr/>
            </a:pPr>
            <a:r>
              <a:rPr lang="en-US" sz="3200" b="1" dirty="0">
                <a:latin typeface="Helvetica"/>
                <a:cs typeface="Helvetica"/>
              </a:rPr>
              <a:t>ianacg.org </a:t>
            </a:r>
          </a:p>
          <a:p>
            <a:pPr marL="0" marR="0" lvl="0" indent="0" algn="ctr" defTabSz="457200" rtl="0" eaLnBrk="1" fontAlgn="auto" latinLnBrk="0" hangingPunct="1">
              <a:lnSpc>
                <a:spcPct val="100000"/>
              </a:lnSpc>
              <a:spcBef>
                <a:spcPct val="0"/>
              </a:spcBef>
              <a:spcAft>
                <a:spcPts val="0"/>
              </a:spcAft>
              <a:buClrTx/>
              <a:buSzTx/>
              <a:buFontTx/>
              <a:buNone/>
              <a:tabLst/>
              <a:defRPr/>
            </a:pPr>
            <a:endParaRPr lang="en-US" sz="3600" b="1" dirty="0">
              <a:latin typeface="Helvetica"/>
              <a:ea typeface="+mj-ea"/>
              <a:cs typeface="Helvetica"/>
            </a:endParaRPr>
          </a:p>
          <a:p>
            <a:pPr marL="0" marR="0" lvl="0" indent="0" algn="ctr" defTabSz="457200" rtl="0" eaLnBrk="1" fontAlgn="auto" latinLnBrk="0" hangingPunct="1">
              <a:lnSpc>
                <a:spcPct val="100000"/>
              </a:lnSpc>
              <a:spcBef>
                <a:spcPct val="0"/>
              </a:spcBef>
              <a:spcAft>
                <a:spcPts val="0"/>
              </a:spcAft>
              <a:buClrTx/>
              <a:buSzTx/>
              <a:buFontTx/>
              <a:buNone/>
              <a:tabLst/>
              <a:defRPr/>
            </a:pPr>
            <a:endParaRPr lang="en-US" sz="3600" b="1" dirty="0">
              <a:latin typeface="Helvetica"/>
              <a:ea typeface="+mj-ea"/>
              <a:cs typeface="Helvetica"/>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4871162" y="2164993"/>
            <a:ext cx="4228422" cy="2438811"/>
            <a:chOff x="745067" y="2127732"/>
            <a:chExt cx="7750801" cy="4470400"/>
          </a:xfrm>
        </p:grpSpPr>
        <p:pic>
          <p:nvPicPr>
            <p:cNvPr id="6" name="Picture 5" descr="People grid.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39067" y="2127732"/>
              <a:ext cx="2150533" cy="1710267"/>
            </a:xfrm>
            <a:prstGeom prst="rect">
              <a:avLst/>
            </a:prstGeom>
          </p:spPr>
        </p:pic>
        <p:sp>
          <p:nvSpPr>
            <p:cNvPr id="7" name="5-Point Star 6"/>
            <p:cNvSpPr/>
            <p:nvPr/>
          </p:nvSpPr>
          <p:spPr>
            <a:xfrm>
              <a:off x="3810002" y="2148873"/>
              <a:ext cx="1614182" cy="1373258"/>
            </a:xfrm>
            <a:prstGeom prst="star5">
              <a:avLst/>
            </a:prstGeom>
            <a:pattFill prst="pct20">
              <a:fgClr>
                <a:srgbClr val="660066"/>
              </a:fgClr>
              <a:bgClr>
                <a:prstClr val="white"/>
              </a:bgClr>
            </a:pattFill>
            <a:ln>
              <a:solidFill>
                <a:srgbClr val="66006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8" name="Picture 7" descr="People grid.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5067" y="4887865"/>
              <a:ext cx="2150533" cy="1710267"/>
            </a:xfrm>
            <a:prstGeom prst="rect">
              <a:avLst/>
            </a:prstGeom>
          </p:spPr>
        </p:pic>
        <p:sp>
          <p:nvSpPr>
            <p:cNvPr id="9" name="5-Point Star 8"/>
            <p:cNvSpPr/>
            <p:nvPr/>
          </p:nvSpPr>
          <p:spPr>
            <a:xfrm>
              <a:off x="1016002" y="4909006"/>
              <a:ext cx="1614182" cy="1373258"/>
            </a:xfrm>
            <a:prstGeom prst="star5">
              <a:avLst/>
            </a:prstGeom>
            <a:pattFill prst="pct20">
              <a:fgClr>
                <a:srgbClr val="008000"/>
              </a:fgClr>
              <a:bgClr>
                <a:prstClr val="white"/>
              </a:bgClr>
            </a:pattFill>
            <a:ln>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0" name="Picture 9" descr="People grid.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45335" y="4858204"/>
              <a:ext cx="2150533" cy="1710267"/>
            </a:xfrm>
            <a:prstGeom prst="rect">
              <a:avLst/>
            </a:prstGeom>
          </p:spPr>
        </p:pic>
        <p:sp>
          <p:nvSpPr>
            <p:cNvPr id="11" name="5-Point Star 10"/>
            <p:cNvSpPr/>
            <p:nvPr/>
          </p:nvSpPr>
          <p:spPr>
            <a:xfrm>
              <a:off x="6616270" y="4879345"/>
              <a:ext cx="1614182" cy="1373258"/>
            </a:xfrm>
            <a:prstGeom prst="star5">
              <a:avLst/>
            </a:prstGeom>
            <a:pattFill prst="pct20">
              <a:fgClr>
                <a:srgbClr val="0000FF"/>
              </a:fgClr>
              <a:bgClr>
                <a:prstClr val="white"/>
              </a:bgClr>
            </a:pattFill>
            <a:ln>
              <a:solidFill>
                <a:srgbClr val="0000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2" name="Straight Arrow Connector 11"/>
            <p:cNvCxnSpPr/>
            <p:nvPr/>
          </p:nvCxnSpPr>
          <p:spPr>
            <a:xfrm>
              <a:off x="5424184" y="5147733"/>
              <a:ext cx="938084" cy="565605"/>
            </a:xfrm>
            <a:prstGeom prst="straightConnector1">
              <a:avLst/>
            </a:prstGeom>
            <a:ln w="31750">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a:endCxn id="8" idx="3"/>
            </p:cNvCxnSpPr>
            <p:nvPr/>
          </p:nvCxnSpPr>
          <p:spPr>
            <a:xfrm flipH="1">
              <a:off x="2895600" y="5147733"/>
              <a:ext cx="914402" cy="595266"/>
            </a:xfrm>
            <a:prstGeom prst="straightConnector1">
              <a:avLst/>
            </a:prstGeom>
            <a:ln w="31750">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a:endCxn id="6" idx="2"/>
            </p:cNvCxnSpPr>
            <p:nvPr/>
          </p:nvCxnSpPr>
          <p:spPr>
            <a:xfrm flipH="1" flipV="1">
              <a:off x="4614334" y="3837999"/>
              <a:ext cx="6795" cy="632401"/>
            </a:xfrm>
            <a:prstGeom prst="straightConnector1">
              <a:avLst/>
            </a:prstGeom>
            <a:ln w="31750">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grpSp>
          <p:nvGrpSpPr>
            <p:cNvPr id="15" name="Group 14"/>
            <p:cNvGrpSpPr/>
            <p:nvPr/>
          </p:nvGrpSpPr>
          <p:grpSpPr>
            <a:xfrm>
              <a:off x="4102017" y="4614798"/>
              <a:ext cx="1031683" cy="1032004"/>
              <a:chOff x="2219954" y="1207747"/>
              <a:chExt cx="1031683" cy="1032004"/>
            </a:xfrm>
          </p:grpSpPr>
          <p:sp>
            <p:nvSpPr>
              <p:cNvPr id="16" name="Oval 15"/>
              <p:cNvSpPr/>
              <p:nvPr/>
            </p:nvSpPr>
            <p:spPr>
              <a:xfrm>
                <a:off x="2219954" y="1207747"/>
                <a:ext cx="1024633" cy="1032004"/>
              </a:xfrm>
              <a:prstGeom prst="ellipse">
                <a:avLst/>
              </a:prstGeom>
              <a:noFill/>
              <a:ln w="38100">
                <a:solidFill>
                  <a:schemeClr val="accent5">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TextBox 16"/>
              <p:cNvSpPr txBox="1"/>
              <p:nvPr/>
            </p:nvSpPr>
            <p:spPr>
              <a:xfrm>
                <a:off x="2360349" y="1445568"/>
                <a:ext cx="891288" cy="544442"/>
              </a:xfrm>
              <a:prstGeom prst="rect">
                <a:avLst/>
              </a:prstGeom>
              <a:noFill/>
            </p:spPr>
            <p:txBody>
              <a:bodyPr wrap="none" rtlCol="0">
                <a:spAutoFit/>
              </a:bodyPr>
              <a:lstStyle/>
              <a:p>
                <a:r>
                  <a:rPr lang="en-US" sz="1400">
                    <a:solidFill>
                      <a:srgbClr val="215968"/>
                    </a:solidFill>
                    <a:latin typeface="Helvetica"/>
                    <a:cs typeface="Helvetica"/>
                  </a:rPr>
                  <a:t>ICG</a:t>
                </a:r>
              </a:p>
            </p:txBody>
          </p:sp>
        </p:grpSp>
      </p:grpSp>
      <p:sp>
        <p:nvSpPr>
          <p:cNvPr id="2" name="Title 1"/>
          <p:cNvSpPr>
            <a:spLocks noGrp="1"/>
          </p:cNvSpPr>
          <p:nvPr>
            <p:ph type="title"/>
          </p:nvPr>
        </p:nvSpPr>
        <p:spPr/>
        <p:txBody>
          <a:bodyPr>
            <a:normAutofit fontScale="90000"/>
          </a:bodyPr>
          <a:lstStyle/>
          <a:p>
            <a:pPr algn="l"/>
            <a:r>
              <a:rPr lang="en-US" b="1">
                <a:solidFill>
                  <a:srgbClr val="215968"/>
                </a:solidFill>
                <a:latin typeface="Helvetica"/>
                <a:cs typeface="Helvetica"/>
              </a:rPr>
              <a:t>Steps towards a single proposal</a:t>
            </a:r>
            <a:endParaRPr lang="en-US"/>
          </a:p>
        </p:txBody>
      </p:sp>
      <p:sp>
        <p:nvSpPr>
          <p:cNvPr id="3" name="Content Placeholder 2"/>
          <p:cNvSpPr>
            <a:spLocks noGrp="1"/>
          </p:cNvSpPr>
          <p:nvPr>
            <p:ph idx="1"/>
          </p:nvPr>
        </p:nvSpPr>
        <p:spPr>
          <a:xfrm>
            <a:off x="67741" y="1583267"/>
            <a:ext cx="6874928" cy="5121275"/>
          </a:xfrm>
        </p:spPr>
        <p:txBody>
          <a:bodyPr>
            <a:normAutofit/>
          </a:bodyPr>
          <a:lstStyle/>
          <a:p>
            <a:pPr marL="514350" indent="-514350">
              <a:buFont typeface="+mj-lt"/>
              <a:buAutoNum type="arabicPeriod"/>
            </a:pPr>
            <a:r>
              <a:rPr lang="en-US">
                <a:latin typeface="Helvetica Neue"/>
                <a:cs typeface="Helvetica Neue"/>
              </a:rPr>
              <a:t>Individual proposal assessment          </a:t>
            </a:r>
          </a:p>
          <a:p>
            <a:pPr lvl="1"/>
            <a:r>
              <a:rPr lang="en-US">
                <a:latin typeface="Helvetica Neue"/>
                <a:cs typeface="Helvetica Neue"/>
              </a:rPr>
              <a:t>Completeness</a:t>
            </a:r>
          </a:p>
          <a:p>
            <a:pPr lvl="1"/>
            <a:r>
              <a:rPr lang="en-US">
                <a:latin typeface="Helvetica Neue"/>
                <a:cs typeface="Helvetica Neue"/>
              </a:rPr>
              <a:t>Clarity</a:t>
            </a:r>
          </a:p>
          <a:p>
            <a:pPr lvl="1"/>
            <a:r>
              <a:rPr lang="en-US">
                <a:latin typeface="Helvetica Neue"/>
                <a:cs typeface="Helvetica Neue"/>
              </a:rPr>
              <a:t>NTIA criteria met</a:t>
            </a:r>
          </a:p>
          <a:p>
            <a:pPr lvl="1"/>
            <a:r>
              <a:rPr lang="en-US">
                <a:latin typeface="Helvetica Neue"/>
                <a:cs typeface="Helvetica Neue"/>
              </a:rPr>
              <a:t>Community comments accommodated</a:t>
            </a:r>
          </a:p>
          <a:p>
            <a:pPr lvl="1"/>
            <a:r>
              <a:rPr lang="en-US">
                <a:latin typeface="Helvetica Neue"/>
                <a:cs typeface="Helvetica Neue"/>
              </a:rPr>
              <a:t>Consensus level achieved</a:t>
            </a:r>
          </a:p>
          <a:p>
            <a:pPr lvl="1"/>
            <a:r>
              <a:rPr lang="en-US">
                <a:latin typeface="Helvetica Neue"/>
                <a:cs typeface="Helvetica Neue"/>
              </a:rPr>
              <a:t>Inclusiveness of community process</a:t>
            </a:r>
          </a:p>
          <a:p>
            <a:pPr lvl="1"/>
            <a:endParaRPr lang="en-US">
              <a:latin typeface="Helvetica Neue"/>
              <a:cs typeface="Helvetica Neue"/>
            </a:endParaRPr>
          </a:p>
          <a:p>
            <a:endParaRPr lang="en-US">
              <a:latin typeface="Helvetica Neue"/>
              <a:cs typeface="Helvetica Neue"/>
            </a:endParaRPr>
          </a:p>
        </p:txBody>
      </p:sp>
      <p:sp>
        <p:nvSpPr>
          <p:cNvPr id="4" name="Slide Number Placeholder 3"/>
          <p:cNvSpPr>
            <a:spLocks noGrp="1"/>
          </p:cNvSpPr>
          <p:nvPr>
            <p:ph type="sldNum" sz="quarter" idx="12"/>
          </p:nvPr>
        </p:nvSpPr>
        <p:spPr/>
        <p:txBody>
          <a:bodyPr/>
          <a:lstStyle/>
          <a:p>
            <a:fld id="{BD611F16-F758-414E-8BA9-809B87BDA051}" type="slidenum">
              <a:rPr lang="en-US"/>
              <a:pPr/>
              <a:t>10</a:t>
            </a:fld>
            <a:endParaRPr lang="en-US"/>
          </a:p>
        </p:txBody>
      </p:sp>
    </p:spTree>
    <p:extLst>
      <p:ext uri="{BB962C8B-B14F-4D97-AF65-F5344CB8AC3E}">
        <p14:creationId xmlns:p14="http://schemas.microsoft.com/office/powerpoint/2010/main" val="28616055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4001592" y="3547263"/>
            <a:ext cx="4381583" cy="2527149"/>
            <a:chOff x="745067" y="2127732"/>
            <a:chExt cx="7750801" cy="4470400"/>
          </a:xfrm>
        </p:grpSpPr>
        <p:pic>
          <p:nvPicPr>
            <p:cNvPr id="6" name="Picture 5" descr="People grid.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39067" y="2127732"/>
              <a:ext cx="2150533" cy="1710267"/>
            </a:xfrm>
            <a:prstGeom prst="rect">
              <a:avLst/>
            </a:prstGeom>
          </p:spPr>
        </p:pic>
        <p:sp>
          <p:nvSpPr>
            <p:cNvPr id="7" name="5-Point Star 6"/>
            <p:cNvSpPr/>
            <p:nvPr/>
          </p:nvSpPr>
          <p:spPr>
            <a:xfrm>
              <a:off x="3810002" y="2148873"/>
              <a:ext cx="1614182" cy="1373258"/>
            </a:xfrm>
            <a:prstGeom prst="star5">
              <a:avLst/>
            </a:prstGeom>
            <a:pattFill prst="pct20">
              <a:fgClr>
                <a:srgbClr val="660066"/>
              </a:fgClr>
              <a:bgClr>
                <a:prstClr val="white"/>
              </a:bgClr>
            </a:pattFill>
            <a:ln>
              <a:solidFill>
                <a:srgbClr val="66006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8" name="Picture 7" descr="People grid.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5067" y="4887865"/>
              <a:ext cx="2150533" cy="1710267"/>
            </a:xfrm>
            <a:prstGeom prst="rect">
              <a:avLst/>
            </a:prstGeom>
          </p:spPr>
        </p:pic>
        <p:sp>
          <p:nvSpPr>
            <p:cNvPr id="9" name="5-Point Star 8"/>
            <p:cNvSpPr/>
            <p:nvPr/>
          </p:nvSpPr>
          <p:spPr>
            <a:xfrm>
              <a:off x="1016002" y="4909006"/>
              <a:ext cx="1614182" cy="1373258"/>
            </a:xfrm>
            <a:prstGeom prst="star5">
              <a:avLst/>
            </a:prstGeom>
            <a:pattFill prst="pct20">
              <a:fgClr>
                <a:srgbClr val="008000"/>
              </a:fgClr>
              <a:bgClr>
                <a:prstClr val="white"/>
              </a:bgClr>
            </a:pattFill>
            <a:ln>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0" name="Picture 9" descr="People grid.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45335" y="4858204"/>
              <a:ext cx="2150533" cy="1710267"/>
            </a:xfrm>
            <a:prstGeom prst="rect">
              <a:avLst/>
            </a:prstGeom>
          </p:spPr>
        </p:pic>
        <p:sp>
          <p:nvSpPr>
            <p:cNvPr id="11" name="5-Point Star 10"/>
            <p:cNvSpPr/>
            <p:nvPr/>
          </p:nvSpPr>
          <p:spPr>
            <a:xfrm>
              <a:off x="6616270" y="4879345"/>
              <a:ext cx="1614182" cy="1373258"/>
            </a:xfrm>
            <a:prstGeom prst="star5">
              <a:avLst/>
            </a:prstGeom>
            <a:pattFill prst="pct20">
              <a:fgClr>
                <a:srgbClr val="0000FF"/>
              </a:fgClr>
              <a:bgClr>
                <a:prstClr val="white"/>
              </a:bgClr>
            </a:pattFill>
            <a:ln>
              <a:solidFill>
                <a:srgbClr val="0000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2" name="Straight Arrow Connector 11"/>
            <p:cNvCxnSpPr/>
            <p:nvPr/>
          </p:nvCxnSpPr>
          <p:spPr>
            <a:xfrm>
              <a:off x="5424184" y="5147733"/>
              <a:ext cx="938084" cy="565605"/>
            </a:xfrm>
            <a:prstGeom prst="straightConnector1">
              <a:avLst/>
            </a:prstGeom>
            <a:ln w="31750">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a:endCxn id="8" idx="3"/>
            </p:cNvCxnSpPr>
            <p:nvPr/>
          </p:nvCxnSpPr>
          <p:spPr>
            <a:xfrm flipH="1">
              <a:off x="2895600" y="5147733"/>
              <a:ext cx="914402" cy="595266"/>
            </a:xfrm>
            <a:prstGeom prst="straightConnector1">
              <a:avLst/>
            </a:prstGeom>
            <a:ln w="31750">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a:endCxn id="6" idx="2"/>
            </p:cNvCxnSpPr>
            <p:nvPr/>
          </p:nvCxnSpPr>
          <p:spPr>
            <a:xfrm flipH="1" flipV="1">
              <a:off x="4614334" y="3837999"/>
              <a:ext cx="6795" cy="632401"/>
            </a:xfrm>
            <a:prstGeom prst="straightConnector1">
              <a:avLst/>
            </a:prstGeom>
            <a:ln w="31750">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grpSp>
          <p:nvGrpSpPr>
            <p:cNvPr id="15" name="Group 14"/>
            <p:cNvGrpSpPr/>
            <p:nvPr/>
          </p:nvGrpSpPr>
          <p:grpSpPr>
            <a:xfrm>
              <a:off x="4102017" y="4614798"/>
              <a:ext cx="1031683" cy="1032004"/>
              <a:chOff x="2219954" y="1207747"/>
              <a:chExt cx="1031683" cy="1032004"/>
            </a:xfrm>
          </p:grpSpPr>
          <p:sp>
            <p:nvSpPr>
              <p:cNvPr id="16" name="Oval 15"/>
              <p:cNvSpPr/>
              <p:nvPr/>
            </p:nvSpPr>
            <p:spPr>
              <a:xfrm>
                <a:off x="2219954" y="1207747"/>
                <a:ext cx="1024633" cy="1032004"/>
              </a:xfrm>
              <a:prstGeom prst="ellipse">
                <a:avLst/>
              </a:prstGeom>
              <a:noFill/>
              <a:ln w="38100">
                <a:solidFill>
                  <a:schemeClr val="accent5">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TextBox 16"/>
              <p:cNvSpPr txBox="1"/>
              <p:nvPr/>
            </p:nvSpPr>
            <p:spPr>
              <a:xfrm>
                <a:off x="2360349" y="1445568"/>
                <a:ext cx="891288" cy="544442"/>
              </a:xfrm>
              <a:prstGeom prst="rect">
                <a:avLst/>
              </a:prstGeom>
              <a:noFill/>
            </p:spPr>
            <p:txBody>
              <a:bodyPr wrap="none" rtlCol="0">
                <a:spAutoFit/>
              </a:bodyPr>
              <a:lstStyle/>
              <a:p>
                <a:r>
                  <a:rPr lang="en-US" sz="1400">
                    <a:solidFill>
                      <a:srgbClr val="215968"/>
                    </a:solidFill>
                    <a:latin typeface="Helvetica"/>
                    <a:cs typeface="Helvetica"/>
                  </a:rPr>
                  <a:t>ICG</a:t>
                </a:r>
              </a:p>
            </p:txBody>
          </p:sp>
        </p:grpSp>
      </p:grpSp>
      <p:sp>
        <p:nvSpPr>
          <p:cNvPr id="2" name="Title 1"/>
          <p:cNvSpPr>
            <a:spLocks noGrp="1"/>
          </p:cNvSpPr>
          <p:nvPr>
            <p:ph type="title"/>
          </p:nvPr>
        </p:nvSpPr>
        <p:spPr/>
        <p:txBody>
          <a:bodyPr>
            <a:normAutofit fontScale="90000"/>
          </a:bodyPr>
          <a:lstStyle/>
          <a:p>
            <a:pPr algn="l"/>
            <a:r>
              <a:rPr lang="en-US" b="1">
                <a:solidFill>
                  <a:srgbClr val="215968"/>
                </a:solidFill>
                <a:latin typeface="Helvetica"/>
                <a:cs typeface="Helvetica"/>
              </a:rPr>
              <a:t>Steps towards a single proposal</a:t>
            </a:r>
            <a:endParaRPr lang="en-US"/>
          </a:p>
        </p:txBody>
      </p:sp>
      <p:sp>
        <p:nvSpPr>
          <p:cNvPr id="3" name="Content Placeholder 2"/>
          <p:cNvSpPr>
            <a:spLocks noGrp="1"/>
          </p:cNvSpPr>
          <p:nvPr>
            <p:ph idx="1"/>
          </p:nvPr>
        </p:nvSpPr>
        <p:spPr>
          <a:xfrm>
            <a:off x="203205" y="1600200"/>
            <a:ext cx="6874928" cy="5121275"/>
          </a:xfrm>
        </p:spPr>
        <p:txBody>
          <a:bodyPr>
            <a:normAutofit/>
          </a:bodyPr>
          <a:lstStyle/>
          <a:p>
            <a:pPr marL="514350" indent="-514350">
              <a:buFont typeface="+mj-lt"/>
              <a:buAutoNum type="arabicPeriod" startAt="2"/>
            </a:pPr>
            <a:r>
              <a:rPr lang="en-US">
                <a:latin typeface="Helvetica Neue"/>
                <a:cs typeface="Helvetica Neue"/>
              </a:rPr>
              <a:t>Unified proposal assessment</a:t>
            </a:r>
          </a:p>
          <a:p>
            <a:pPr lvl="1"/>
            <a:r>
              <a:rPr lang="en-US">
                <a:latin typeface="Helvetica Neue"/>
                <a:cs typeface="Helvetica Neue"/>
              </a:rPr>
              <a:t>Compatability and interoperability</a:t>
            </a:r>
          </a:p>
          <a:p>
            <a:pPr lvl="1"/>
            <a:r>
              <a:rPr lang="en-US">
                <a:latin typeface="Helvetica Neue"/>
                <a:cs typeface="Helvetica Neue"/>
              </a:rPr>
              <a:t>Gaps/overlaps</a:t>
            </a:r>
          </a:p>
          <a:p>
            <a:pPr lvl="1"/>
            <a:r>
              <a:rPr lang="en-US">
                <a:latin typeface="Helvetica Neue"/>
                <a:cs typeface="Helvetica Neue"/>
              </a:rPr>
              <a:t>Accountability                            (under discussion)</a:t>
            </a:r>
          </a:p>
          <a:p>
            <a:pPr lvl="1"/>
            <a:endParaRPr lang="en-US">
              <a:latin typeface="Helvetica Neue"/>
              <a:cs typeface="Helvetica Neue"/>
            </a:endParaRPr>
          </a:p>
          <a:p>
            <a:endParaRPr lang="en-US">
              <a:latin typeface="Helvetica Neue"/>
              <a:cs typeface="Helvetica Neue"/>
            </a:endParaRPr>
          </a:p>
        </p:txBody>
      </p:sp>
      <p:sp>
        <p:nvSpPr>
          <p:cNvPr id="4" name="Slide Number Placeholder 3"/>
          <p:cNvSpPr>
            <a:spLocks noGrp="1"/>
          </p:cNvSpPr>
          <p:nvPr>
            <p:ph type="sldNum" sz="quarter" idx="12"/>
          </p:nvPr>
        </p:nvSpPr>
        <p:spPr/>
        <p:txBody>
          <a:bodyPr/>
          <a:lstStyle/>
          <a:p>
            <a:fld id="{BD611F16-F758-414E-8BA9-809B87BDA051}" type="slidenum">
              <a:rPr lang="en-US"/>
              <a:pPr/>
              <a:t>11</a:t>
            </a:fld>
            <a:endParaRPr lang="en-US"/>
          </a:p>
        </p:txBody>
      </p:sp>
    </p:spTree>
    <p:extLst>
      <p:ext uri="{BB962C8B-B14F-4D97-AF65-F5344CB8AC3E}">
        <p14:creationId xmlns:p14="http://schemas.microsoft.com/office/powerpoint/2010/main" val="31265044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2912538" y="4311126"/>
            <a:ext cx="3988188" cy="2300252"/>
            <a:chOff x="745067" y="2127732"/>
            <a:chExt cx="7750801" cy="4470400"/>
          </a:xfrm>
        </p:grpSpPr>
        <p:pic>
          <p:nvPicPr>
            <p:cNvPr id="6" name="Picture 5" descr="People grid.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39067" y="2127732"/>
              <a:ext cx="2150533" cy="1710267"/>
            </a:xfrm>
            <a:prstGeom prst="rect">
              <a:avLst/>
            </a:prstGeom>
          </p:spPr>
        </p:pic>
        <p:sp>
          <p:nvSpPr>
            <p:cNvPr id="7" name="5-Point Star 6"/>
            <p:cNvSpPr/>
            <p:nvPr/>
          </p:nvSpPr>
          <p:spPr>
            <a:xfrm>
              <a:off x="3810002" y="2148873"/>
              <a:ext cx="1614182" cy="1373258"/>
            </a:xfrm>
            <a:prstGeom prst="star5">
              <a:avLst/>
            </a:prstGeom>
            <a:pattFill prst="pct20">
              <a:fgClr>
                <a:srgbClr val="660066"/>
              </a:fgClr>
              <a:bgClr>
                <a:prstClr val="white"/>
              </a:bgClr>
            </a:pattFill>
            <a:ln>
              <a:solidFill>
                <a:srgbClr val="66006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8" name="Picture 7" descr="People grid.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5067" y="4887865"/>
              <a:ext cx="2150533" cy="1710267"/>
            </a:xfrm>
            <a:prstGeom prst="rect">
              <a:avLst/>
            </a:prstGeom>
          </p:spPr>
        </p:pic>
        <p:sp>
          <p:nvSpPr>
            <p:cNvPr id="9" name="5-Point Star 8"/>
            <p:cNvSpPr/>
            <p:nvPr/>
          </p:nvSpPr>
          <p:spPr>
            <a:xfrm>
              <a:off x="1016002" y="4909006"/>
              <a:ext cx="1614182" cy="1373258"/>
            </a:xfrm>
            <a:prstGeom prst="star5">
              <a:avLst/>
            </a:prstGeom>
            <a:pattFill prst="pct20">
              <a:fgClr>
                <a:srgbClr val="008000"/>
              </a:fgClr>
              <a:bgClr>
                <a:prstClr val="white"/>
              </a:bgClr>
            </a:pattFill>
            <a:ln>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0" name="Picture 9" descr="People grid.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45335" y="4858204"/>
              <a:ext cx="2150533" cy="1710267"/>
            </a:xfrm>
            <a:prstGeom prst="rect">
              <a:avLst/>
            </a:prstGeom>
          </p:spPr>
        </p:pic>
        <p:sp>
          <p:nvSpPr>
            <p:cNvPr id="11" name="5-Point Star 10"/>
            <p:cNvSpPr/>
            <p:nvPr/>
          </p:nvSpPr>
          <p:spPr>
            <a:xfrm>
              <a:off x="6616270" y="4879345"/>
              <a:ext cx="1614182" cy="1373258"/>
            </a:xfrm>
            <a:prstGeom prst="star5">
              <a:avLst/>
            </a:prstGeom>
            <a:pattFill prst="pct20">
              <a:fgClr>
                <a:srgbClr val="0000FF"/>
              </a:fgClr>
              <a:bgClr>
                <a:prstClr val="white"/>
              </a:bgClr>
            </a:pattFill>
            <a:ln>
              <a:solidFill>
                <a:srgbClr val="0000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2" name="Straight Arrow Connector 11"/>
            <p:cNvCxnSpPr/>
            <p:nvPr/>
          </p:nvCxnSpPr>
          <p:spPr>
            <a:xfrm>
              <a:off x="5424184" y="5147733"/>
              <a:ext cx="938084" cy="565605"/>
            </a:xfrm>
            <a:prstGeom prst="straightConnector1">
              <a:avLst/>
            </a:prstGeom>
            <a:ln w="31750">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a:endCxn id="8" idx="3"/>
            </p:cNvCxnSpPr>
            <p:nvPr/>
          </p:nvCxnSpPr>
          <p:spPr>
            <a:xfrm flipH="1">
              <a:off x="2895600" y="5147733"/>
              <a:ext cx="914402" cy="595266"/>
            </a:xfrm>
            <a:prstGeom prst="straightConnector1">
              <a:avLst/>
            </a:prstGeom>
            <a:ln w="31750">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a:endCxn id="6" idx="2"/>
            </p:cNvCxnSpPr>
            <p:nvPr/>
          </p:nvCxnSpPr>
          <p:spPr>
            <a:xfrm flipH="1" flipV="1">
              <a:off x="4614334" y="3837999"/>
              <a:ext cx="6795" cy="632401"/>
            </a:xfrm>
            <a:prstGeom prst="straightConnector1">
              <a:avLst/>
            </a:prstGeom>
            <a:ln w="31750">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grpSp>
          <p:nvGrpSpPr>
            <p:cNvPr id="15" name="Group 14"/>
            <p:cNvGrpSpPr/>
            <p:nvPr/>
          </p:nvGrpSpPr>
          <p:grpSpPr>
            <a:xfrm>
              <a:off x="4102017" y="4614798"/>
              <a:ext cx="1031683" cy="1032004"/>
              <a:chOff x="2219954" y="1207747"/>
              <a:chExt cx="1031683" cy="1032004"/>
            </a:xfrm>
          </p:grpSpPr>
          <p:sp>
            <p:nvSpPr>
              <p:cNvPr id="16" name="Oval 15"/>
              <p:cNvSpPr/>
              <p:nvPr/>
            </p:nvSpPr>
            <p:spPr>
              <a:xfrm>
                <a:off x="2219954" y="1207747"/>
                <a:ext cx="1024633" cy="1032004"/>
              </a:xfrm>
              <a:prstGeom prst="ellipse">
                <a:avLst/>
              </a:prstGeom>
              <a:noFill/>
              <a:ln w="38100">
                <a:solidFill>
                  <a:schemeClr val="accent5">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TextBox 16"/>
              <p:cNvSpPr txBox="1"/>
              <p:nvPr/>
            </p:nvSpPr>
            <p:spPr>
              <a:xfrm>
                <a:off x="2360349" y="1445568"/>
                <a:ext cx="891288" cy="544442"/>
              </a:xfrm>
              <a:prstGeom prst="rect">
                <a:avLst/>
              </a:prstGeom>
              <a:noFill/>
            </p:spPr>
            <p:txBody>
              <a:bodyPr wrap="none" rtlCol="0">
                <a:spAutoFit/>
              </a:bodyPr>
              <a:lstStyle/>
              <a:p>
                <a:r>
                  <a:rPr lang="en-US" sz="1400">
                    <a:solidFill>
                      <a:srgbClr val="215968"/>
                    </a:solidFill>
                    <a:latin typeface="Helvetica"/>
                    <a:cs typeface="Helvetica"/>
                  </a:rPr>
                  <a:t>ICG</a:t>
                </a:r>
              </a:p>
            </p:txBody>
          </p:sp>
        </p:grpSp>
      </p:grpSp>
      <p:sp>
        <p:nvSpPr>
          <p:cNvPr id="2" name="Title 1"/>
          <p:cNvSpPr>
            <a:spLocks noGrp="1"/>
          </p:cNvSpPr>
          <p:nvPr>
            <p:ph type="title"/>
          </p:nvPr>
        </p:nvSpPr>
        <p:spPr>
          <a:xfrm>
            <a:off x="457200" y="88375"/>
            <a:ext cx="8229600" cy="1143000"/>
          </a:xfrm>
        </p:spPr>
        <p:txBody>
          <a:bodyPr>
            <a:normAutofit fontScale="90000"/>
          </a:bodyPr>
          <a:lstStyle/>
          <a:p>
            <a:pPr algn="l"/>
            <a:r>
              <a:rPr lang="en-US" b="1">
                <a:solidFill>
                  <a:srgbClr val="215968"/>
                </a:solidFill>
                <a:latin typeface="Helvetica"/>
                <a:cs typeface="Helvetica"/>
              </a:rPr>
              <a:t>Steps towards a single proposal</a:t>
            </a:r>
            <a:endParaRPr lang="en-US"/>
          </a:p>
        </p:txBody>
      </p:sp>
      <p:sp>
        <p:nvSpPr>
          <p:cNvPr id="3" name="Content Placeholder 2"/>
          <p:cNvSpPr>
            <a:spLocks noGrp="1"/>
          </p:cNvSpPr>
          <p:nvPr>
            <p:ph idx="1"/>
          </p:nvPr>
        </p:nvSpPr>
        <p:spPr>
          <a:xfrm>
            <a:off x="338668" y="1075277"/>
            <a:ext cx="8483596" cy="2913889"/>
          </a:xfrm>
        </p:spPr>
        <p:txBody>
          <a:bodyPr>
            <a:normAutofit/>
          </a:bodyPr>
          <a:lstStyle/>
          <a:p>
            <a:pPr marL="514350" indent="-514350">
              <a:buFont typeface="+mj-lt"/>
              <a:buAutoNum type="arabicPeriod" startAt="3"/>
            </a:pPr>
            <a:r>
              <a:rPr lang="en-US">
                <a:latin typeface="Helvetica Neue"/>
                <a:cs typeface="Helvetica Neue"/>
              </a:rPr>
              <a:t>Proposal finalization</a:t>
            </a:r>
          </a:p>
          <a:p>
            <a:pPr lvl="1"/>
            <a:r>
              <a:rPr lang="en-US">
                <a:latin typeface="Helvetica Neue"/>
                <a:cs typeface="Helvetica Neue"/>
              </a:rPr>
              <a:t>Public comment</a:t>
            </a:r>
          </a:p>
          <a:p>
            <a:pPr lvl="1"/>
            <a:r>
              <a:rPr lang="en-US">
                <a:latin typeface="Helvetica Neue"/>
                <a:cs typeface="Helvetica Neue"/>
              </a:rPr>
              <a:t>ICG review</a:t>
            </a:r>
          </a:p>
          <a:p>
            <a:pPr lvl="1"/>
            <a:r>
              <a:rPr lang="en-US">
                <a:latin typeface="Helvetica Neue"/>
                <a:cs typeface="Helvetica Neue"/>
              </a:rPr>
              <a:t>Changes in communities if necessary</a:t>
            </a:r>
          </a:p>
          <a:p>
            <a:pPr lvl="1"/>
            <a:r>
              <a:rPr lang="en-US">
                <a:latin typeface="Helvetica Neue"/>
                <a:cs typeface="Helvetica Neue"/>
              </a:rPr>
              <a:t>Submission</a:t>
            </a:r>
          </a:p>
          <a:p>
            <a:pPr lvl="1"/>
            <a:endParaRPr lang="en-US">
              <a:latin typeface="Helvetica Neue"/>
              <a:cs typeface="Helvetica Neue"/>
            </a:endParaRPr>
          </a:p>
          <a:p>
            <a:endParaRPr lang="en-US">
              <a:latin typeface="Helvetica Neue"/>
              <a:cs typeface="Helvetica Neue"/>
            </a:endParaRPr>
          </a:p>
        </p:txBody>
      </p:sp>
      <p:sp>
        <p:nvSpPr>
          <p:cNvPr id="4" name="Slide Number Placeholder 3"/>
          <p:cNvSpPr>
            <a:spLocks noGrp="1"/>
          </p:cNvSpPr>
          <p:nvPr>
            <p:ph type="sldNum" sz="quarter" idx="12"/>
          </p:nvPr>
        </p:nvSpPr>
        <p:spPr/>
        <p:txBody>
          <a:bodyPr/>
          <a:lstStyle/>
          <a:p>
            <a:fld id="{BD611F16-F758-414E-8BA9-809B87BDA051}" type="slidenum">
              <a:rPr lang="en-US"/>
              <a:pPr/>
              <a:t>12</a:t>
            </a:fld>
            <a:endParaRPr lang="en-US"/>
          </a:p>
        </p:txBody>
      </p:sp>
      <p:grpSp>
        <p:nvGrpSpPr>
          <p:cNvPr id="18" name="Group 17"/>
          <p:cNvGrpSpPr/>
          <p:nvPr/>
        </p:nvGrpSpPr>
        <p:grpSpPr>
          <a:xfrm>
            <a:off x="87028" y="4131734"/>
            <a:ext cx="2553883" cy="2596214"/>
            <a:chOff x="6691011" y="1953836"/>
            <a:chExt cx="2553883" cy="2596214"/>
          </a:xfrm>
        </p:grpSpPr>
        <p:cxnSp>
          <p:nvCxnSpPr>
            <p:cNvPr id="19" name="Straight Arrow Connector 18"/>
            <p:cNvCxnSpPr/>
            <p:nvPr/>
          </p:nvCxnSpPr>
          <p:spPr>
            <a:xfrm>
              <a:off x="8278723" y="3291618"/>
              <a:ext cx="530306" cy="5315"/>
            </a:xfrm>
            <a:prstGeom prst="straightConnector1">
              <a:avLst/>
            </a:prstGeom>
            <a:ln w="31750">
              <a:solidFill>
                <a:schemeClr val="tx1"/>
              </a:solidFill>
              <a:headEnd type="arrow"/>
              <a:tailEnd type="none"/>
            </a:ln>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p:nvPr/>
          </p:nvCxnSpPr>
          <p:spPr>
            <a:xfrm flipH="1">
              <a:off x="6984761" y="3291618"/>
              <a:ext cx="516918" cy="0"/>
            </a:xfrm>
            <a:prstGeom prst="straightConnector1">
              <a:avLst/>
            </a:prstGeom>
            <a:ln w="31750">
              <a:solidFill>
                <a:schemeClr val="tx1"/>
              </a:solidFill>
              <a:headEnd type="arrow"/>
              <a:tailEnd type="none"/>
            </a:ln>
          </p:spPr>
          <p:style>
            <a:lnRef idx="2">
              <a:schemeClr val="accent1"/>
            </a:lnRef>
            <a:fillRef idx="0">
              <a:schemeClr val="accent1"/>
            </a:fillRef>
            <a:effectRef idx="1">
              <a:schemeClr val="accent1"/>
            </a:effectRef>
            <a:fontRef idx="minor">
              <a:schemeClr val="tx1"/>
            </a:fontRef>
          </p:style>
        </p:cxnSp>
        <p:grpSp>
          <p:nvGrpSpPr>
            <p:cNvPr id="21" name="Group 20"/>
            <p:cNvGrpSpPr/>
            <p:nvPr/>
          </p:nvGrpSpPr>
          <p:grpSpPr>
            <a:xfrm>
              <a:off x="7599025" y="2990346"/>
              <a:ext cx="583218" cy="583399"/>
              <a:chOff x="2219954" y="1207747"/>
              <a:chExt cx="1031683" cy="1032004"/>
            </a:xfrm>
          </p:grpSpPr>
          <p:sp>
            <p:nvSpPr>
              <p:cNvPr id="62" name="Oval 61"/>
              <p:cNvSpPr/>
              <p:nvPr/>
            </p:nvSpPr>
            <p:spPr>
              <a:xfrm>
                <a:off x="2219954" y="1207747"/>
                <a:ext cx="1024633" cy="1032004"/>
              </a:xfrm>
              <a:prstGeom prst="ellipse">
                <a:avLst/>
              </a:prstGeom>
              <a:noFill/>
              <a:ln w="38100">
                <a:solidFill>
                  <a:schemeClr val="accent5">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 name="TextBox 62"/>
              <p:cNvSpPr txBox="1"/>
              <p:nvPr/>
            </p:nvSpPr>
            <p:spPr>
              <a:xfrm>
                <a:off x="2360349" y="1445568"/>
                <a:ext cx="891288" cy="544442"/>
              </a:xfrm>
              <a:prstGeom prst="rect">
                <a:avLst/>
              </a:prstGeom>
              <a:noFill/>
            </p:spPr>
            <p:txBody>
              <a:bodyPr wrap="none" rtlCol="0">
                <a:spAutoFit/>
              </a:bodyPr>
              <a:lstStyle/>
              <a:p>
                <a:r>
                  <a:rPr lang="en-US" sz="1400">
                    <a:solidFill>
                      <a:srgbClr val="215968"/>
                    </a:solidFill>
                    <a:latin typeface="Helvetica"/>
                    <a:cs typeface="Helvetica"/>
                  </a:rPr>
                  <a:t>ICG</a:t>
                </a:r>
              </a:p>
            </p:txBody>
          </p:sp>
        </p:grpSp>
        <p:cxnSp>
          <p:nvCxnSpPr>
            <p:cNvPr id="22" name="Straight Arrow Connector 21"/>
            <p:cNvCxnSpPr/>
            <p:nvPr/>
          </p:nvCxnSpPr>
          <p:spPr>
            <a:xfrm>
              <a:off x="8216110" y="3494817"/>
              <a:ext cx="470690" cy="302528"/>
            </a:xfrm>
            <a:prstGeom prst="straightConnector1">
              <a:avLst/>
            </a:prstGeom>
            <a:ln w="31750">
              <a:solidFill>
                <a:schemeClr val="tx1"/>
              </a:solidFill>
              <a:headEnd type="arrow"/>
              <a:tailEnd type="none"/>
            </a:ln>
          </p:spPr>
          <p:style>
            <a:lnRef idx="2">
              <a:schemeClr val="accent1"/>
            </a:lnRef>
            <a:fillRef idx="0">
              <a:schemeClr val="accent1"/>
            </a:fillRef>
            <a:effectRef idx="1">
              <a:schemeClr val="accent1"/>
            </a:effectRef>
            <a:fontRef idx="minor">
              <a:schemeClr val="tx1"/>
            </a:fontRef>
          </p:style>
        </p:cxnSp>
        <p:cxnSp>
          <p:nvCxnSpPr>
            <p:cNvPr id="23" name="Straight Arrow Connector 22"/>
            <p:cNvCxnSpPr/>
            <p:nvPr/>
          </p:nvCxnSpPr>
          <p:spPr>
            <a:xfrm flipH="1">
              <a:off x="7128933" y="3478049"/>
              <a:ext cx="372746" cy="319296"/>
            </a:xfrm>
            <a:prstGeom prst="straightConnector1">
              <a:avLst/>
            </a:prstGeom>
            <a:ln w="31750">
              <a:solidFill>
                <a:schemeClr val="tx1"/>
              </a:solidFill>
              <a:headEnd type="arrow"/>
              <a:tailEnd type="none"/>
            </a:ln>
          </p:spPr>
          <p:style>
            <a:lnRef idx="2">
              <a:schemeClr val="accent1"/>
            </a:lnRef>
            <a:fillRef idx="0">
              <a:schemeClr val="accent1"/>
            </a:fillRef>
            <a:effectRef idx="1">
              <a:schemeClr val="accent1"/>
            </a:effectRef>
            <a:fontRef idx="minor">
              <a:schemeClr val="tx1"/>
            </a:fontRef>
          </p:style>
        </p:cxnSp>
        <p:cxnSp>
          <p:nvCxnSpPr>
            <p:cNvPr id="24" name="Straight Arrow Connector 23"/>
            <p:cNvCxnSpPr/>
            <p:nvPr/>
          </p:nvCxnSpPr>
          <p:spPr>
            <a:xfrm>
              <a:off x="7897820" y="3668594"/>
              <a:ext cx="0" cy="497006"/>
            </a:xfrm>
            <a:prstGeom prst="straightConnector1">
              <a:avLst/>
            </a:prstGeom>
            <a:ln w="31750">
              <a:solidFill>
                <a:schemeClr val="tx1"/>
              </a:solidFill>
              <a:headEnd type="arrow"/>
              <a:tailEnd type="none"/>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p:nvPr/>
          </p:nvCxnSpPr>
          <p:spPr>
            <a:xfrm flipV="1">
              <a:off x="8178258" y="2607734"/>
              <a:ext cx="425597" cy="381422"/>
            </a:xfrm>
            <a:prstGeom prst="straightConnector1">
              <a:avLst/>
            </a:prstGeom>
            <a:ln w="31750">
              <a:solidFill>
                <a:schemeClr val="tx1"/>
              </a:solidFill>
              <a:headEnd type="arrow"/>
              <a:tailEnd type="none"/>
            </a:ln>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p:nvPr/>
          </p:nvCxnSpPr>
          <p:spPr>
            <a:xfrm flipV="1">
              <a:off x="7909631" y="2415584"/>
              <a:ext cx="0" cy="454184"/>
            </a:xfrm>
            <a:prstGeom prst="straightConnector1">
              <a:avLst/>
            </a:prstGeom>
            <a:ln w="31750">
              <a:solidFill>
                <a:schemeClr val="tx1"/>
              </a:solidFill>
              <a:headEnd type="arrow"/>
              <a:tailEnd type="none"/>
            </a:ln>
          </p:spPr>
          <p:style>
            <a:lnRef idx="2">
              <a:schemeClr val="accent1"/>
            </a:lnRef>
            <a:fillRef idx="0">
              <a:schemeClr val="accent1"/>
            </a:fillRef>
            <a:effectRef idx="1">
              <a:schemeClr val="accent1"/>
            </a:effectRef>
            <a:fontRef idx="minor">
              <a:schemeClr val="tx1"/>
            </a:fontRef>
          </p:style>
        </p:cxnSp>
        <p:cxnSp>
          <p:nvCxnSpPr>
            <p:cNvPr id="27" name="Straight Arrow Connector 26"/>
            <p:cNvCxnSpPr/>
            <p:nvPr/>
          </p:nvCxnSpPr>
          <p:spPr>
            <a:xfrm flipH="1" flipV="1">
              <a:off x="7128933" y="2607734"/>
              <a:ext cx="372746" cy="365790"/>
            </a:xfrm>
            <a:prstGeom prst="straightConnector1">
              <a:avLst/>
            </a:prstGeom>
            <a:ln w="31750">
              <a:solidFill>
                <a:schemeClr val="tx1"/>
              </a:solidFill>
              <a:headEnd type="arrow"/>
              <a:tailEnd type="none"/>
            </a:ln>
          </p:spPr>
          <p:style>
            <a:lnRef idx="2">
              <a:schemeClr val="accent1"/>
            </a:lnRef>
            <a:fillRef idx="0">
              <a:schemeClr val="accent1"/>
            </a:fillRef>
            <a:effectRef idx="1">
              <a:schemeClr val="accent1"/>
            </a:effectRef>
            <a:fontRef idx="minor">
              <a:schemeClr val="tx1"/>
            </a:fontRef>
          </p:style>
        </p:cxnSp>
        <p:pic>
          <p:nvPicPr>
            <p:cNvPr id="28" name="Picture 27"/>
            <p:cNvPicPr>
              <a:picLocks noChangeAspect="1"/>
            </p:cNvPicPr>
            <p:nvPr/>
          </p:nvPicPr>
          <p:blipFill>
            <a:blip r:embed="rId3"/>
            <a:stretch>
              <a:fillRect/>
            </a:stretch>
          </p:blipFill>
          <p:spPr>
            <a:xfrm>
              <a:off x="6782972" y="3654239"/>
              <a:ext cx="201789" cy="286211"/>
            </a:xfrm>
            <a:prstGeom prst="rect">
              <a:avLst/>
            </a:prstGeom>
          </p:spPr>
        </p:pic>
        <p:pic>
          <p:nvPicPr>
            <p:cNvPr id="29" name="Picture 28"/>
            <p:cNvPicPr>
              <a:picLocks noChangeAspect="1"/>
            </p:cNvPicPr>
            <p:nvPr/>
          </p:nvPicPr>
          <p:blipFill>
            <a:blip r:embed="rId3"/>
            <a:stretch>
              <a:fillRect/>
            </a:stretch>
          </p:blipFill>
          <p:spPr>
            <a:xfrm>
              <a:off x="6935372" y="3806639"/>
              <a:ext cx="201789" cy="286211"/>
            </a:xfrm>
            <a:prstGeom prst="rect">
              <a:avLst/>
            </a:prstGeom>
          </p:spPr>
        </p:pic>
        <p:pic>
          <p:nvPicPr>
            <p:cNvPr id="30" name="Picture 29"/>
            <p:cNvPicPr>
              <a:picLocks noChangeAspect="1"/>
            </p:cNvPicPr>
            <p:nvPr/>
          </p:nvPicPr>
          <p:blipFill>
            <a:blip r:embed="rId3"/>
            <a:stretch>
              <a:fillRect/>
            </a:stretch>
          </p:blipFill>
          <p:spPr>
            <a:xfrm>
              <a:off x="7087772" y="3959039"/>
              <a:ext cx="201789" cy="286211"/>
            </a:xfrm>
            <a:prstGeom prst="rect">
              <a:avLst/>
            </a:prstGeom>
          </p:spPr>
        </p:pic>
        <p:pic>
          <p:nvPicPr>
            <p:cNvPr id="31" name="Picture 30"/>
            <p:cNvPicPr>
              <a:picLocks noChangeAspect="1"/>
            </p:cNvPicPr>
            <p:nvPr/>
          </p:nvPicPr>
          <p:blipFill>
            <a:blip r:embed="rId3"/>
            <a:stretch>
              <a:fillRect/>
            </a:stretch>
          </p:blipFill>
          <p:spPr>
            <a:xfrm>
              <a:off x="6691011" y="3296933"/>
              <a:ext cx="201789" cy="286211"/>
            </a:xfrm>
            <a:prstGeom prst="rect">
              <a:avLst/>
            </a:prstGeom>
          </p:spPr>
        </p:pic>
        <p:pic>
          <p:nvPicPr>
            <p:cNvPr id="32" name="Picture 31"/>
            <p:cNvPicPr>
              <a:picLocks noChangeAspect="1"/>
            </p:cNvPicPr>
            <p:nvPr/>
          </p:nvPicPr>
          <p:blipFill>
            <a:blip r:embed="rId3"/>
            <a:stretch>
              <a:fillRect/>
            </a:stretch>
          </p:blipFill>
          <p:spPr>
            <a:xfrm>
              <a:off x="7515291" y="4263839"/>
              <a:ext cx="201789" cy="286211"/>
            </a:xfrm>
            <a:prstGeom prst="rect">
              <a:avLst/>
            </a:prstGeom>
          </p:spPr>
        </p:pic>
        <p:pic>
          <p:nvPicPr>
            <p:cNvPr id="33" name="Picture 32"/>
            <p:cNvPicPr>
              <a:picLocks noChangeAspect="1"/>
            </p:cNvPicPr>
            <p:nvPr/>
          </p:nvPicPr>
          <p:blipFill>
            <a:blip r:embed="rId3"/>
            <a:stretch>
              <a:fillRect/>
            </a:stretch>
          </p:blipFill>
          <p:spPr>
            <a:xfrm>
              <a:off x="7742719" y="4245250"/>
              <a:ext cx="201789" cy="286211"/>
            </a:xfrm>
            <a:prstGeom prst="rect">
              <a:avLst/>
            </a:prstGeom>
          </p:spPr>
        </p:pic>
        <p:pic>
          <p:nvPicPr>
            <p:cNvPr id="34" name="Picture 33"/>
            <p:cNvPicPr>
              <a:picLocks noChangeAspect="1"/>
            </p:cNvPicPr>
            <p:nvPr/>
          </p:nvPicPr>
          <p:blipFill>
            <a:blip r:embed="rId3"/>
            <a:stretch>
              <a:fillRect/>
            </a:stretch>
          </p:blipFill>
          <p:spPr>
            <a:xfrm>
              <a:off x="7240172" y="4111439"/>
              <a:ext cx="201789" cy="286211"/>
            </a:xfrm>
            <a:prstGeom prst="rect">
              <a:avLst/>
            </a:prstGeom>
          </p:spPr>
        </p:pic>
        <p:pic>
          <p:nvPicPr>
            <p:cNvPr id="35" name="Picture 34"/>
            <p:cNvPicPr>
              <a:picLocks noChangeAspect="1"/>
            </p:cNvPicPr>
            <p:nvPr/>
          </p:nvPicPr>
          <p:blipFill>
            <a:blip r:embed="rId3"/>
            <a:stretch>
              <a:fillRect/>
            </a:stretch>
          </p:blipFill>
          <p:spPr>
            <a:xfrm>
              <a:off x="7036266" y="3977628"/>
              <a:ext cx="201789" cy="286211"/>
            </a:xfrm>
            <a:prstGeom prst="rect">
              <a:avLst/>
            </a:prstGeom>
          </p:spPr>
        </p:pic>
        <p:pic>
          <p:nvPicPr>
            <p:cNvPr id="36" name="Picture 35"/>
            <p:cNvPicPr>
              <a:picLocks noChangeAspect="1"/>
            </p:cNvPicPr>
            <p:nvPr/>
          </p:nvPicPr>
          <p:blipFill>
            <a:blip r:embed="rId3"/>
            <a:stretch>
              <a:fillRect/>
            </a:stretch>
          </p:blipFill>
          <p:spPr>
            <a:xfrm>
              <a:off x="7980454" y="4111439"/>
              <a:ext cx="201789" cy="286211"/>
            </a:xfrm>
            <a:prstGeom prst="rect">
              <a:avLst/>
            </a:prstGeom>
          </p:spPr>
        </p:pic>
        <p:pic>
          <p:nvPicPr>
            <p:cNvPr id="37" name="Picture 36"/>
            <p:cNvPicPr>
              <a:picLocks noChangeAspect="1"/>
            </p:cNvPicPr>
            <p:nvPr/>
          </p:nvPicPr>
          <p:blipFill>
            <a:blip r:embed="rId3"/>
            <a:stretch>
              <a:fillRect/>
            </a:stretch>
          </p:blipFill>
          <p:spPr>
            <a:xfrm>
              <a:off x="8199389" y="4070900"/>
              <a:ext cx="201789" cy="286211"/>
            </a:xfrm>
            <a:prstGeom prst="rect">
              <a:avLst/>
            </a:prstGeom>
          </p:spPr>
        </p:pic>
        <p:pic>
          <p:nvPicPr>
            <p:cNvPr id="38" name="Picture 37"/>
            <p:cNvPicPr>
              <a:picLocks noChangeAspect="1"/>
            </p:cNvPicPr>
            <p:nvPr/>
          </p:nvPicPr>
          <p:blipFill>
            <a:blip r:embed="rId3"/>
            <a:stretch>
              <a:fillRect/>
            </a:stretch>
          </p:blipFill>
          <p:spPr>
            <a:xfrm>
              <a:off x="8683691" y="3758627"/>
              <a:ext cx="201789" cy="286211"/>
            </a:xfrm>
            <a:prstGeom prst="rect">
              <a:avLst/>
            </a:prstGeom>
          </p:spPr>
        </p:pic>
        <p:pic>
          <p:nvPicPr>
            <p:cNvPr id="39" name="Picture 38"/>
            <p:cNvPicPr>
              <a:picLocks noChangeAspect="1"/>
            </p:cNvPicPr>
            <p:nvPr/>
          </p:nvPicPr>
          <p:blipFill>
            <a:blip r:embed="rId3"/>
            <a:stretch>
              <a:fillRect/>
            </a:stretch>
          </p:blipFill>
          <p:spPr>
            <a:xfrm>
              <a:off x="6800118" y="3021032"/>
              <a:ext cx="201789" cy="286211"/>
            </a:xfrm>
            <a:prstGeom prst="rect">
              <a:avLst/>
            </a:prstGeom>
          </p:spPr>
        </p:pic>
        <p:pic>
          <p:nvPicPr>
            <p:cNvPr id="40" name="Picture 39"/>
            <p:cNvPicPr>
              <a:picLocks noChangeAspect="1"/>
            </p:cNvPicPr>
            <p:nvPr/>
          </p:nvPicPr>
          <p:blipFill>
            <a:blip r:embed="rId3"/>
            <a:stretch>
              <a:fillRect/>
            </a:stretch>
          </p:blipFill>
          <p:spPr>
            <a:xfrm>
              <a:off x="7843613" y="2074075"/>
              <a:ext cx="201789" cy="286211"/>
            </a:xfrm>
            <a:prstGeom prst="rect">
              <a:avLst/>
            </a:prstGeom>
          </p:spPr>
        </p:pic>
        <p:pic>
          <p:nvPicPr>
            <p:cNvPr id="41" name="Picture 40"/>
            <p:cNvPicPr>
              <a:picLocks noChangeAspect="1"/>
            </p:cNvPicPr>
            <p:nvPr/>
          </p:nvPicPr>
          <p:blipFill>
            <a:blip r:embed="rId3"/>
            <a:stretch>
              <a:fillRect/>
            </a:stretch>
          </p:blipFill>
          <p:spPr>
            <a:xfrm>
              <a:off x="8439351" y="2226475"/>
              <a:ext cx="201789" cy="286211"/>
            </a:xfrm>
            <a:prstGeom prst="rect">
              <a:avLst/>
            </a:prstGeom>
          </p:spPr>
        </p:pic>
        <p:pic>
          <p:nvPicPr>
            <p:cNvPr id="42" name="Picture 41"/>
            <p:cNvPicPr>
              <a:picLocks noChangeAspect="1"/>
            </p:cNvPicPr>
            <p:nvPr/>
          </p:nvPicPr>
          <p:blipFill>
            <a:blip r:embed="rId3"/>
            <a:stretch>
              <a:fillRect/>
            </a:stretch>
          </p:blipFill>
          <p:spPr>
            <a:xfrm>
              <a:off x="8591751" y="2378875"/>
              <a:ext cx="201789" cy="286211"/>
            </a:xfrm>
            <a:prstGeom prst="rect">
              <a:avLst/>
            </a:prstGeom>
          </p:spPr>
        </p:pic>
        <p:pic>
          <p:nvPicPr>
            <p:cNvPr id="43" name="Picture 42"/>
            <p:cNvPicPr>
              <a:picLocks noChangeAspect="1"/>
            </p:cNvPicPr>
            <p:nvPr/>
          </p:nvPicPr>
          <p:blipFill>
            <a:blip r:embed="rId3"/>
            <a:stretch>
              <a:fillRect/>
            </a:stretch>
          </p:blipFill>
          <p:spPr>
            <a:xfrm>
              <a:off x="8744151" y="2531275"/>
              <a:ext cx="201789" cy="286211"/>
            </a:xfrm>
            <a:prstGeom prst="rect">
              <a:avLst/>
            </a:prstGeom>
          </p:spPr>
        </p:pic>
        <p:pic>
          <p:nvPicPr>
            <p:cNvPr id="44" name="Picture 43"/>
            <p:cNvPicPr>
              <a:picLocks noChangeAspect="1"/>
            </p:cNvPicPr>
            <p:nvPr/>
          </p:nvPicPr>
          <p:blipFill>
            <a:blip r:embed="rId3"/>
            <a:stretch>
              <a:fillRect/>
            </a:stretch>
          </p:blipFill>
          <p:spPr>
            <a:xfrm>
              <a:off x="8540245" y="2397464"/>
              <a:ext cx="201789" cy="286211"/>
            </a:xfrm>
            <a:prstGeom prst="rect">
              <a:avLst/>
            </a:prstGeom>
          </p:spPr>
        </p:pic>
        <p:pic>
          <p:nvPicPr>
            <p:cNvPr id="45" name="Picture 44"/>
            <p:cNvPicPr>
              <a:picLocks noChangeAspect="1"/>
            </p:cNvPicPr>
            <p:nvPr/>
          </p:nvPicPr>
          <p:blipFill>
            <a:blip r:embed="rId3"/>
            <a:stretch>
              <a:fillRect/>
            </a:stretch>
          </p:blipFill>
          <p:spPr>
            <a:xfrm>
              <a:off x="6883866" y="2665086"/>
              <a:ext cx="201789" cy="286211"/>
            </a:xfrm>
            <a:prstGeom prst="rect">
              <a:avLst/>
            </a:prstGeom>
          </p:spPr>
        </p:pic>
        <p:pic>
          <p:nvPicPr>
            <p:cNvPr id="46" name="Picture 45"/>
            <p:cNvPicPr>
              <a:picLocks noChangeAspect="1"/>
            </p:cNvPicPr>
            <p:nvPr/>
          </p:nvPicPr>
          <p:blipFill>
            <a:blip r:embed="rId3"/>
            <a:stretch>
              <a:fillRect/>
            </a:stretch>
          </p:blipFill>
          <p:spPr>
            <a:xfrm>
              <a:off x="7001907" y="2415584"/>
              <a:ext cx="201789" cy="286211"/>
            </a:xfrm>
            <a:prstGeom prst="rect">
              <a:avLst/>
            </a:prstGeom>
          </p:spPr>
        </p:pic>
        <p:pic>
          <p:nvPicPr>
            <p:cNvPr id="47" name="Picture 46"/>
            <p:cNvPicPr>
              <a:picLocks noChangeAspect="1"/>
            </p:cNvPicPr>
            <p:nvPr/>
          </p:nvPicPr>
          <p:blipFill>
            <a:blip r:embed="rId3"/>
            <a:stretch>
              <a:fillRect/>
            </a:stretch>
          </p:blipFill>
          <p:spPr>
            <a:xfrm>
              <a:off x="7473424" y="1953836"/>
              <a:ext cx="201789" cy="286211"/>
            </a:xfrm>
            <a:prstGeom prst="rect">
              <a:avLst/>
            </a:prstGeom>
          </p:spPr>
        </p:pic>
        <p:pic>
          <p:nvPicPr>
            <p:cNvPr id="48" name="Picture 47"/>
            <p:cNvPicPr>
              <a:picLocks noChangeAspect="1"/>
            </p:cNvPicPr>
            <p:nvPr/>
          </p:nvPicPr>
          <p:blipFill>
            <a:blip r:embed="rId3"/>
            <a:stretch>
              <a:fillRect/>
            </a:stretch>
          </p:blipFill>
          <p:spPr>
            <a:xfrm>
              <a:off x="7625824" y="2106236"/>
              <a:ext cx="201789" cy="286211"/>
            </a:xfrm>
            <a:prstGeom prst="rect">
              <a:avLst/>
            </a:prstGeom>
          </p:spPr>
        </p:pic>
        <p:pic>
          <p:nvPicPr>
            <p:cNvPr id="49" name="Picture 48"/>
            <p:cNvPicPr>
              <a:picLocks noChangeAspect="1"/>
            </p:cNvPicPr>
            <p:nvPr/>
          </p:nvPicPr>
          <p:blipFill>
            <a:blip r:embed="rId3"/>
            <a:stretch>
              <a:fillRect/>
            </a:stretch>
          </p:blipFill>
          <p:spPr>
            <a:xfrm>
              <a:off x="7421918" y="1972425"/>
              <a:ext cx="201789" cy="286211"/>
            </a:xfrm>
            <a:prstGeom prst="rect">
              <a:avLst/>
            </a:prstGeom>
          </p:spPr>
        </p:pic>
        <p:pic>
          <p:nvPicPr>
            <p:cNvPr id="50" name="Picture 49"/>
            <p:cNvPicPr>
              <a:picLocks noChangeAspect="1"/>
            </p:cNvPicPr>
            <p:nvPr/>
          </p:nvPicPr>
          <p:blipFill>
            <a:blip r:embed="rId3"/>
            <a:stretch>
              <a:fillRect/>
            </a:stretch>
          </p:blipFill>
          <p:spPr>
            <a:xfrm>
              <a:off x="8824170" y="3163819"/>
              <a:ext cx="201789" cy="286211"/>
            </a:xfrm>
            <a:prstGeom prst="rect">
              <a:avLst/>
            </a:prstGeom>
          </p:spPr>
        </p:pic>
        <p:pic>
          <p:nvPicPr>
            <p:cNvPr id="51" name="Picture 50"/>
            <p:cNvPicPr>
              <a:picLocks noChangeAspect="1"/>
            </p:cNvPicPr>
            <p:nvPr/>
          </p:nvPicPr>
          <p:blipFill>
            <a:blip r:embed="rId3"/>
            <a:stretch>
              <a:fillRect/>
            </a:stretch>
          </p:blipFill>
          <p:spPr>
            <a:xfrm>
              <a:off x="9043105" y="3123280"/>
              <a:ext cx="201789" cy="286211"/>
            </a:xfrm>
            <a:prstGeom prst="rect">
              <a:avLst/>
            </a:prstGeom>
          </p:spPr>
        </p:pic>
        <p:pic>
          <p:nvPicPr>
            <p:cNvPr id="52" name="Picture 51"/>
            <p:cNvPicPr>
              <a:picLocks noChangeAspect="1"/>
            </p:cNvPicPr>
            <p:nvPr/>
          </p:nvPicPr>
          <p:blipFill>
            <a:blip r:embed="rId3"/>
            <a:stretch>
              <a:fillRect/>
            </a:stretch>
          </p:blipFill>
          <p:spPr>
            <a:xfrm>
              <a:off x="8473710" y="3919928"/>
              <a:ext cx="201789" cy="286211"/>
            </a:xfrm>
            <a:prstGeom prst="rect">
              <a:avLst/>
            </a:prstGeom>
          </p:spPr>
        </p:pic>
        <p:pic>
          <p:nvPicPr>
            <p:cNvPr id="53" name="Picture 52"/>
            <p:cNvPicPr>
              <a:picLocks noChangeAspect="1"/>
            </p:cNvPicPr>
            <p:nvPr/>
          </p:nvPicPr>
          <p:blipFill>
            <a:blip r:embed="rId3"/>
            <a:stretch>
              <a:fillRect/>
            </a:stretch>
          </p:blipFill>
          <p:spPr>
            <a:xfrm>
              <a:off x="8692645" y="3879389"/>
              <a:ext cx="201789" cy="286211"/>
            </a:xfrm>
            <a:prstGeom prst="rect">
              <a:avLst/>
            </a:prstGeom>
          </p:spPr>
        </p:pic>
        <p:pic>
          <p:nvPicPr>
            <p:cNvPr id="54" name="Picture 53"/>
            <p:cNvPicPr>
              <a:picLocks noChangeAspect="1"/>
            </p:cNvPicPr>
            <p:nvPr/>
          </p:nvPicPr>
          <p:blipFill>
            <a:blip r:embed="rId3"/>
            <a:stretch>
              <a:fillRect/>
            </a:stretch>
          </p:blipFill>
          <p:spPr>
            <a:xfrm>
              <a:off x="8706129" y="3450030"/>
              <a:ext cx="201789" cy="286211"/>
            </a:xfrm>
            <a:prstGeom prst="rect">
              <a:avLst/>
            </a:prstGeom>
          </p:spPr>
        </p:pic>
        <p:pic>
          <p:nvPicPr>
            <p:cNvPr id="55" name="Picture 54"/>
            <p:cNvPicPr>
              <a:picLocks noChangeAspect="1"/>
            </p:cNvPicPr>
            <p:nvPr/>
          </p:nvPicPr>
          <p:blipFill>
            <a:blip r:embed="rId3"/>
            <a:stretch>
              <a:fillRect/>
            </a:stretch>
          </p:blipFill>
          <p:spPr>
            <a:xfrm>
              <a:off x="8925064" y="3409491"/>
              <a:ext cx="201789" cy="286211"/>
            </a:xfrm>
            <a:prstGeom prst="rect">
              <a:avLst/>
            </a:prstGeom>
          </p:spPr>
        </p:pic>
        <p:pic>
          <p:nvPicPr>
            <p:cNvPr id="56" name="Picture 55"/>
            <p:cNvPicPr>
              <a:picLocks noChangeAspect="1"/>
            </p:cNvPicPr>
            <p:nvPr/>
          </p:nvPicPr>
          <p:blipFill>
            <a:blip r:embed="rId3"/>
            <a:stretch>
              <a:fillRect/>
            </a:stretch>
          </p:blipFill>
          <p:spPr>
            <a:xfrm>
              <a:off x="8643385" y="2846336"/>
              <a:ext cx="201789" cy="286211"/>
            </a:xfrm>
            <a:prstGeom prst="rect">
              <a:avLst/>
            </a:prstGeom>
          </p:spPr>
        </p:pic>
        <p:pic>
          <p:nvPicPr>
            <p:cNvPr id="57" name="Picture 56"/>
            <p:cNvPicPr>
              <a:picLocks noChangeAspect="1"/>
            </p:cNvPicPr>
            <p:nvPr/>
          </p:nvPicPr>
          <p:blipFill>
            <a:blip r:embed="rId3"/>
            <a:stretch>
              <a:fillRect/>
            </a:stretch>
          </p:blipFill>
          <p:spPr>
            <a:xfrm>
              <a:off x="8862320" y="2805797"/>
              <a:ext cx="201789" cy="286211"/>
            </a:xfrm>
            <a:prstGeom prst="rect">
              <a:avLst/>
            </a:prstGeom>
          </p:spPr>
        </p:pic>
        <p:pic>
          <p:nvPicPr>
            <p:cNvPr id="58" name="Picture 57"/>
            <p:cNvPicPr>
              <a:picLocks noChangeAspect="1"/>
            </p:cNvPicPr>
            <p:nvPr/>
          </p:nvPicPr>
          <p:blipFill>
            <a:blip r:embed="rId3"/>
            <a:stretch>
              <a:fillRect/>
            </a:stretch>
          </p:blipFill>
          <p:spPr>
            <a:xfrm>
              <a:off x="7202983" y="2267014"/>
              <a:ext cx="201789" cy="286211"/>
            </a:xfrm>
            <a:prstGeom prst="rect">
              <a:avLst/>
            </a:prstGeom>
          </p:spPr>
        </p:pic>
        <p:pic>
          <p:nvPicPr>
            <p:cNvPr id="59" name="Picture 58"/>
            <p:cNvPicPr>
              <a:picLocks noChangeAspect="1"/>
            </p:cNvPicPr>
            <p:nvPr/>
          </p:nvPicPr>
          <p:blipFill>
            <a:blip r:embed="rId3"/>
            <a:stretch>
              <a:fillRect/>
            </a:stretch>
          </p:blipFill>
          <p:spPr>
            <a:xfrm>
              <a:off x="7421918" y="2226475"/>
              <a:ext cx="201789" cy="286211"/>
            </a:xfrm>
            <a:prstGeom prst="rect">
              <a:avLst/>
            </a:prstGeom>
          </p:spPr>
        </p:pic>
        <p:pic>
          <p:nvPicPr>
            <p:cNvPr id="60" name="Picture 59"/>
            <p:cNvPicPr>
              <a:picLocks noChangeAspect="1"/>
            </p:cNvPicPr>
            <p:nvPr/>
          </p:nvPicPr>
          <p:blipFill>
            <a:blip r:embed="rId3"/>
            <a:stretch>
              <a:fillRect/>
            </a:stretch>
          </p:blipFill>
          <p:spPr>
            <a:xfrm>
              <a:off x="8081348" y="2248653"/>
              <a:ext cx="201789" cy="286211"/>
            </a:xfrm>
            <a:prstGeom prst="rect">
              <a:avLst/>
            </a:prstGeom>
          </p:spPr>
        </p:pic>
        <p:pic>
          <p:nvPicPr>
            <p:cNvPr id="61" name="Picture 60"/>
            <p:cNvPicPr>
              <a:picLocks noChangeAspect="1"/>
            </p:cNvPicPr>
            <p:nvPr/>
          </p:nvPicPr>
          <p:blipFill>
            <a:blip r:embed="rId3"/>
            <a:stretch>
              <a:fillRect/>
            </a:stretch>
          </p:blipFill>
          <p:spPr>
            <a:xfrm>
              <a:off x="8300283" y="2208114"/>
              <a:ext cx="201789" cy="286211"/>
            </a:xfrm>
            <a:prstGeom prst="rect">
              <a:avLst/>
            </a:prstGeom>
          </p:spPr>
        </p:pic>
      </p:grpSp>
      <p:grpSp>
        <p:nvGrpSpPr>
          <p:cNvPr id="64" name="Group 63"/>
          <p:cNvGrpSpPr/>
          <p:nvPr/>
        </p:nvGrpSpPr>
        <p:grpSpPr>
          <a:xfrm>
            <a:off x="7214828" y="3586822"/>
            <a:ext cx="1759842" cy="3039525"/>
            <a:chOff x="2922210" y="296342"/>
            <a:chExt cx="3429000" cy="5922425"/>
          </a:xfrm>
        </p:grpSpPr>
        <p:pic>
          <p:nvPicPr>
            <p:cNvPr id="65" name="Picture 64" descr="NTIA logo.jpe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22210" y="3843867"/>
              <a:ext cx="3429000" cy="2374900"/>
            </a:xfrm>
            <a:prstGeom prst="rect">
              <a:avLst/>
            </a:prstGeom>
          </p:spPr>
        </p:pic>
        <p:sp>
          <p:nvSpPr>
            <p:cNvPr id="66" name="5-Point Star 65"/>
            <p:cNvSpPr/>
            <p:nvPr/>
          </p:nvSpPr>
          <p:spPr>
            <a:xfrm>
              <a:off x="3286133" y="541869"/>
              <a:ext cx="1053130" cy="965199"/>
            </a:xfrm>
            <a:prstGeom prst="star5">
              <a:avLst/>
            </a:prstGeom>
            <a:solidFill>
              <a:srgbClr val="0000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 name="5-Point Star 66"/>
            <p:cNvSpPr/>
            <p:nvPr/>
          </p:nvSpPr>
          <p:spPr>
            <a:xfrm>
              <a:off x="4763659" y="541869"/>
              <a:ext cx="1053130" cy="965199"/>
            </a:xfrm>
            <a:prstGeom prst="star5">
              <a:avLst/>
            </a:prstGeom>
            <a:solidFill>
              <a:srgbClr val="66006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5-Point Star 67"/>
            <p:cNvSpPr/>
            <p:nvPr/>
          </p:nvSpPr>
          <p:spPr>
            <a:xfrm>
              <a:off x="4040615" y="1566337"/>
              <a:ext cx="1053130" cy="965199"/>
            </a:xfrm>
            <a:prstGeom prst="star5">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 name="Rectangle 68"/>
            <p:cNvSpPr/>
            <p:nvPr/>
          </p:nvSpPr>
          <p:spPr>
            <a:xfrm>
              <a:off x="3149600" y="296342"/>
              <a:ext cx="2794000" cy="2379125"/>
            </a:xfrm>
            <a:prstGeom prst="rect">
              <a:avLst/>
            </a:prstGeom>
            <a:noFill/>
            <a:ln w="1905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70" name="Straight Arrow Connector 69"/>
            <p:cNvCxnSpPr/>
            <p:nvPr/>
          </p:nvCxnSpPr>
          <p:spPr>
            <a:xfrm>
              <a:off x="4605867" y="2810933"/>
              <a:ext cx="0" cy="880534"/>
            </a:xfrm>
            <a:prstGeom prst="straightConnector1">
              <a:avLst/>
            </a:prstGeom>
            <a:ln w="31750">
              <a:solidFill>
                <a:schemeClr val="tx1"/>
              </a:solidFill>
              <a:headEnd type="none"/>
              <a:tailEnd type="arrow"/>
            </a:ln>
          </p:spPr>
          <p:style>
            <a:lnRef idx="2">
              <a:schemeClr val="accent1"/>
            </a:lnRef>
            <a:fillRef idx="0">
              <a:schemeClr val="accent1"/>
            </a:fillRef>
            <a:effectRef idx="1">
              <a:schemeClr val="accent1"/>
            </a:effectRef>
            <a:fontRef idx="minor">
              <a:schemeClr val="tx1"/>
            </a:fontRef>
          </p:style>
        </p:cxnSp>
      </p:grpSp>
      <p:cxnSp>
        <p:nvCxnSpPr>
          <p:cNvPr id="71" name="Straight Arrow Connector 70"/>
          <p:cNvCxnSpPr/>
          <p:nvPr/>
        </p:nvCxnSpPr>
        <p:spPr>
          <a:xfrm>
            <a:off x="7047210" y="4233149"/>
            <a:ext cx="0" cy="2124482"/>
          </a:xfrm>
          <a:prstGeom prst="straightConnector1">
            <a:avLst/>
          </a:prstGeom>
          <a:ln w="19050">
            <a:solidFill>
              <a:schemeClr val="bg1">
                <a:lumMod val="65000"/>
              </a:schemeClr>
            </a:solidFill>
            <a:headEnd type="none"/>
            <a:tailEnd type="none"/>
          </a:ln>
        </p:spPr>
        <p:style>
          <a:lnRef idx="2">
            <a:schemeClr val="accent1"/>
          </a:lnRef>
          <a:fillRef idx="0">
            <a:schemeClr val="accent1"/>
          </a:fillRef>
          <a:effectRef idx="1">
            <a:schemeClr val="accent1"/>
          </a:effectRef>
          <a:fontRef idx="minor">
            <a:schemeClr val="tx1"/>
          </a:fontRef>
        </p:style>
      </p:cxnSp>
      <p:cxnSp>
        <p:nvCxnSpPr>
          <p:cNvPr id="73" name="Straight Arrow Connector 72"/>
          <p:cNvCxnSpPr/>
          <p:nvPr/>
        </p:nvCxnSpPr>
        <p:spPr>
          <a:xfrm>
            <a:off x="2728520" y="4219016"/>
            <a:ext cx="0" cy="2124482"/>
          </a:xfrm>
          <a:prstGeom prst="straightConnector1">
            <a:avLst/>
          </a:prstGeom>
          <a:ln w="19050">
            <a:solidFill>
              <a:schemeClr val="bg1">
                <a:lumMod val="65000"/>
              </a:schemeClr>
            </a:solidFill>
            <a:headEnd type="none"/>
            <a:tailEnd type="non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828065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223"/>
            <a:ext cx="8229600" cy="1143000"/>
          </a:xfrm>
        </p:spPr>
        <p:txBody>
          <a:bodyPr/>
          <a:lstStyle/>
          <a:p>
            <a:pPr algn="l"/>
            <a:r>
              <a:rPr lang="en-US" b="1">
                <a:solidFill>
                  <a:srgbClr val="215968"/>
                </a:solidFill>
                <a:latin typeface="Helvetica"/>
                <a:cs typeface="Helvetica"/>
              </a:rPr>
              <a:t>References</a:t>
            </a:r>
            <a:endParaRPr lang="en-US"/>
          </a:p>
        </p:txBody>
      </p:sp>
      <p:sp>
        <p:nvSpPr>
          <p:cNvPr id="3" name="Content Placeholder 2"/>
          <p:cNvSpPr>
            <a:spLocks noGrp="1"/>
          </p:cNvSpPr>
          <p:nvPr>
            <p:ph idx="1"/>
          </p:nvPr>
        </p:nvSpPr>
        <p:spPr>
          <a:xfrm>
            <a:off x="457200" y="999068"/>
            <a:ext cx="8382000" cy="5722408"/>
          </a:xfrm>
        </p:spPr>
        <p:txBody>
          <a:bodyPr>
            <a:normAutofit fontScale="70000" lnSpcReduction="20000"/>
          </a:bodyPr>
          <a:lstStyle/>
          <a:p>
            <a:r>
              <a:rPr lang="en-US">
                <a:latin typeface="Helvetica Neue"/>
                <a:cs typeface="Helvetica Neue"/>
              </a:rPr>
              <a:t>FAQ  </a:t>
            </a:r>
            <a:r>
              <a:rPr lang="en-US">
                <a:latin typeface="Helvetica Neue"/>
                <a:cs typeface="Helvetica Neue"/>
                <a:hlinkClick r:id="rId2"/>
              </a:rPr>
              <a:t>https://www.icann.org/resources/pages/icg-faqs-2014-10-10-en</a:t>
            </a:r>
            <a:r>
              <a:rPr lang="en-US">
                <a:latin typeface="Helvetica Neue"/>
                <a:cs typeface="Helvetica Neue"/>
              </a:rPr>
              <a:t> </a:t>
            </a:r>
          </a:p>
          <a:p>
            <a:endParaRPr lang="en-US">
              <a:latin typeface="Helvetica Neue"/>
              <a:cs typeface="Helvetica Neue"/>
            </a:endParaRPr>
          </a:p>
          <a:p>
            <a:r>
              <a:rPr lang="en-US">
                <a:latin typeface="Helvetica Neue"/>
                <a:cs typeface="Helvetica Neue"/>
              </a:rPr>
              <a:t>ICG Charter</a:t>
            </a:r>
            <a:r>
              <a:rPr lang="en-US">
                <a:latin typeface="Helvetica Neue"/>
                <a:cs typeface="Helvetica Neue"/>
                <a:hlinkClick r:id="rId3"/>
              </a:rPr>
              <a:t>https://www.icann.org/en/system/files/files/charter-icg-27aug14-en.pdf</a:t>
            </a:r>
            <a:r>
              <a:rPr lang="en-US">
                <a:latin typeface="Helvetica Neue"/>
                <a:cs typeface="Helvetica Neue"/>
              </a:rPr>
              <a:t> </a:t>
            </a:r>
          </a:p>
          <a:p>
            <a:pPr marL="0" indent="0">
              <a:buNone/>
            </a:pPr>
            <a:endParaRPr lang="en-US">
              <a:latin typeface="Helvetica Neue"/>
              <a:cs typeface="Helvetica Neue"/>
            </a:endParaRPr>
          </a:p>
          <a:p>
            <a:r>
              <a:rPr lang="en-US">
                <a:latin typeface="Helvetica Neue"/>
                <a:cs typeface="Helvetica Neue"/>
              </a:rPr>
              <a:t>RFP</a:t>
            </a:r>
            <a:r>
              <a:rPr lang="en-US">
                <a:latin typeface="Helvetica Neue"/>
                <a:cs typeface="Helvetica Neue"/>
                <a:hlinkClick r:id="rId4"/>
              </a:rPr>
              <a:t>https://www.icann.org/en/system/files/files/rfp-iana-stewardship-08sep14-en.pdf</a:t>
            </a:r>
            <a:endParaRPr lang="en-US">
              <a:latin typeface="Helvetica Neue"/>
              <a:cs typeface="Helvetica Neue"/>
            </a:endParaRPr>
          </a:p>
          <a:p>
            <a:pPr marL="0" indent="0">
              <a:buNone/>
            </a:pPr>
            <a:endParaRPr lang="en-US">
              <a:latin typeface="Helvetica Neue"/>
              <a:cs typeface="Helvetica Neue"/>
            </a:endParaRPr>
          </a:p>
          <a:p>
            <a:r>
              <a:rPr lang="en-US">
                <a:latin typeface="Helvetica Neue"/>
                <a:cs typeface="Helvetica Neue"/>
              </a:rPr>
              <a:t> Timeline</a:t>
            </a:r>
          </a:p>
          <a:p>
            <a:pPr lvl="1"/>
            <a:r>
              <a:rPr lang="en-US">
                <a:latin typeface="Helvetica Neue"/>
                <a:cs typeface="Helvetica Neue"/>
              </a:rPr>
              <a:t>Description: </a:t>
            </a:r>
            <a:r>
              <a:rPr lang="en-US">
                <a:latin typeface="Helvetica Neue"/>
                <a:cs typeface="Helvetica Neue"/>
                <a:hlinkClick r:id="rId5"/>
              </a:rPr>
              <a:t>https://www.icann.org/en/system/files/files/icg-process-timeline-08sep14-en.pdf</a:t>
            </a:r>
            <a:r>
              <a:rPr lang="en-US">
                <a:latin typeface="Helvetica Neue"/>
                <a:cs typeface="Helvetica Neue"/>
              </a:rPr>
              <a:t> </a:t>
            </a:r>
          </a:p>
          <a:p>
            <a:pPr lvl="1"/>
            <a:r>
              <a:rPr lang="en-US">
                <a:latin typeface="Helvetica Neue"/>
                <a:cs typeface="Helvetica Neue"/>
              </a:rPr>
              <a:t>Graphic: </a:t>
            </a:r>
            <a:r>
              <a:rPr lang="en-US">
                <a:latin typeface="Helvetica Neue"/>
                <a:cs typeface="Helvetica Neue"/>
                <a:hlinkClick r:id="rId6"/>
              </a:rPr>
              <a:t>https://www.icann.org/en/system/files/files/icg-process-timeline-graphic-10sep14-en.xlsx</a:t>
            </a:r>
            <a:r>
              <a:rPr lang="en-US">
                <a:latin typeface="Helvetica Neue"/>
                <a:cs typeface="Helvetica Neue"/>
              </a:rPr>
              <a:t> </a:t>
            </a:r>
          </a:p>
          <a:p>
            <a:pPr marL="457200" lvl="1" indent="0">
              <a:buNone/>
            </a:pPr>
            <a:endParaRPr lang="en-US">
              <a:latin typeface="Helvetica Neue"/>
              <a:cs typeface="Helvetica Neue"/>
            </a:endParaRPr>
          </a:p>
          <a:p>
            <a:r>
              <a:rPr lang="en-US">
                <a:latin typeface="Helvetica Neue"/>
                <a:cs typeface="Helvetica Neue"/>
              </a:rPr>
              <a:t>Mailing list archive:</a:t>
            </a:r>
          </a:p>
          <a:p>
            <a:pPr lvl="1"/>
            <a:r>
              <a:rPr lang="en-US">
                <a:latin typeface="Helvetica Neue"/>
                <a:cs typeface="Helvetica Neue"/>
                <a:hlinkClick r:id="rId7"/>
              </a:rPr>
              <a:t>http://mm.icann.org/pipermail/internal-cg/</a:t>
            </a:r>
            <a:r>
              <a:rPr lang="en-US">
                <a:latin typeface="Helvetica Neue"/>
                <a:cs typeface="Helvetica Neue"/>
              </a:rPr>
              <a:t> </a:t>
            </a:r>
          </a:p>
          <a:p>
            <a:endParaRPr lang="en-US">
              <a:latin typeface="Helvetica Neue"/>
              <a:cs typeface="Helvetica Neue"/>
            </a:endParaRPr>
          </a:p>
        </p:txBody>
      </p:sp>
      <p:sp>
        <p:nvSpPr>
          <p:cNvPr id="4" name="Slide Number Placeholder 3"/>
          <p:cNvSpPr>
            <a:spLocks noGrp="1"/>
          </p:cNvSpPr>
          <p:nvPr>
            <p:ph type="sldNum" sz="quarter" idx="12"/>
          </p:nvPr>
        </p:nvSpPr>
        <p:spPr/>
        <p:txBody>
          <a:bodyPr/>
          <a:lstStyle/>
          <a:p>
            <a:fld id="{BD611F16-F758-414E-8BA9-809B87BDA051}" type="slidenum">
              <a:rPr lang="en-US"/>
              <a:pPr/>
              <a:t>13</a:t>
            </a:fld>
            <a:endParaRPr lang="en-US"/>
          </a:p>
        </p:txBody>
      </p:sp>
    </p:spTree>
    <p:extLst>
      <p:ext uri="{BB962C8B-B14F-4D97-AF65-F5344CB8AC3E}">
        <p14:creationId xmlns:p14="http://schemas.microsoft.com/office/powerpoint/2010/main" val="19621121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m 7"/>
          <p:cNvGraphicFramePr/>
          <p:nvPr>
            <p:extLst>
              <p:ext uri="{D42A27DB-BD31-4B8C-83A1-F6EECF244321}">
                <p14:modId xmlns:p14="http://schemas.microsoft.com/office/powerpoint/2010/main" val="3248103977"/>
              </p:ext>
            </p:extLst>
          </p:nvPr>
        </p:nvGraphicFramePr>
        <p:xfrm>
          <a:off x="323528" y="332656"/>
          <a:ext cx="8568952" cy="59766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Datumsplatzhalter 9"/>
          <p:cNvSpPr>
            <a:spLocks noGrp="1"/>
          </p:cNvSpPr>
          <p:nvPr>
            <p:ph type="dt" sz="half" idx="10"/>
          </p:nvPr>
        </p:nvSpPr>
        <p:spPr>
          <a:xfrm>
            <a:off x="6588224" y="6391481"/>
            <a:ext cx="2133600" cy="365125"/>
          </a:xfrm>
        </p:spPr>
        <p:txBody>
          <a:bodyPr/>
          <a:lstStyle/>
          <a:p>
            <a:pPr algn="ctr"/>
            <a:r>
              <a:rPr lang="de-DE" dirty="0" smtClean="0"/>
              <a:t>2014-1014</a:t>
            </a:r>
            <a:endParaRPr lang="de-DE" dirty="0"/>
          </a:p>
        </p:txBody>
      </p:sp>
      <p:sp>
        <p:nvSpPr>
          <p:cNvPr id="11" name="Fußzeilenplatzhalter 10"/>
          <p:cNvSpPr>
            <a:spLocks noGrp="1"/>
          </p:cNvSpPr>
          <p:nvPr>
            <p:ph type="ftr" sz="quarter" idx="11"/>
          </p:nvPr>
        </p:nvSpPr>
        <p:spPr/>
        <p:txBody>
          <a:bodyPr/>
          <a:lstStyle/>
          <a:p>
            <a:endParaRPr lang="de-DE" dirty="0"/>
          </a:p>
        </p:txBody>
      </p:sp>
      <p:sp>
        <p:nvSpPr>
          <p:cNvPr id="13" name="Ellipse 12"/>
          <p:cNvSpPr/>
          <p:nvPr/>
        </p:nvSpPr>
        <p:spPr>
          <a:xfrm>
            <a:off x="3707904" y="1484784"/>
            <a:ext cx="1368152" cy="1008112"/>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Inter-relation</a:t>
            </a:r>
            <a:endParaRPr lang="de-DE" sz="1400" dirty="0">
              <a:solidFill>
                <a:schemeClr val="tx1"/>
              </a:solidFill>
            </a:endParaRPr>
          </a:p>
        </p:txBody>
      </p:sp>
      <p:sp>
        <p:nvSpPr>
          <p:cNvPr id="6" name="Ellipse 5"/>
          <p:cNvSpPr/>
          <p:nvPr/>
        </p:nvSpPr>
        <p:spPr>
          <a:xfrm rot="20540452">
            <a:off x="150254" y="5586716"/>
            <a:ext cx="1330510" cy="989863"/>
          </a:xfrm>
          <a:prstGeom prst="ellipse">
            <a:avLst/>
          </a:prstGeom>
          <a:solidFill>
            <a:srgbClr val="FF33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Outcome </a:t>
            </a:r>
            <a:r>
              <a:rPr lang="de-DE" sz="1400" dirty="0" err="1" smtClean="0">
                <a:solidFill>
                  <a:schemeClr val="tx1"/>
                </a:solidFill>
              </a:rPr>
              <a:t>of</a:t>
            </a:r>
            <a:r>
              <a:rPr lang="de-DE" sz="1400" dirty="0" smtClean="0">
                <a:solidFill>
                  <a:schemeClr val="tx1"/>
                </a:solidFill>
              </a:rPr>
              <a:t> Public Comment</a:t>
            </a:r>
            <a:endParaRPr lang="de-DE" sz="1400" dirty="0">
              <a:solidFill>
                <a:schemeClr val="tx1"/>
              </a:solidFill>
            </a:endParaRPr>
          </a:p>
        </p:txBody>
      </p:sp>
    </p:spTree>
    <p:extLst>
      <p:ext uri="{BB962C8B-B14F-4D97-AF65-F5344CB8AC3E}">
        <p14:creationId xmlns:p14="http://schemas.microsoft.com/office/powerpoint/2010/main" val="2163760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ICG </a:t>
            </a:r>
            <a:r>
              <a:rPr lang="de-DE" dirty="0" err="1" smtClean="0"/>
              <a:t>references</a:t>
            </a:r>
            <a:r>
              <a:rPr lang="de-DE" dirty="0" smtClean="0"/>
              <a:t> </a:t>
            </a:r>
            <a:r>
              <a:rPr lang="de-DE" dirty="0" err="1" smtClean="0"/>
              <a:t>to</a:t>
            </a:r>
            <a:r>
              <a:rPr lang="de-DE" dirty="0" smtClean="0"/>
              <a:t> </a:t>
            </a:r>
            <a:r>
              <a:rPr lang="de-DE" dirty="0" err="1" smtClean="0"/>
              <a:t>accountability</a:t>
            </a:r>
            <a:endParaRPr lang="de-DE" dirty="0"/>
          </a:p>
        </p:txBody>
      </p:sp>
      <p:sp>
        <p:nvSpPr>
          <p:cNvPr id="3" name="Inhaltsplatzhalter 2"/>
          <p:cNvSpPr>
            <a:spLocks noGrp="1"/>
          </p:cNvSpPr>
          <p:nvPr>
            <p:ph idx="1"/>
          </p:nvPr>
        </p:nvSpPr>
        <p:spPr/>
        <p:txBody>
          <a:bodyPr>
            <a:noAutofit/>
          </a:bodyPr>
          <a:lstStyle/>
          <a:p>
            <a:r>
              <a:rPr lang="en-US" sz="1800" dirty="0" smtClean="0"/>
              <a:t>The ICG </a:t>
            </a:r>
            <a:r>
              <a:rPr lang="en-US" sz="1800" dirty="0"/>
              <a:t>charter recognizes that maintaining the accountability of Internet identifier governance is central to the transition process.</a:t>
            </a:r>
          </a:p>
          <a:p>
            <a:pPr marL="0" indent="0">
              <a:buNone/>
            </a:pPr>
            <a:endParaRPr lang="en-US" sz="1800" dirty="0"/>
          </a:p>
          <a:p>
            <a:r>
              <a:rPr lang="en-US" sz="1800" dirty="0" smtClean="0"/>
              <a:t>The </a:t>
            </a:r>
            <a:r>
              <a:rPr lang="en-US" sz="1800" dirty="0"/>
              <a:t>ICG has asked the operational communities to consider oversight and accountability — </a:t>
            </a:r>
            <a:r>
              <a:rPr lang="en-US" sz="1800" dirty="0" smtClean="0"/>
              <a:t>"all </a:t>
            </a:r>
            <a:r>
              <a:rPr lang="en-US" sz="1800" dirty="0"/>
              <a:t>the ways in which oversight is conducted over the IANA functions operator’s provision of the services and activities” — in their proposals.</a:t>
            </a:r>
          </a:p>
          <a:p>
            <a:pPr marL="0" indent="0">
              <a:buNone/>
            </a:pPr>
            <a:endParaRPr lang="en-US" sz="1800" dirty="0"/>
          </a:p>
          <a:p>
            <a:r>
              <a:rPr lang="en-US" sz="1800" dirty="0" smtClean="0"/>
              <a:t>After </a:t>
            </a:r>
            <a:r>
              <a:rPr lang="en-US" sz="1800" dirty="0"/>
              <a:t>receiving consensus proposals from the operational communities regarding IANA, the ICG will conduct an analysis and assessment of their implications for ICANN accountability. </a:t>
            </a:r>
            <a:r>
              <a:rPr lang="en-US" sz="1800" dirty="0" smtClean="0"/>
              <a:t>They </a:t>
            </a:r>
            <a:r>
              <a:rPr lang="en-US" sz="1800" dirty="0"/>
              <a:t>are still discussing what this analysis and assessment will entail, and this will depend somewhat on the extent to which ICANN accountability is the focus of one or more community proposals. </a:t>
            </a:r>
          </a:p>
          <a:p>
            <a:pPr marL="0" indent="0">
              <a:buNone/>
            </a:pPr>
            <a:endParaRPr lang="en-US" sz="1800" dirty="0"/>
          </a:p>
          <a:p>
            <a:r>
              <a:rPr lang="en-US" sz="1800" dirty="0" smtClean="0"/>
              <a:t>The ICG </a:t>
            </a:r>
            <a:r>
              <a:rPr lang="en-US" sz="1800" dirty="0"/>
              <a:t>will be having further discussion on Friday to determine how </a:t>
            </a:r>
            <a:r>
              <a:rPr lang="en-US" sz="1800" dirty="0" smtClean="0"/>
              <a:t>they </a:t>
            </a:r>
            <a:r>
              <a:rPr lang="en-US" sz="1800" dirty="0"/>
              <a:t>will procedurally liaise with the accountability CCWG, including how and when </a:t>
            </a:r>
            <a:r>
              <a:rPr lang="en-US" sz="1800" dirty="0" smtClean="0"/>
              <a:t>the group </a:t>
            </a:r>
            <a:r>
              <a:rPr lang="en-US" sz="1800" dirty="0"/>
              <a:t>might communicate the analysis/assessment described in (3).</a:t>
            </a:r>
          </a:p>
          <a:p>
            <a:endParaRPr lang="de-DE" sz="1800" dirty="0"/>
          </a:p>
        </p:txBody>
      </p:sp>
      <p:sp>
        <p:nvSpPr>
          <p:cNvPr id="4" name="Foliennummernplatzhalter 3"/>
          <p:cNvSpPr>
            <a:spLocks noGrp="1"/>
          </p:cNvSpPr>
          <p:nvPr>
            <p:ph type="sldNum" sz="quarter" idx="12"/>
          </p:nvPr>
        </p:nvSpPr>
        <p:spPr/>
        <p:txBody>
          <a:bodyPr/>
          <a:lstStyle/>
          <a:p>
            <a:fld id="{BD611F16-F758-414E-8BA9-809B87BDA051}" type="slidenum">
              <a:rPr lang="de-DE" smtClean="0"/>
              <a:pPr/>
              <a:t>15</a:t>
            </a:fld>
            <a:endParaRPr lang="de-DE"/>
          </a:p>
        </p:txBody>
      </p:sp>
    </p:spTree>
    <p:extLst>
      <p:ext uri="{BB962C8B-B14F-4D97-AF65-F5344CB8AC3E}">
        <p14:creationId xmlns:p14="http://schemas.microsoft.com/office/powerpoint/2010/main" val="22985895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a:solidFill>
                  <a:srgbClr val="215968"/>
                </a:solidFill>
                <a:latin typeface="Helvetica"/>
                <a:cs typeface="Helvetica"/>
              </a:rPr>
              <a:t>Transition background</a:t>
            </a:r>
            <a:endParaRPr lang="en-US"/>
          </a:p>
        </p:txBody>
      </p:sp>
      <p:sp>
        <p:nvSpPr>
          <p:cNvPr id="3" name="Content Placeholder 2"/>
          <p:cNvSpPr>
            <a:spLocks noGrp="1"/>
          </p:cNvSpPr>
          <p:nvPr>
            <p:ph idx="1"/>
          </p:nvPr>
        </p:nvSpPr>
        <p:spPr/>
        <p:txBody>
          <a:bodyPr/>
          <a:lstStyle/>
          <a:p>
            <a:r>
              <a:rPr lang="en-US">
                <a:latin typeface="Helvetica Neue"/>
                <a:cs typeface="Helvetica Neue"/>
              </a:rPr>
              <a:t>In March 2014, NTIA: </a:t>
            </a:r>
          </a:p>
          <a:p>
            <a:pPr lvl="1"/>
            <a:r>
              <a:rPr lang="en-US">
                <a:latin typeface="Helvetica Neue"/>
                <a:cs typeface="Helvetica Neue"/>
              </a:rPr>
              <a:t>Announced intention to transition stewardship of IANA functions.</a:t>
            </a:r>
          </a:p>
          <a:p>
            <a:pPr lvl="1"/>
            <a:r>
              <a:rPr lang="en-US">
                <a:latin typeface="Helvetica Neue"/>
                <a:cs typeface="Helvetica Neue"/>
              </a:rPr>
              <a:t>Asked ICANN to convene global stakeholders to develop a proposal to transition the current role played by NTIA.</a:t>
            </a:r>
          </a:p>
          <a:p>
            <a:r>
              <a:rPr lang="en-US">
                <a:latin typeface="Helvetica Neue"/>
                <a:cs typeface="Helvetica Neue"/>
              </a:rPr>
              <a:t>ICANN process resulted in creation of IANA Stewardship Transition Coordination Group (ICG)</a:t>
            </a:r>
          </a:p>
          <a:p>
            <a:endParaRPr lang="en-US">
              <a:latin typeface="Helvetica Neue"/>
              <a:cs typeface="Helvetica Neue"/>
            </a:endParaRPr>
          </a:p>
        </p:txBody>
      </p:sp>
      <p:sp>
        <p:nvSpPr>
          <p:cNvPr id="4" name="Slide Number Placeholder 3"/>
          <p:cNvSpPr>
            <a:spLocks noGrp="1"/>
          </p:cNvSpPr>
          <p:nvPr>
            <p:ph type="sldNum" sz="quarter" idx="12"/>
          </p:nvPr>
        </p:nvSpPr>
        <p:spPr/>
        <p:txBody>
          <a:bodyPr/>
          <a:lstStyle/>
          <a:p>
            <a:fld id="{BD611F16-F758-414E-8BA9-809B87BDA051}" type="slidenum">
              <a:rPr lang="en-US"/>
              <a:pPr/>
              <a:t>2</a:t>
            </a:fld>
            <a:endParaRPr lang="en-US"/>
          </a:p>
        </p:txBody>
      </p:sp>
    </p:spTree>
    <p:extLst>
      <p:ext uri="{BB962C8B-B14F-4D97-AF65-F5344CB8AC3E}">
        <p14:creationId xmlns:p14="http://schemas.microsoft.com/office/powerpoint/2010/main" val="25043883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84" y="55058"/>
            <a:ext cx="9144000" cy="1143000"/>
          </a:xfrm>
        </p:spPr>
        <p:txBody>
          <a:bodyPr>
            <a:normAutofit/>
          </a:bodyPr>
          <a:lstStyle/>
          <a:p>
            <a:r>
              <a:rPr lang="en-US" sz="4000" b="1">
                <a:solidFill>
                  <a:srgbClr val="215968"/>
                </a:solidFill>
                <a:latin typeface="Helvetica"/>
                <a:cs typeface="Helvetica"/>
              </a:rPr>
              <a:t>ICG</a:t>
            </a:r>
          </a:p>
        </p:txBody>
      </p:sp>
      <p:sp>
        <p:nvSpPr>
          <p:cNvPr id="13" name="Slide Number Placeholder 12"/>
          <p:cNvSpPr>
            <a:spLocks noGrp="1"/>
          </p:cNvSpPr>
          <p:nvPr>
            <p:ph type="sldNum" sz="quarter" idx="12"/>
          </p:nvPr>
        </p:nvSpPr>
        <p:spPr>
          <a:xfrm>
            <a:off x="6468535" y="6373283"/>
            <a:ext cx="2133600" cy="365125"/>
          </a:xfrm>
        </p:spPr>
        <p:txBody>
          <a:bodyPr/>
          <a:lstStyle/>
          <a:p>
            <a:fld id="{BD611F16-F758-414E-8BA9-809B87BDA051}" type="slidenum">
              <a:rPr lang="en-US"/>
              <a:pPr/>
              <a:t>3</a:t>
            </a:fld>
            <a:endParaRPr lang="en-US"/>
          </a:p>
        </p:txBody>
      </p:sp>
      <p:pic>
        <p:nvPicPr>
          <p:cNvPr id="60" name="Picture 59"/>
          <p:cNvPicPr>
            <a:picLocks noChangeAspect="1"/>
          </p:cNvPicPr>
          <p:nvPr/>
        </p:nvPicPr>
        <p:blipFill>
          <a:blip r:embed="rId2"/>
          <a:stretch>
            <a:fillRect/>
          </a:stretch>
        </p:blipFill>
        <p:spPr>
          <a:xfrm>
            <a:off x="6566601" y="3320634"/>
            <a:ext cx="360819" cy="511774"/>
          </a:xfrm>
          <a:prstGeom prst="rect">
            <a:avLst/>
          </a:prstGeom>
        </p:spPr>
      </p:pic>
      <p:pic>
        <p:nvPicPr>
          <p:cNvPr id="61" name="Picture 60"/>
          <p:cNvPicPr>
            <a:picLocks noChangeAspect="1"/>
          </p:cNvPicPr>
          <p:nvPr/>
        </p:nvPicPr>
        <p:blipFill>
          <a:blip r:embed="rId2"/>
          <a:stretch>
            <a:fillRect/>
          </a:stretch>
        </p:blipFill>
        <p:spPr>
          <a:xfrm>
            <a:off x="4464551" y="5407897"/>
            <a:ext cx="360819" cy="511774"/>
          </a:xfrm>
          <a:prstGeom prst="rect">
            <a:avLst/>
          </a:prstGeom>
        </p:spPr>
      </p:pic>
      <p:pic>
        <p:nvPicPr>
          <p:cNvPr id="62" name="Picture 61"/>
          <p:cNvPicPr>
            <a:picLocks noChangeAspect="1"/>
          </p:cNvPicPr>
          <p:nvPr/>
        </p:nvPicPr>
        <p:blipFill>
          <a:blip r:embed="rId2"/>
          <a:stretch>
            <a:fillRect/>
          </a:stretch>
        </p:blipFill>
        <p:spPr>
          <a:xfrm>
            <a:off x="4892075" y="5306042"/>
            <a:ext cx="360819" cy="511774"/>
          </a:xfrm>
          <a:prstGeom prst="rect">
            <a:avLst/>
          </a:prstGeom>
        </p:spPr>
      </p:pic>
      <p:pic>
        <p:nvPicPr>
          <p:cNvPr id="64" name="Picture 63"/>
          <p:cNvPicPr>
            <a:picLocks noChangeAspect="1"/>
          </p:cNvPicPr>
          <p:nvPr/>
        </p:nvPicPr>
        <p:blipFill>
          <a:blip r:embed="rId2"/>
          <a:stretch>
            <a:fillRect/>
          </a:stretch>
        </p:blipFill>
        <p:spPr>
          <a:xfrm>
            <a:off x="3928549" y="1262320"/>
            <a:ext cx="360819" cy="511774"/>
          </a:xfrm>
          <a:prstGeom prst="rect">
            <a:avLst/>
          </a:prstGeom>
        </p:spPr>
      </p:pic>
      <p:pic>
        <p:nvPicPr>
          <p:cNvPr id="65" name="Picture 64"/>
          <p:cNvPicPr>
            <a:picLocks noChangeAspect="1"/>
          </p:cNvPicPr>
          <p:nvPr/>
        </p:nvPicPr>
        <p:blipFill>
          <a:blip r:embed="rId2"/>
          <a:stretch>
            <a:fillRect/>
          </a:stretch>
        </p:blipFill>
        <p:spPr>
          <a:xfrm>
            <a:off x="2219954" y="3407877"/>
            <a:ext cx="360819" cy="511774"/>
          </a:xfrm>
          <a:prstGeom prst="rect">
            <a:avLst/>
          </a:prstGeom>
        </p:spPr>
      </p:pic>
      <p:sp>
        <p:nvSpPr>
          <p:cNvPr id="6" name="Oval 5"/>
          <p:cNvSpPr/>
          <p:nvPr/>
        </p:nvSpPr>
        <p:spPr>
          <a:xfrm>
            <a:off x="2219954" y="1207746"/>
            <a:ext cx="4707466" cy="4741333"/>
          </a:xfrm>
          <a:prstGeom prst="ellipse">
            <a:avLst/>
          </a:prstGeom>
          <a:noFill/>
          <a:ln w="38100">
            <a:solidFill>
              <a:schemeClr val="accent5">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30" name="Picture 29"/>
          <p:cNvPicPr>
            <a:picLocks noChangeAspect="1"/>
          </p:cNvPicPr>
          <p:nvPr/>
        </p:nvPicPr>
        <p:blipFill>
          <a:blip r:embed="rId2"/>
          <a:stretch>
            <a:fillRect/>
          </a:stretch>
        </p:blipFill>
        <p:spPr>
          <a:xfrm>
            <a:off x="5275683" y="5152010"/>
            <a:ext cx="360819" cy="511774"/>
          </a:xfrm>
          <a:prstGeom prst="rect">
            <a:avLst/>
          </a:prstGeom>
        </p:spPr>
      </p:pic>
      <p:pic>
        <p:nvPicPr>
          <p:cNvPr id="31" name="Picture 30"/>
          <p:cNvPicPr>
            <a:picLocks noChangeAspect="1"/>
          </p:cNvPicPr>
          <p:nvPr/>
        </p:nvPicPr>
        <p:blipFill>
          <a:blip r:embed="rId2"/>
          <a:stretch>
            <a:fillRect/>
          </a:stretch>
        </p:blipFill>
        <p:spPr>
          <a:xfrm>
            <a:off x="5636502" y="4896123"/>
            <a:ext cx="360819" cy="511774"/>
          </a:xfrm>
          <a:prstGeom prst="rect">
            <a:avLst/>
          </a:prstGeom>
        </p:spPr>
      </p:pic>
      <p:pic>
        <p:nvPicPr>
          <p:cNvPr id="32" name="Picture 31"/>
          <p:cNvPicPr>
            <a:picLocks noChangeAspect="1"/>
          </p:cNvPicPr>
          <p:nvPr/>
        </p:nvPicPr>
        <p:blipFill>
          <a:blip r:embed="rId2"/>
          <a:stretch>
            <a:fillRect/>
          </a:stretch>
        </p:blipFill>
        <p:spPr>
          <a:xfrm>
            <a:off x="5997321" y="4640236"/>
            <a:ext cx="360819" cy="511774"/>
          </a:xfrm>
          <a:prstGeom prst="rect">
            <a:avLst/>
          </a:prstGeom>
        </p:spPr>
      </p:pic>
      <p:pic>
        <p:nvPicPr>
          <p:cNvPr id="33" name="Picture 32"/>
          <p:cNvPicPr>
            <a:picLocks noChangeAspect="1"/>
          </p:cNvPicPr>
          <p:nvPr/>
        </p:nvPicPr>
        <p:blipFill>
          <a:blip r:embed="rId2"/>
          <a:stretch>
            <a:fillRect/>
          </a:stretch>
        </p:blipFill>
        <p:spPr>
          <a:xfrm>
            <a:off x="6258460" y="4333550"/>
            <a:ext cx="360819" cy="511774"/>
          </a:xfrm>
          <a:prstGeom prst="rect">
            <a:avLst/>
          </a:prstGeom>
        </p:spPr>
      </p:pic>
      <p:pic>
        <p:nvPicPr>
          <p:cNvPr id="34" name="Picture 33"/>
          <p:cNvPicPr>
            <a:picLocks noChangeAspect="1"/>
          </p:cNvPicPr>
          <p:nvPr/>
        </p:nvPicPr>
        <p:blipFill>
          <a:blip r:embed="rId2"/>
          <a:stretch>
            <a:fillRect/>
          </a:stretch>
        </p:blipFill>
        <p:spPr>
          <a:xfrm>
            <a:off x="6455802" y="3866274"/>
            <a:ext cx="360819" cy="511774"/>
          </a:xfrm>
          <a:prstGeom prst="rect">
            <a:avLst/>
          </a:prstGeom>
        </p:spPr>
      </p:pic>
      <p:pic>
        <p:nvPicPr>
          <p:cNvPr id="35" name="Picture 34"/>
          <p:cNvPicPr>
            <a:picLocks noChangeAspect="1"/>
          </p:cNvPicPr>
          <p:nvPr/>
        </p:nvPicPr>
        <p:blipFill>
          <a:blip r:embed="rId2"/>
          <a:stretch>
            <a:fillRect/>
          </a:stretch>
        </p:blipFill>
        <p:spPr>
          <a:xfrm>
            <a:off x="6446602" y="2808860"/>
            <a:ext cx="360819" cy="511774"/>
          </a:xfrm>
          <a:prstGeom prst="rect">
            <a:avLst/>
          </a:prstGeom>
        </p:spPr>
      </p:pic>
      <p:pic>
        <p:nvPicPr>
          <p:cNvPr id="36" name="Picture 35"/>
          <p:cNvPicPr>
            <a:picLocks noChangeAspect="1"/>
          </p:cNvPicPr>
          <p:nvPr/>
        </p:nvPicPr>
        <p:blipFill>
          <a:blip r:embed="rId2"/>
          <a:stretch>
            <a:fillRect/>
          </a:stretch>
        </p:blipFill>
        <p:spPr>
          <a:xfrm>
            <a:off x="6266192" y="2370914"/>
            <a:ext cx="360819" cy="511774"/>
          </a:xfrm>
          <a:prstGeom prst="rect">
            <a:avLst/>
          </a:prstGeom>
        </p:spPr>
      </p:pic>
      <p:pic>
        <p:nvPicPr>
          <p:cNvPr id="37" name="Picture 36"/>
          <p:cNvPicPr>
            <a:picLocks noChangeAspect="1"/>
          </p:cNvPicPr>
          <p:nvPr/>
        </p:nvPicPr>
        <p:blipFill>
          <a:blip r:embed="rId2"/>
          <a:stretch>
            <a:fillRect/>
          </a:stretch>
        </p:blipFill>
        <p:spPr>
          <a:xfrm>
            <a:off x="5950319" y="1981017"/>
            <a:ext cx="360819" cy="511774"/>
          </a:xfrm>
          <a:prstGeom prst="rect">
            <a:avLst/>
          </a:prstGeom>
        </p:spPr>
      </p:pic>
      <p:pic>
        <p:nvPicPr>
          <p:cNvPr id="39" name="Picture 38"/>
          <p:cNvPicPr>
            <a:picLocks noChangeAspect="1"/>
          </p:cNvPicPr>
          <p:nvPr/>
        </p:nvPicPr>
        <p:blipFill>
          <a:blip r:embed="rId2"/>
          <a:stretch>
            <a:fillRect/>
          </a:stretch>
        </p:blipFill>
        <p:spPr>
          <a:xfrm>
            <a:off x="5655313" y="1654451"/>
            <a:ext cx="360819" cy="511774"/>
          </a:xfrm>
          <a:prstGeom prst="rect">
            <a:avLst/>
          </a:prstGeom>
        </p:spPr>
      </p:pic>
      <p:pic>
        <p:nvPicPr>
          <p:cNvPr id="41" name="Picture 40"/>
          <p:cNvPicPr>
            <a:picLocks noChangeAspect="1"/>
          </p:cNvPicPr>
          <p:nvPr/>
        </p:nvPicPr>
        <p:blipFill>
          <a:blip r:embed="rId2"/>
          <a:stretch>
            <a:fillRect/>
          </a:stretch>
        </p:blipFill>
        <p:spPr>
          <a:xfrm>
            <a:off x="5328361" y="1486176"/>
            <a:ext cx="360819" cy="511774"/>
          </a:xfrm>
          <a:prstGeom prst="rect">
            <a:avLst/>
          </a:prstGeom>
        </p:spPr>
      </p:pic>
      <p:pic>
        <p:nvPicPr>
          <p:cNvPr id="44" name="Picture 43"/>
          <p:cNvPicPr>
            <a:picLocks noChangeAspect="1"/>
          </p:cNvPicPr>
          <p:nvPr/>
        </p:nvPicPr>
        <p:blipFill>
          <a:blip r:embed="rId2"/>
          <a:stretch>
            <a:fillRect/>
          </a:stretch>
        </p:blipFill>
        <p:spPr>
          <a:xfrm>
            <a:off x="4999529" y="1334515"/>
            <a:ext cx="360819" cy="511774"/>
          </a:xfrm>
          <a:prstGeom prst="rect">
            <a:avLst/>
          </a:prstGeom>
        </p:spPr>
      </p:pic>
      <p:pic>
        <p:nvPicPr>
          <p:cNvPr id="45" name="Picture 44"/>
          <p:cNvPicPr>
            <a:picLocks noChangeAspect="1"/>
          </p:cNvPicPr>
          <p:nvPr/>
        </p:nvPicPr>
        <p:blipFill>
          <a:blip r:embed="rId2"/>
          <a:stretch>
            <a:fillRect/>
          </a:stretch>
        </p:blipFill>
        <p:spPr>
          <a:xfrm>
            <a:off x="4103732" y="5346004"/>
            <a:ext cx="360819" cy="511774"/>
          </a:xfrm>
          <a:prstGeom prst="rect">
            <a:avLst/>
          </a:prstGeom>
        </p:spPr>
      </p:pic>
      <p:pic>
        <p:nvPicPr>
          <p:cNvPr id="46" name="Picture 45"/>
          <p:cNvPicPr>
            <a:picLocks noChangeAspect="1"/>
          </p:cNvPicPr>
          <p:nvPr/>
        </p:nvPicPr>
        <p:blipFill>
          <a:blip r:embed="rId2"/>
          <a:stretch>
            <a:fillRect/>
          </a:stretch>
        </p:blipFill>
        <p:spPr>
          <a:xfrm>
            <a:off x="3742913" y="5239532"/>
            <a:ext cx="360819" cy="511774"/>
          </a:xfrm>
          <a:prstGeom prst="rect">
            <a:avLst/>
          </a:prstGeom>
        </p:spPr>
      </p:pic>
      <p:pic>
        <p:nvPicPr>
          <p:cNvPr id="47" name="Picture 46"/>
          <p:cNvPicPr>
            <a:picLocks noChangeAspect="1"/>
          </p:cNvPicPr>
          <p:nvPr/>
        </p:nvPicPr>
        <p:blipFill>
          <a:blip r:embed="rId2"/>
          <a:stretch>
            <a:fillRect/>
          </a:stretch>
        </p:blipFill>
        <p:spPr>
          <a:xfrm>
            <a:off x="3365161" y="5067088"/>
            <a:ext cx="360819" cy="511774"/>
          </a:xfrm>
          <a:prstGeom prst="rect">
            <a:avLst/>
          </a:prstGeom>
        </p:spPr>
      </p:pic>
      <p:pic>
        <p:nvPicPr>
          <p:cNvPr id="50" name="Picture 49"/>
          <p:cNvPicPr>
            <a:picLocks noChangeAspect="1"/>
          </p:cNvPicPr>
          <p:nvPr/>
        </p:nvPicPr>
        <p:blipFill>
          <a:blip r:embed="rId2"/>
          <a:stretch>
            <a:fillRect/>
          </a:stretch>
        </p:blipFill>
        <p:spPr>
          <a:xfrm>
            <a:off x="2978211" y="4869576"/>
            <a:ext cx="360819" cy="511774"/>
          </a:xfrm>
          <a:prstGeom prst="rect">
            <a:avLst/>
          </a:prstGeom>
        </p:spPr>
      </p:pic>
      <p:pic>
        <p:nvPicPr>
          <p:cNvPr id="51" name="Picture 50"/>
          <p:cNvPicPr>
            <a:picLocks noChangeAspect="1"/>
          </p:cNvPicPr>
          <p:nvPr/>
        </p:nvPicPr>
        <p:blipFill>
          <a:blip r:embed="rId2"/>
          <a:stretch>
            <a:fillRect/>
          </a:stretch>
        </p:blipFill>
        <p:spPr>
          <a:xfrm>
            <a:off x="2625125" y="4511834"/>
            <a:ext cx="360819" cy="511774"/>
          </a:xfrm>
          <a:prstGeom prst="rect">
            <a:avLst/>
          </a:prstGeom>
        </p:spPr>
      </p:pic>
      <p:pic>
        <p:nvPicPr>
          <p:cNvPr id="53" name="Picture 52"/>
          <p:cNvPicPr>
            <a:picLocks noChangeAspect="1"/>
          </p:cNvPicPr>
          <p:nvPr/>
        </p:nvPicPr>
        <p:blipFill>
          <a:blip r:embed="rId2"/>
          <a:stretch>
            <a:fillRect/>
          </a:stretch>
        </p:blipFill>
        <p:spPr>
          <a:xfrm>
            <a:off x="2366497" y="4000060"/>
            <a:ext cx="360819" cy="511774"/>
          </a:xfrm>
          <a:prstGeom prst="rect">
            <a:avLst/>
          </a:prstGeom>
        </p:spPr>
      </p:pic>
      <p:pic>
        <p:nvPicPr>
          <p:cNvPr id="58" name="Picture 57"/>
          <p:cNvPicPr>
            <a:picLocks noChangeAspect="1"/>
          </p:cNvPicPr>
          <p:nvPr/>
        </p:nvPicPr>
        <p:blipFill>
          <a:blip r:embed="rId2"/>
          <a:stretch>
            <a:fillRect/>
          </a:stretch>
        </p:blipFill>
        <p:spPr>
          <a:xfrm>
            <a:off x="2348971" y="2853285"/>
            <a:ext cx="360819" cy="511774"/>
          </a:xfrm>
          <a:prstGeom prst="rect">
            <a:avLst/>
          </a:prstGeom>
        </p:spPr>
      </p:pic>
      <p:pic>
        <p:nvPicPr>
          <p:cNvPr id="66" name="Picture 65"/>
          <p:cNvPicPr>
            <a:picLocks noChangeAspect="1"/>
          </p:cNvPicPr>
          <p:nvPr/>
        </p:nvPicPr>
        <p:blipFill>
          <a:blip r:embed="rId2"/>
          <a:stretch>
            <a:fillRect/>
          </a:stretch>
        </p:blipFill>
        <p:spPr>
          <a:xfrm>
            <a:off x="2478581" y="2381751"/>
            <a:ext cx="360819" cy="511774"/>
          </a:xfrm>
          <a:prstGeom prst="rect">
            <a:avLst/>
          </a:prstGeom>
        </p:spPr>
      </p:pic>
      <p:pic>
        <p:nvPicPr>
          <p:cNvPr id="67" name="Picture 66"/>
          <p:cNvPicPr>
            <a:picLocks noChangeAspect="1"/>
          </p:cNvPicPr>
          <p:nvPr/>
        </p:nvPicPr>
        <p:blipFill>
          <a:blip r:embed="rId2"/>
          <a:stretch>
            <a:fillRect/>
          </a:stretch>
        </p:blipFill>
        <p:spPr>
          <a:xfrm>
            <a:off x="2722334" y="2014883"/>
            <a:ext cx="360819" cy="511774"/>
          </a:xfrm>
          <a:prstGeom prst="rect">
            <a:avLst/>
          </a:prstGeom>
        </p:spPr>
      </p:pic>
      <p:pic>
        <p:nvPicPr>
          <p:cNvPr id="68" name="Picture 67"/>
          <p:cNvPicPr>
            <a:picLocks noChangeAspect="1"/>
          </p:cNvPicPr>
          <p:nvPr/>
        </p:nvPicPr>
        <p:blipFill>
          <a:blip r:embed="rId2"/>
          <a:stretch>
            <a:fillRect/>
          </a:stretch>
        </p:blipFill>
        <p:spPr>
          <a:xfrm>
            <a:off x="3015421" y="1729502"/>
            <a:ext cx="360819" cy="511774"/>
          </a:xfrm>
          <a:prstGeom prst="rect">
            <a:avLst/>
          </a:prstGeom>
        </p:spPr>
      </p:pic>
      <p:pic>
        <p:nvPicPr>
          <p:cNvPr id="69" name="Picture 68"/>
          <p:cNvPicPr>
            <a:picLocks noChangeAspect="1"/>
          </p:cNvPicPr>
          <p:nvPr/>
        </p:nvPicPr>
        <p:blipFill>
          <a:blip r:embed="rId2"/>
          <a:stretch>
            <a:fillRect/>
          </a:stretch>
        </p:blipFill>
        <p:spPr>
          <a:xfrm>
            <a:off x="3325441" y="1520042"/>
            <a:ext cx="360819" cy="511774"/>
          </a:xfrm>
          <a:prstGeom prst="rect">
            <a:avLst/>
          </a:prstGeom>
        </p:spPr>
      </p:pic>
      <p:pic>
        <p:nvPicPr>
          <p:cNvPr id="70" name="Picture 69"/>
          <p:cNvPicPr>
            <a:picLocks noChangeAspect="1"/>
          </p:cNvPicPr>
          <p:nvPr/>
        </p:nvPicPr>
        <p:blipFill>
          <a:blip r:embed="rId2"/>
          <a:stretch>
            <a:fillRect/>
          </a:stretch>
        </p:blipFill>
        <p:spPr>
          <a:xfrm>
            <a:off x="3592396" y="1375700"/>
            <a:ext cx="360819" cy="511774"/>
          </a:xfrm>
          <a:prstGeom prst="rect">
            <a:avLst/>
          </a:prstGeom>
        </p:spPr>
      </p:pic>
      <p:pic>
        <p:nvPicPr>
          <p:cNvPr id="81" name="Picture 80"/>
          <p:cNvPicPr>
            <a:picLocks noChangeAspect="1"/>
          </p:cNvPicPr>
          <p:nvPr/>
        </p:nvPicPr>
        <p:blipFill>
          <a:blip r:embed="rId2"/>
          <a:stretch>
            <a:fillRect/>
          </a:stretch>
        </p:blipFill>
        <p:spPr>
          <a:xfrm>
            <a:off x="4728598" y="1282431"/>
            <a:ext cx="360819" cy="511774"/>
          </a:xfrm>
          <a:prstGeom prst="rect">
            <a:avLst/>
          </a:prstGeom>
        </p:spPr>
      </p:pic>
      <p:pic>
        <p:nvPicPr>
          <p:cNvPr id="48" name="Picture 47"/>
          <p:cNvPicPr>
            <a:picLocks noChangeAspect="1"/>
          </p:cNvPicPr>
          <p:nvPr/>
        </p:nvPicPr>
        <p:blipFill>
          <a:blip r:embed="rId2"/>
          <a:stretch>
            <a:fillRect/>
          </a:stretch>
        </p:blipFill>
        <p:spPr>
          <a:xfrm>
            <a:off x="4469581" y="1230289"/>
            <a:ext cx="360819" cy="511774"/>
          </a:xfrm>
          <a:prstGeom prst="rect">
            <a:avLst/>
          </a:prstGeom>
        </p:spPr>
      </p:pic>
      <p:pic>
        <p:nvPicPr>
          <p:cNvPr id="52" name="Picture 51"/>
          <p:cNvPicPr>
            <a:picLocks noChangeAspect="1"/>
          </p:cNvPicPr>
          <p:nvPr/>
        </p:nvPicPr>
        <p:blipFill>
          <a:blip r:embed="rId2"/>
          <a:stretch>
            <a:fillRect/>
          </a:stretch>
        </p:blipFill>
        <p:spPr>
          <a:xfrm>
            <a:off x="4216413" y="1245390"/>
            <a:ext cx="360819" cy="511774"/>
          </a:xfrm>
          <a:prstGeom prst="rect">
            <a:avLst/>
          </a:prstGeom>
        </p:spPr>
      </p:pic>
      <p:sp>
        <p:nvSpPr>
          <p:cNvPr id="4" name="TextBox 3"/>
          <p:cNvSpPr txBox="1"/>
          <p:nvPr/>
        </p:nvSpPr>
        <p:spPr>
          <a:xfrm>
            <a:off x="1976409" y="1144867"/>
            <a:ext cx="1039467" cy="461665"/>
          </a:xfrm>
          <a:prstGeom prst="rect">
            <a:avLst/>
          </a:prstGeom>
          <a:noFill/>
        </p:spPr>
        <p:txBody>
          <a:bodyPr wrap="none" rtlCol="0">
            <a:spAutoFit/>
          </a:bodyPr>
          <a:lstStyle/>
          <a:p>
            <a:r>
              <a:rPr lang="en-US" sz="2400" b="1">
                <a:solidFill>
                  <a:srgbClr val="660066"/>
                </a:solidFill>
                <a:latin typeface="Helvetica"/>
                <a:cs typeface="Helvetica"/>
              </a:rPr>
              <a:t>ALAC</a:t>
            </a:r>
          </a:p>
        </p:txBody>
      </p:sp>
      <p:sp>
        <p:nvSpPr>
          <p:cNvPr id="54" name="TextBox 53"/>
          <p:cNvSpPr txBox="1"/>
          <p:nvPr/>
        </p:nvSpPr>
        <p:spPr>
          <a:xfrm>
            <a:off x="1363354" y="1887474"/>
            <a:ext cx="851615" cy="461665"/>
          </a:xfrm>
          <a:prstGeom prst="rect">
            <a:avLst/>
          </a:prstGeom>
          <a:noFill/>
        </p:spPr>
        <p:txBody>
          <a:bodyPr wrap="none" rtlCol="0">
            <a:spAutoFit/>
          </a:bodyPr>
          <a:lstStyle/>
          <a:p>
            <a:r>
              <a:rPr lang="en-US" sz="2400" b="1">
                <a:solidFill>
                  <a:srgbClr val="660066"/>
                </a:solidFill>
                <a:latin typeface="Helvetica"/>
                <a:cs typeface="Helvetica"/>
              </a:rPr>
              <a:t>ASO</a:t>
            </a:r>
          </a:p>
        </p:txBody>
      </p:sp>
      <p:sp>
        <p:nvSpPr>
          <p:cNvPr id="55" name="TextBox 54"/>
          <p:cNvSpPr txBox="1"/>
          <p:nvPr/>
        </p:nvSpPr>
        <p:spPr>
          <a:xfrm>
            <a:off x="750026" y="2749097"/>
            <a:ext cx="1193957" cy="461665"/>
          </a:xfrm>
          <a:prstGeom prst="rect">
            <a:avLst/>
          </a:prstGeom>
          <a:noFill/>
        </p:spPr>
        <p:txBody>
          <a:bodyPr wrap="none" rtlCol="0">
            <a:spAutoFit/>
          </a:bodyPr>
          <a:lstStyle/>
          <a:p>
            <a:r>
              <a:rPr lang="en-US" sz="2400" b="1">
                <a:solidFill>
                  <a:srgbClr val="660066"/>
                </a:solidFill>
                <a:latin typeface="Helvetica"/>
                <a:cs typeface="Helvetica"/>
              </a:rPr>
              <a:t>ccNSO</a:t>
            </a:r>
          </a:p>
        </p:txBody>
      </p:sp>
      <p:sp>
        <p:nvSpPr>
          <p:cNvPr id="56" name="TextBox 55"/>
          <p:cNvSpPr txBox="1"/>
          <p:nvPr/>
        </p:nvSpPr>
        <p:spPr>
          <a:xfrm>
            <a:off x="920565" y="3635441"/>
            <a:ext cx="868597" cy="461665"/>
          </a:xfrm>
          <a:prstGeom prst="rect">
            <a:avLst/>
          </a:prstGeom>
          <a:noFill/>
        </p:spPr>
        <p:txBody>
          <a:bodyPr wrap="none" rtlCol="0">
            <a:spAutoFit/>
          </a:bodyPr>
          <a:lstStyle/>
          <a:p>
            <a:r>
              <a:rPr lang="en-US" sz="2400" b="1">
                <a:solidFill>
                  <a:srgbClr val="660066"/>
                </a:solidFill>
                <a:latin typeface="Helvetica"/>
                <a:cs typeface="Helvetica"/>
              </a:rPr>
              <a:t>GAC</a:t>
            </a:r>
          </a:p>
        </p:txBody>
      </p:sp>
      <p:sp>
        <p:nvSpPr>
          <p:cNvPr id="57" name="TextBox 56"/>
          <p:cNvSpPr txBox="1"/>
          <p:nvPr/>
        </p:nvSpPr>
        <p:spPr>
          <a:xfrm>
            <a:off x="852969" y="4511834"/>
            <a:ext cx="1091014" cy="461665"/>
          </a:xfrm>
          <a:prstGeom prst="rect">
            <a:avLst/>
          </a:prstGeom>
          <a:noFill/>
        </p:spPr>
        <p:txBody>
          <a:bodyPr wrap="none" rtlCol="0">
            <a:spAutoFit/>
          </a:bodyPr>
          <a:lstStyle/>
          <a:p>
            <a:r>
              <a:rPr lang="en-US" sz="2400" b="1">
                <a:solidFill>
                  <a:srgbClr val="660066"/>
                </a:solidFill>
                <a:latin typeface="Helvetica"/>
                <a:cs typeface="Helvetica"/>
              </a:rPr>
              <a:t>GNSO</a:t>
            </a:r>
          </a:p>
        </p:txBody>
      </p:sp>
      <p:sp>
        <p:nvSpPr>
          <p:cNvPr id="59" name="TextBox 58"/>
          <p:cNvSpPr txBox="1"/>
          <p:nvPr/>
        </p:nvSpPr>
        <p:spPr>
          <a:xfrm>
            <a:off x="138578" y="5254440"/>
            <a:ext cx="2442195" cy="461665"/>
          </a:xfrm>
          <a:prstGeom prst="rect">
            <a:avLst/>
          </a:prstGeom>
          <a:noFill/>
        </p:spPr>
        <p:txBody>
          <a:bodyPr wrap="none" rtlCol="0">
            <a:spAutoFit/>
          </a:bodyPr>
          <a:lstStyle/>
          <a:p>
            <a:r>
              <a:rPr lang="en-US" sz="2400" b="1">
                <a:solidFill>
                  <a:srgbClr val="660066"/>
                </a:solidFill>
                <a:latin typeface="Helvetica"/>
                <a:cs typeface="Helvetica"/>
              </a:rPr>
              <a:t>gTLD registries</a:t>
            </a:r>
          </a:p>
        </p:txBody>
      </p:sp>
      <p:sp>
        <p:nvSpPr>
          <p:cNvPr id="63" name="TextBox 62"/>
          <p:cNvSpPr txBox="1"/>
          <p:nvPr/>
        </p:nvSpPr>
        <p:spPr>
          <a:xfrm>
            <a:off x="1478555" y="5902938"/>
            <a:ext cx="1740831" cy="461665"/>
          </a:xfrm>
          <a:prstGeom prst="rect">
            <a:avLst/>
          </a:prstGeom>
          <a:noFill/>
        </p:spPr>
        <p:txBody>
          <a:bodyPr wrap="none" rtlCol="0">
            <a:spAutoFit/>
          </a:bodyPr>
          <a:lstStyle/>
          <a:p>
            <a:r>
              <a:rPr lang="en-US" sz="2400" b="1">
                <a:solidFill>
                  <a:srgbClr val="660066"/>
                </a:solidFill>
                <a:latin typeface="Helvetica"/>
                <a:cs typeface="Helvetica"/>
              </a:rPr>
              <a:t>ICC/BASIS</a:t>
            </a:r>
          </a:p>
        </p:txBody>
      </p:sp>
      <p:sp>
        <p:nvSpPr>
          <p:cNvPr id="73" name="TextBox 72"/>
          <p:cNvSpPr txBox="1"/>
          <p:nvPr/>
        </p:nvSpPr>
        <p:spPr>
          <a:xfrm>
            <a:off x="6489499" y="1207746"/>
            <a:ext cx="714709" cy="461665"/>
          </a:xfrm>
          <a:prstGeom prst="rect">
            <a:avLst/>
          </a:prstGeom>
          <a:noFill/>
        </p:spPr>
        <p:txBody>
          <a:bodyPr wrap="none" rtlCol="0">
            <a:spAutoFit/>
          </a:bodyPr>
          <a:lstStyle/>
          <a:p>
            <a:r>
              <a:rPr lang="en-US" sz="2400" b="1">
                <a:solidFill>
                  <a:srgbClr val="660066"/>
                </a:solidFill>
                <a:latin typeface="Helvetica"/>
                <a:cs typeface="Helvetica"/>
              </a:rPr>
              <a:t>IAB</a:t>
            </a:r>
          </a:p>
        </p:txBody>
      </p:sp>
      <p:sp>
        <p:nvSpPr>
          <p:cNvPr id="74" name="TextBox 73"/>
          <p:cNvSpPr txBox="1"/>
          <p:nvPr/>
        </p:nvSpPr>
        <p:spPr>
          <a:xfrm>
            <a:off x="7136255" y="1846289"/>
            <a:ext cx="851465" cy="461665"/>
          </a:xfrm>
          <a:prstGeom prst="rect">
            <a:avLst/>
          </a:prstGeom>
          <a:noFill/>
        </p:spPr>
        <p:txBody>
          <a:bodyPr wrap="none" rtlCol="0">
            <a:spAutoFit/>
          </a:bodyPr>
          <a:lstStyle/>
          <a:p>
            <a:r>
              <a:rPr lang="en-US" sz="2400" b="1">
                <a:solidFill>
                  <a:srgbClr val="660066"/>
                </a:solidFill>
                <a:latin typeface="Helvetica"/>
                <a:cs typeface="Helvetica"/>
              </a:rPr>
              <a:t>IETF</a:t>
            </a:r>
          </a:p>
        </p:txBody>
      </p:sp>
      <p:sp>
        <p:nvSpPr>
          <p:cNvPr id="75" name="TextBox 74"/>
          <p:cNvSpPr txBox="1"/>
          <p:nvPr/>
        </p:nvSpPr>
        <p:spPr>
          <a:xfrm>
            <a:off x="7299201" y="2532727"/>
            <a:ext cx="937126" cy="461665"/>
          </a:xfrm>
          <a:prstGeom prst="rect">
            <a:avLst/>
          </a:prstGeom>
          <a:noFill/>
        </p:spPr>
        <p:txBody>
          <a:bodyPr wrap="none" rtlCol="0">
            <a:spAutoFit/>
          </a:bodyPr>
          <a:lstStyle/>
          <a:p>
            <a:r>
              <a:rPr lang="en-US" sz="2400" b="1">
                <a:solidFill>
                  <a:srgbClr val="660066"/>
                </a:solidFill>
                <a:latin typeface="Helvetica"/>
                <a:cs typeface="Helvetica"/>
              </a:rPr>
              <a:t>ISOC</a:t>
            </a:r>
          </a:p>
        </p:txBody>
      </p:sp>
      <p:sp>
        <p:nvSpPr>
          <p:cNvPr id="76" name="TextBox 75"/>
          <p:cNvSpPr txBox="1"/>
          <p:nvPr/>
        </p:nvSpPr>
        <p:spPr>
          <a:xfrm>
            <a:off x="7299201" y="3365059"/>
            <a:ext cx="868597" cy="461665"/>
          </a:xfrm>
          <a:prstGeom prst="rect">
            <a:avLst/>
          </a:prstGeom>
          <a:noFill/>
        </p:spPr>
        <p:txBody>
          <a:bodyPr wrap="none" rtlCol="0">
            <a:spAutoFit/>
          </a:bodyPr>
          <a:lstStyle/>
          <a:p>
            <a:r>
              <a:rPr lang="en-US" sz="2400" b="1">
                <a:solidFill>
                  <a:srgbClr val="660066"/>
                </a:solidFill>
                <a:latin typeface="Helvetica"/>
                <a:cs typeface="Helvetica"/>
              </a:rPr>
              <a:t>NRO</a:t>
            </a:r>
          </a:p>
        </p:txBody>
      </p:sp>
      <p:sp>
        <p:nvSpPr>
          <p:cNvPr id="83" name="TextBox 82"/>
          <p:cNvSpPr txBox="1"/>
          <p:nvPr/>
        </p:nvSpPr>
        <p:spPr>
          <a:xfrm>
            <a:off x="7219349" y="4038704"/>
            <a:ext cx="1262034" cy="461665"/>
          </a:xfrm>
          <a:prstGeom prst="rect">
            <a:avLst/>
          </a:prstGeom>
          <a:noFill/>
        </p:spPr>
        <p:txBody>
          <a:bodyPr wrap="none" rtlCol="0">
            <a:spAutoFit/>
          </a:bodyPr>
          <a:lstStyle/>
          <a:p>
            <a:r>
              <a:rPr lang="en-US" sz="2400" b="1">
                <a:solidFill>
                  <a:srgbClr val="660066"/>
                </a:solidFill>
                <a:latin typeface="Helvetica"/>
                <a:cs typeface="Helvetica"/>
              </a:rPr>
              <a:t>RSSAC</a:t>
            </a:r>
          </a:p>
        </p:txBody>
      </p:sp>
      <p:sp>
        <p:nvSpPr>
          <p:cNvPr id="84" name="TextBox 83"/>
          <p:cNvSpPr txBox="1"/>
          <p:nvPr/>
        </p:nvSpPr>
        <p:spPr>
          <a:xfrm>
            <a:off x="6947952" y="4742666"/>
            <a:ext cx="1039768" cy="461665"/>
          </a:xfrm>
          <a:prstGeom prst="rect">
            <a:avLst/>
          </a:prstGeom>
          <a:noFill/>
        </p:spPr>
        <p:txBody>
          <a:bodyPr wrap="none" rtlCol="0">
            <a:spAutoFit/>
          </a:bodyPr>
          <a:lstStyle/>
          <a:p>
            <a:r>
              <a:rPr lang="en-US" sz="2400" b="1">
                <a:solidFill>
                  <a:srgbClr val="660066"/>
                </a:solidFill>
                <a:latin typeface="Helvetica"/>
                <a:cs typeface="Helvetica"/>
              </a:rPr>
              <a:t>SSAC</a:t>
            </a:r>
          </a:p>
        </p:txBody>
      </p:sp>
      <p:sp>
        <p:nvSpPr>
          <p:cNvPr id="85" name="TextBox 84"/>
          <p:cNvSpPr txBox="1"/>
          <p:nvPr/>
        </p:nvSpPr>
        <p:spPr>
          <a:xfrm>
            <a:off x="5975072" y="5385009"/>
            <a:ext cx="3160090" cy="461665"/>
          </a:xfrm>
          <a:prstGeom prst="rect">
            <a:avLst/>
          </a:prstGeom>
          <a:noFill/>
        </p:spPr>
        <p:txBody>
          <a:bodyPr wrap="none" rtlCol="0">
            <a:spAutoFit/>
          </a:bodyPr>
          <a:lstStyle/>
          <a:p>
            <a:r>
              <a:rPr lang="en-US" sz="2400" b="1">
                <a:solidFill>
                  <a:srgbClr val="660066"/>
                </a:solidFill>
                <a:latin typeface="Helvetica"/>
                <a:cs typeface="Helvetica"/>
              </a:rPr>
              <a:t>ICANN board liaison</a:t>
            </a:r>
          </a:p>
        </p:txBody>
      </p:sp>
      <p:sp>
        <p:nvSpPr>
          <p:cNvPr id="86" name="TextBox 85"/>
          <p:cNvSpPr txBox="1"/>
          <p:nvPr/>
        </p:nvSpPr>
        <p:spPr>
          <a:xfrm>
            <a:off x="5520297" y="5958002"/>
            <a:ext cx="2721418" cy="461665"/>
          </a:xfrm>
          <a:prstGeom prst="rect">
            <a:avLst/>
          </a:prstGeom>
          <a:noFill/>
        </p:spPr>
        <p:txBody>
          <a:bodyPr wrap="none" rtlCol="0">
            <a:spAutoFit/>
          </a:bodyPr>
          <a:lstStyle/>
          <a:p>
            <a:r>
              <a:rPr lang="en-US" sz="2400" b="1">
                <a:solidFill>
                  <a:srgbClr val="660066"/>
                </a:solidFill>
                <a:latin typeface="Helvetica"/>
                <a:cs typeface="Helvetica"/>
              </a:rPr>
              <a:t>IANA staff liaison</a:t>
            </a:r>
          </a:p>
        </p:txBody>
      </p:sp>
    </p:spTree>
    <p:extLst>
      <p:ext uri="{BB962C8B-B14F-4D97-AF65-F5344CB8AC3E}">
        <p14:creationId xmlns:p14="http://schemas.microsoft.com/office/powerpoint/2010/main" val="20107670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84" y="55058"/>
            <a:ext cx="9144000" cy="1143000"/>
          </a:xfrm>
        </p:spPr>
        <p:txBody>
          <a:bodyPr>
            <a:normAutofit/>
          </a:bodyPr>
          <a:lstStyle/>
          <a:p>
            <a:r>
              <a:rPr lang="en-US" sz="4000" b="1">
                <a:solidFill>
                  <a:srgbClr val="215968"/>
                </a:solidFill>
                <a:latin typeface="Helvetica"/>
                <a:cs typeface="Helvetica"/>
              </a:rPr>
              <a:t>ICG</a:t>
            </a:r>
          </a:p>
        </p:txBody>
      </p:sp>
      <p:sp>
        <p:nvSpPr>
          <p:cNvPr id="13" name="Slide Number Placeholder 12"/>
          <p:cNvSpPr>
            <a:spLocks noGrp="1"/>
          </p:cNvSpPr>
          <p:nvPr>
            <p:ph type="sldNum" sz="quarter" idx="12"/>
          </p:nvPr>
        </p:nvSpPr>
        <p:spPr>
          <a:xfrm>
            <a:off x="6468535" y="6373283"/>
            <a:ext cx="2133600" cy="365125"/>
          </a:xfrm>
        </p:spPr>
        <p:txBody>
          <a:bodyPr/>
          <a:lstStyle/>
          <a:p>
            <a:fld id="{BD611F16-F758-414E-8BA9-809B87BDA051}" type="slidenum">
              <a:rPr lang="en-US"/>
              <a:pPr/>
              <a:t>4</a:t>
            </a:fld>
            <a:endParaRPr lang="en-US"/>
          </a:p>
        </p:txBody>
      </p:sp>
      <p:pic>
        <p:nvPicPr>
          <p:cNvPr id="60" name="Picture 59"/>
          <p:cNvPicPr>
            <a:picLocks noChangeAspect="1"/>
          </p:cNvPicPr>
          <p:nvPr/>
        </p:nvPicPr>
        <p:blipFill>
          <a:blip r:embed="rId2"/>
          <a:stretch>
            <a:fillRect/>
          </a:stretch>
        </p:blipFill>
        <p:spPr>
          <a:xfrm>
            <a:off x="6566601" y="3320634"/>
            <a:ext cx="360819" cy="511774"/>
          </a:xfrm>
          <a:prstGeom prst="rect">
            <a:avLst/>
          </a:prstGeom>
        </p:spPr>
      </p:pic>
      <p:pic>
        <p:nvPicPr>
          <p:cNvPr id="61" name="Picture 60"/>
          <p:cNvPicPr>
            <a:picLocks noChangeAspect="1"/>
          </p:cNvPicPr>
          <p:nvPr/>
        </p:nvPicPr>
        <p:blipFill>
          <a:blip r:embed="rId2"/>
          <a:stretch>
            <a:fillRect/>
          </a:stretch>
        </p:blipFill>
        <p:spPr>
          <a:xfrm>
            <a:off x="4464551" y="5407897"/>
            <a:ext cx="360819" cy="511774"/>
          </a:xfrm>
          <a:prstGeom prst="rect">
            <a:avLst/>
          </a:prstGeom>
        </p:spPr>
      </p:pic>
      <p:pic>
        <p:nvPicPr>
          <p:cNvPr id="62" name="Picture 61"/>
          <p:cNvPicPr>
            <a:picLocks noChangeAspect="1"/>
          </p:cNvPicPr>
          <p:nvPr/>
        </p:nvPicPr>
        <p:blipFill>
          <a:blip r:embed="rId2"/>
          <a:stretch>
            <a:fillRect/>
          </a:stretch>
        </p:blipFill>
        <p:spPr>
          <a:xfrm>
            <a:off x="4892075" y="5306042"/>
            <a:ext cx="360819" cy="511774"/>
          </a:xfrm>
          <a:prstGeom prst="rect">
            <a:avLst/>
          </a:prstGeom>
        </p:spPr>
      </p:pic>
      <p:pic>
        <p:nvPicPr>
          <p:cNvPr id="64" name="Picture 63"/>
          <p:cNvPicPr>
            <a:picLocks noChangeAspect="1"/>
          </p:cNvPicPr>
          <p:nvPr/>
        </p:nvPicPr>
        <p:blipFill>
          <a:blip r:embed="rId2"/>
          <a:stretch>
            <a:fillRect/>
          </a:stretch>
        </p:blipFill>
        <p:spPr>
          <a:xfrm>
            <a:off x="3928549" y="1262320"/>
            <a:ext cx="360819" cy="511774"/>
          </a:xfrm>
          <a:prstGeom prst="rect">
            <a:avLst/>
          </a:prstGeom>
        </p:spPr>
      </p:pic>
      <p:pic>
        <p:nvPicPr>
          <p:cNvPr id="65" name="Picture 64"/>
          <p:cNvPicPr>
            <a:picLocks noChangeAspect="1"/>
          </p:cNvPicPr>
          <p:nvPr/>
        </p:nvPicPr>
        <p:blipFill>
          <a:blip r:embed="rId2"/>
          <a:stretch>
            <a:fillRect/>
          </a:stretch>
        </p:blipFill>
        <p:spPr>
          <a:xfrm>
            <a:off x="2219954" y="3407877"/>
            <a:ext cx="360819" cy="511774"/>
          </a:xfrm>
          <a:prstGeom prst="rect">
            <a:avLst/>
          </a:prstGeom>
        </p:spPr>
      </p:pic>
      <p:sp>
        <p:nvSpPr>
          <p:cNvPr id="6" name="Oval 5"/>
          <p:cNvSpPr/>
          <p:nvPr/>
        </p:nvSpPr>
        <p:spPr>
          <a:xfrm>
            <a:off x="2219954" y="1207746"/>
            <a:ext cx="4707466" cy="4741333"/>
          </a:xfrm>
          <a:prstGeom prst="ellipse">
            <a:avLst/>
          </a:prstGeom>
          <a:noFill/>
          <a:ln w="38100">
            <a:solidFill>
              <a:schemeClr val="accent5">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30" name="Picture 29"/>
          <p:cNvPicPr>
            <a:picLocks noChangeAspect="1"/>
          </p:cNvPicPr>
          <p:nvPr/>
        </p:nvPicPr>
        <p:blipFill>
          <a:blip r:embed="rId2"/>
          <a:stretch>
            <a:fillRect/>
          </a:stretch>
        </p:blipFill>
        <p:spPr>
          <a:xfrm>
            <a:off x="5275683" y="5152010"/>
            <a:ext cx="360819" cy="511774"/>
          </a:xfrm>
          <a:prstGeom prst="rect">
            <a:avLst/>
          </a:prstGeom>
        </p:spPr>
      </p:pic>
      <p:pic>
        <p:nvPicPr>
          <p:cNvPr id="31" name="Picture 30"/>
          <p:cNvPicPr>
            <a:picLocks noChangeAspect="1"/>
          </p:cNvPicPr>
          <p:nvPr/>
        </p:nvPicPr>
        <p:blipFill>
          <a:blip r:embed="rId2"/>
          <a:stretch>
            <a:fillRect/>
          </a:stretch>
        </p:blipFill>
        <p:spPr>
          <a:xfrm>
            <a:off x="5636502" y="4896123"/>
            <a:ext cx="360819" cy="511774"/>
          </a:xfrm>
          <a:prstGeom prst="rect">
            <a:avLst/>
          </a:prstGeom>
        </p:spPr>
      </p:pic>
      <p:pic>
        <p:nvPicPr>
          <p:cNvPr id="32" name="Picture 31"/>
          <p:cNvPicPr>
            <a:picLocks noChangeAspect="1"/>
          </p:cNvPicPr>
          <p:nvPr/>
        </p:nvPicPr>
        <p:blipFill>
          <a:blip r:embed="rId2"/>
          <a:stretch>
            <a:fillRect/>
          </a:stretch>
        </p:blipFill>
        <p:spPr>
          <a:xfrm>
            <a:off x="5997321" y="4640236"/>
            <a:ext cx="360819" cy="511774"/>
          </a:xfrm>
          <a:prstGeom prst="rect">
            <a:avLst/>
          </a:prstGeom>
        </p:spPr>
      </p:pic>
      <p:pic>
        <p:nvPicPr>
          <p:cNvPr id="33" name="Picture 32"/>
          <p:cNvPicPr>
            <a:picLocks noChangeAspect="1"/>
          </p:cNvPicPr>
          <p:nvPr/>
        </p:nvPicPr>
        <p:blipFill>
          <a:blip r:embed="rId2"/>
          <a:stretch>
            <a:fillRect/>
          </a:stretch>
        </p:blipFill>
        <p:spPr>
          <a:xfrm>
            <a:off x="6258460" y="4333550"/>
            <a:ext cx="360819" cy="511774"/>
          </a:xfrm>
          <a:prstGeom prst="rect">
            <a:avLst/>
          </a:prstGeom>
        </p:spPr>
      </p:pic>
      <p:pic>
        <p:nvPicPr>
          <p:cNvPr id="34" name="Picture 33"/>
          <p:cNvPicPr>
            <a:picLocks noChangeAspect="1"/>
          </p:cNvPicPr>
          <p:nvPr/>
        </p:nvPicPr>
        <p:blipFill>
          <a:blip r:embed="rId2"/>
          <a:stretch>
            <a:fillRect/>
          </a:stretch>
        </p:blipFill>
        <p:spPr>
          <a:xfrm>
            <a:off x="6455802" y="3866274"/>
            <a:ext cx="360819" cy="511774"/>
          </a:xfrm>
          <a:prstGeom prst="rect">
            <a:avLst/>
          </a:prstGeom>
        </p:spPr>
      </p:pic>
      <p:pic>
        <p:nvPicPr>
          <p:cNvPr id="35" name="Picture 34"/>
          <p:cNvPicPr>
            <a:picLocks noChangeAspect="1"/>
          </p:cNvPicPr>
          <p:nvPr/>
        </p:nvPicPr>
        <p:blipFill>
          <a:blip r:embed="rId2"/>
          <a:stretch>
            <a:fillRect/>
          </a:stretch>
        </p:blipFill>
        <p:spPr>
          <a:xfrm>
            <a:off x="6446602" y="2808860"/>
            <a:ext cx="360819" cy="511774"/>
          </a:xfrm>
          <a:prstGeom prst="rect">
            <a:avLst/>
          </a:prstGeom>
        </p:spPr>
      </p:pic>
      <p:pic>
        <p:nvPicPr>
          <p:cNvPr id="36" name="Picture 35"/>
          <p:cNvPicPr>
            <a:picLocks noChangeAspect="1"/>
          </p:cNvPicPr>
          <p:nvPr/>
        </p:nvPicPr>
        <p:blipFill>
          <a:blip r:embed="rId2"/>
          <a:stretch>
            <a:fillRect/>
          </a:stretch>
        </p:blipFill>
        <p:spPr>
          <a:xfrm>
            <a:off x="6266192" y="2370914"/>
            <a:ext cx="360819" cy="511774"/>
          </a:xfrm>
          <a:prstGeom prst="rect">
            <a:avLst/>
          </a:prstGeom>
        </p:spPr>
      </p:pic>
      <p:pic>
        <p:nvPicPr>
          <p:cNvPr id="37" name="Picture 36"/>
          <p:cNvPicPr>
            <a:picLocks noChangeAspect="1"/>
          </p:cNvPicPr>
          <p:nvPr/>
        </p:nvPicPr>
        <p:blipFill>
          <a:blip r:embed="rId2"/>
          <a:stretch>
            <a:fillRect/>
          </a:stretch>
        </p:blipFill>
        <p:spPr>
          <a:xfrm>
            <a:off x="5950319" y="1981017"/>
            <a:ext cx="360819" cy="511774"/>
          </a:xfrm>
          <a:prstGeom prst="rect">
            <a:avLst/>
          </a:prstGeom>
        </p:spPr>
      </p:pic>
      <p:pic>
        <p:nvPicPr>
          <p:cNvPr id="39" name="Picture 38"/>
          <p:cNvPicPr>
            <a:picLocks noChangeAspect="1"/>
          </p:cNvPicPr>
          <p:nvPr/>
        </p:nvPicPr>
        <p:blipFill>
          <a:blip r:embed="rId2"/>
          <a:stretch>
            <a:fillRect/>
          </a:stretch>
        </p:blipFill>
        <p:spPr>
          <a:xfrm>
            <a:off x="5655313" y="1654451"/>
            <a:ext cx="360819" cy="511774"/>
          </a:xfrm>
          <a:prstGeom prst="rect">
            <a:avLst/>
          </a:prstGeom>
        </p:spPr>
      </p:pic>
      <p:pic>
        <p:nvPicPr>
          <p:cNvPr id="41" name="Picture 40"/>
          <p:cNvPicPr>
            <a:picLocks noChangeAspect="1"/>
          </p:cNvPicPr>
          <p:nvPr/>
        </p:nvPicPr>
        <p:blipFill>
          <a:blip r:embed="rId2"/>
          <a:stretch>
            <a:fillRect/>
          </a:stretch>
        </p:blipFill>
        <p:spPr>
          <a:xfrm>
            <a:off x="5328361" y="1486176"/>
            <a:ext cx="360819" cy="511774"/>
          </a:xfrm>
          <a:prstGeom prst="rect">
            <a:avLst/>
          </a:prstGeom>
        </p:spPr>
      </p:pic>
      <p:pic>
        <p:nvPicPr>
          <p:cNvPr id="44" name="Picture 43"/>
          <p:cNvPicPr>
            <a:picLocks noChangeAspect="1"/>
          </p:cNvPicPr>
          <p:nvPr/>
        </p:nvPicPr>
        <p:blipFill>
          <a:blip r:embed="rId2"/>
          <a:stretch>
            <a:fillRect/>
          </a:stretch>
        </p:blipFill>
        <p:spPr>
          <a:xfrm>
            <a:off x="4999529" y="1334515"/>
            <a:ext cx="360819" cy="511774"/>
          </a:xfrm>
          <a:prstGeom prst="rect">
            <a:avLst/>
          </a:prstGeom>
        </p:spPr>
      </p:pic>
      <p:pic>
        <p:nvPicPr>
          <p:cNvPr id="45" name="Picture 44"/>
          <p:cNvPicPr>
            <a:picLocks noChangeAspect="1"/>
          </p:cNvPicPr>
          <p:nvPr/>
        </p:nvPicPr>
        <p:blipFill>
          <a:blip r:embed="rId2"/>
          <a:stretch>
            <a:fillRect/>
          </a:stretch>
        </p:blipFill>
        <p:spPr>
          <a:xfrm>
            <a:off x="4103732" y="5346004"/>
            <a:ext cx="360819" cy="511774"/>
          </a:xfrm>
          <a:prstGeom prst="rect">
            <a:avLst/>
          </a:prstGeom>
        </p:spPr>
      </p:pic>
      <p:pic>
        <p:nvPicPr>
          <p:cNvPr id="46" name="Picture 45"/>
          <p:cNvPicPr>
            <a:picLocks noChangeAspect="1"/>
          </p:cNvPicPr>
          <p:nvPr/>
        </p:nvPicPr>
        <p:blipFill>
          <a:blip r:embed="rId2"/>
          <a:stretch>
            <a:fillRect/>
          </a:stretch>
        </p:blipFill>
        <p:spPr>
          <a:xfrm>
            <a:off x="3742913" y="5239532"/>
            <a:ext cx="360819" cy="511774"/>
          </a:xfrm>
          <a:prstGeom prst="rect">
            <a:avLst/>
          </a:prstGeom>
        </p:spPr>
      </p:pic>
      <p:pic>
        <p:nvPicPr>
          <p:cNvPr id="47" name="Picture 46"/>
          <p:cNvPicPr>
            <a:picLocks noChangeAspect="1"/>
          </p:cNvPicPr>
          <p:nvPr/>
        </p:nvPicPr>
        <p:blipFill>
          <a:blip r:embed="rId2"/>
          <a:stretch>
            <a:fillRect/>
          </a:stretch>
        </p:blipFill>
        <p:spPr>
          <a:xfrm>
            <a:off x="3365161" y="5067088"/>
            <a:ext cx="360819" cy="511774"/>
          </a:xfrm>
          <a:prstGeom prst="rect">
            <a:avLst/>
          </a:prstGeom>
        </p:spPr>
      </p:pic>
      <p:pic>
        <p:nvPicPr>
          <p:cNvPr id="50" name="Picture 49"/>
          <p:cNvPicPr>
            <a:picLocks noChangeAspect="1"/>
          </p:cNvPicPr>
          <p:nvPr/>
        </p:nvPicPr>
        <p:blipFill>
          <a:blip r:embed="rId2"/>
          <a:stretch>
            <a:fillRect/>
          </a:stretch>
        </p:blipFill>
        <p:spPr>
          <a:xfrm>
            <a:off x="2978211" y="4869576"/>
            <a:ext cx="360819" cy="511774"/>
          </a:xfrm>
          <a:prstGeom prst="rect">
            <a:avLst/>
          </a:prstGeom>
        </p:spPr>
      </p:pic>
      <p:pic>
        <p:nvPicPr>
          <p:cNvPr id="51" name="Picture 50"/>
          <p:cNvPicPr>
            <a:picLocks noChangeAspect="1"/>
          </p:cNvPicPr>
          <p:nvPr/>
        </p:nvPicPr>
        <p:blipFill>
          <a:blip r:embed="rId2"/>
          <a:stretch>
            <a:fillRect/>
          </a:stretch>
        </p:blipFill>
        <p:spPr>
          <a:xfrm>
            <a:off x="2625125" y="4511834"/>
            <a:ext cx="360819" cy="511774"/>
          </a:xfrm>
          <a:prstGeom prst="rect">
            <a:avLst/>
          </a:prstGeom>
        </p:spPr>
      </p:pic>
      <p:pic>
        <p:nvPicPr>
          <p:cNvPr id="53" name="Picture 52"/>
          <p:cNvPicPr>
            <a:picLocks noChangeAspect="1"/>
          </p:cNvPicPr>
          <p:nvPr/>
        </p:nvPicPr>
        <p:blipFill>
          <a:blip r:embed="rId2"/>
          <a:stretch>
            <a:fillRect/>
          </a:stretch>
        </p:blipFill>
        <p:spPr>
          <a:xfrm>
            <a:off x="2366497" y="4000060"/>
            <a:ext cx="360819" cy="511774"/>
          </a:xfrm>
          <a:prstGeom prst="rect">
            <a:avLst/>
          </a:prstGeom>
        </p:spPr>
      </p:pic>
      <p:pic>
        <p:nvPicPr>
          <p:cNvPr id="58" name="Picture 57"/>
          <p:cNvPicPr>
            <a:picLocks noChangeAspect="1"/>
          </p:cNvPicPr>
          <p:nvPr/>
        </p:nvPicPr>
        <p:blipFill>
          <a:blip r:embed="rId2"/>
          <a:stretch>
            <a:fillRect/>
          </a:stretch>
        </p:blipFill>
        <p:spPr>
          <a:xfrm>
            <a:off x="2348971" y="2853285"/>
            <a:ext cx="360819" cy="511774"/>
          </a:xfrm>
          <a:prstGeom prst="rect">
            <a:avLst/>
          </a:prstGeom>
        </p:spPr>
      </p:pic>
      <p:pic>
        <p:nvPicPr>
          <p:cNvPr id="66" name="Picture 65"/>
          <p:cNvPicPr>
            <a:picLocks noChangeAspect="1"/>
          </p:cNvPicPr>
          <p:nvPr/>
        </p:nvPicPr>
        <p:blipFill>
          <a:blip r:embed="rId2"/>
          <a:stretch>
            <a:fillRect/>
          </a:stretch>
        </p:blipFill>
        <p:spPr>
          <a:xfrm>
            <a:off x="2478581" y="2381751"/>
            <a:ext cx="360819" cy="511774"/>
          </a:xfrm>
          <a:prstGeom prst="rect">
            <a:avLst/>
          </a:prstGeom>
        </p:spPr>
      </p:pic>
      <p:pic>
        <p:nvPicPr>
          <p:cNvPr id="67" name="Picture 66"/>
          <p:cNvPicPr>
            <a:picLocks noChangeAspect="1"/>
          </p:cNvPicPr>
          <p:nvPr/>
        </p:nvPicPr>
        <p:blipFill>
          <a:blip r:embed="rId2"/>
          <a:stretch>
            <a:fillRect/>
          </a:stretch>
        </p:blipFill>
        <p:spPr>
          <a:xfrm>
            <a:off x="2722334" y="2014883"/>
            <a:ext cx="360819" cy="511774"/>
          </a:xfrm>
          <a:prstGeom prst="rect">
            <a:avLst/>
          </a:prstGeom>
        </p:spPr>
      </p:pic>
      <p:pic>
        <p:nvPicPr>
          <p:cNvPr id="68" name="Picture 67"/>
          <p:cNvPicPr>
            <a:picLocks noChangeAspect="1"/>
          </p:cNvPicPr>
          <p:nvPr/>
        </p:nvPicPr>
        <p:blipFill>
          <a:blip r:embed="rId2"/>
          <a:stretch>
            <a:fillRect/>
          </a:stretch>
        </p:blipFill>
        <p:spPr>
          <a:xfrm>
            <a:off x="3015421" y="1729502"/>
            <a:ext cx="360819" cy="511774"/>
          </a:xfrm>
          <a:prstGeom prst="rect">
            <a:avLst/>
          </a:prstGeom>
        </p:spPr>
      </p:pic>
      <p:pic>
        <p:nvPicPr>
          <p:cNvPr id="69" name="Picture 68"/>
          <p:cNvPicPr>
            <a:picLocks noChangeAspect="1"/>
          </p:cNvPicPr>
          <p:nvPr/>
        </p:nvPicPr>
        <p:blipFill>
          <a:blip r:embed="rId2"/>
          <a:stretch>
            <a:fillRect/>
          </a:stretch>
        </p:blipFill>
        <p:spPr>
          <a:xfrm>
            <a:off x="3325441" y="1520042"/>
            <a:ext cx="360819" cy="511774"/>
          </a:xfrm>
          <a:prstGeom prst="rect">
            <a:avLst/>
          </a:prstGeom>
        </p:spPr>
      </p:pic>
      <p:pic>
        <p:nvPicPr>
          <p:cNvPr id="70" name="Picture 69"/>
          <p:cNvPicPr>
            <a:picLocks noChangeAspect="1"/>
          </p:cNvPicPr>
          <p:nvPr/>
        </p:nvPicPr>
        <p:blipFill>
          <a:blip r:embed="rId2"/>
          <a:stretch>
            <a:fillRect/>
          </a:stretch>
        </p:blipFill>
        <p:spPr>
          <a:xfrm>
            <a:off x="3592396" y="1375700"/>
            <a:ext cx="360819" cy="511774"/>
          </a:xfrm>
          <a:prstGeom prst="rect">
            <a:avLst/>
          </a:prstGeom>
        </p:spPr>
      </p:pic>
      <p:pic>
        <p:nvPicPr>
          <p:cNvPr id="81" name="Picture 80"/>
          <p:cNvPicPr>
            <a:picLocks noChangeAspect="1"/>
          </p:cNvPicPr>
          <p:nvPr/>
        </p:nvPicPr>
        <p:blipFill>
          <a:blip r:embed="rId2"/>
          <a:stretch>
            <a:fillRect/>
          </a:stretch>
        </p:blipFill>
        <p:spPr>
          <a:xfrm>
            <a:off x="4728598" y="1282431"/>
            <a:ext cx="360819" cy="511774"/>
          </a:xfrm>
          <a:prstGeom prst="rect">
            <a:avLst/>
          </a:prstGeom>
        </p:spPr>
      </p:pic>
      <p:pic>
        <p:nvPicPr>
          <p:cNvPr id="48" name="Picture 47"/>
          <p:cNvPicPr>
            <a:picLocks noChangeAspect="1"/>
          </p:cNvPicPr>
          <p:nvPr/>
        </p:nvPicPr>
        <p:blipFill>
          <a:blip r:embed="rId2"/>
          <a:stretch>
            <a:fillRect/>
          </a:stretch>
        </p:blipFill>
        <p:spPr>
          <a:xfrm>
            <a:off x="4469581" y="1230289"/>
            <a:ext cx="360819" cy="511774"/>
          </a:xfrm>
          <a:prstGeom prst="rect">
            <a:avLst/>
          </a:prstGeom>
        </p:spPr>
      </p:pic>
      <p:pic>
        <p:nvPicPr>
          <p:cNvPr id="52" name="Picture 51"/>
          <p:cNvPicPr>
            <a:picLocks noChangeAspect="1"/>
          </p:cNvPicPr>
          <p:nvPr/>
        </p:nvPicPr>
        <p:blipFill>
          <a:blip r:embed="rId2"/>
          <a:stretch>
            <a:fillRect/>
          </a:stretch>
        </p:blipFill>
        <p:spPr>
          <a:xfrm>
            <a:off x="4216413" y="1245390"/>
            <a:ext cx="360819" cy="511774"/>
          </a:xfrm>
          <a:prstGeom prst="rect">
            <a:avLst/>
          </a:prstGeom>
        </p:spPr>
      </p:pic>
      <p:sp>
        <p:nvSpPr>
          <p:cNvPr id="4" name="TextBox 3"/>
          <p:cNvSpPr txBox="1"/>
          <p:nvPr/>
        </p:nvSpPr>
        <p:spPr>
          <a:xfrm>
            <a:off x="1976409" y="1144867"/>
            <a:ext cx="1039467" cy="461665"/>
          </a:xfrm>
          <a:prstGeom prst="rect">
            <a:avLst/>
          </a:prstGeom>
          <a:noFill/>
        </p:spPr>
        <p:txBody>
          <a:bodyPr wrap="none" rtlCol="0">
            <a:spAutoFit/>
          </a:bodyPr>
          <a:lstStyle/>
          <a:p>
            <a:r>
              <a:rPr lang="en-US" sz="2400" b="1">
                <a:solidFill>
                  <a:srgbClr val="660066"/>
                </a:solidFill>
                <a:latin typeface="Helvetica"/>
                <a:cs typeface="Helvetica"/>
              </a:rPr>
              <a:t>ALAC</a:t>
            </a:r>
          </a:p>
        </p:txBody>
      </p:sp>
      <p:sp>
        <p:nvSpPr>
          <p:cNvPr id="54" name="TextBox 53"/>
          <p:cNvSpPr txBox="1"/>
          <p:nvPr/>
        </p:nvSpPr>
        <p:spPr>
          <a:xfrm>
            <a:off x="1363354" y="1887474"/>
            <a:ext cx="851615" cy="461665"/>
          </a:xfrm>
          <a:prstGeom prst="rect">
            <a:avLst/>
          </a:prstGeom>
          <a:noFill/>
        </p:spPr>
        <p:txBody>
          <a:bodyPr wrap="none" rtlCol="0">
            <a:spAutoFit/>
          </a:bodyPr>
          <a:lstStyle/>
          <a:p>
            <a:r>
              <a:rPr lang="en-US" sz="2400" b="1">
                <a:solidFill>
                  <a:srgbClr val="660066"/>
                </a:solidFill>
                <a:latin typeface="Helvetica"/>
                <a:cs typeface="Helvetica"/>
              </a:rPr>
              <a:t>ASO</a:t>
            </a:r>
          </a:p>
        </p:txBody>
      </p:sp>
      <p:sp>
        <p:nvSpPr>
          <p:cNvPr id="55" name="TextBox 54"/>
          <p:cNvSpPr txBox="1"/>
          <p:nvPr/>
        </p:nvSpPr>
        <p:spPr>
          <a:xfrm>
            <a:off x="750026" y="2749097"/>
            <a:ext cx="1193957" cy="461665"/>
          </a:xfrm>
          <a:prstGeom prst="rect">
            <a:avLst/>
          </a:prstGeom>
          <a:noFill/>
        </p:spPr>
        <p:txBody>
          <a:bodyPr wrap="none" rtlCol="0">
            <a:spAutoFit/>
          </a:bodyPr>
          <a:lstStyle/>
          <a:p>
            <a:r>
              <a:rPr lang="en-US" sz="2400" b="1">
                <a:solidFill>
                  <a:srgbClr val="660066"/>
                </a:solidFill>
                <a:latin typeface="Helvetica"/>
                <a:cs typeface="Helvetica"/>
              </a:rPr>
              <a:t>ccNSO</a:t>
            </a:r>
          </a:p>
        </p:txBody>
      </p:sp>
      <p:sp>
        <p:nvSpPr>
          <p:cNvPr id="56" name="TextBox 55"/>
          <p:cNvSpPr txBox="1"/>
          <p:nvPr/>
        </p:nvSpPr>
        <p:spPr>
          <a:xfrm>
            <a:off x="920565" y="3635441"/>
            <a:ext cx="868597" cy="461665"/>
          </a:xfrm>
          <a:prstGeom prst="rect">
            <a:avLst/>
          </a:prstGeom>
          <a:noFill/>
        </p:spPr>
        <p:txBody>
          <a:bodyPr wrap="none" rtlCol="0">
            <a:spAutoFit/>
          </a:bodyPr>
          <a:lstStyle/>
          <a:p>
            <a:r>
              <a:rPr lang="en-US" sz="2400" b="1">
                <a:solidFill>
                  <a:srgbClr val="660066"/>
                </a:solidFill>
                <a:latin typeface="Helvetica"/>
                <a:cs typeface="Helvetica"/>
              </a:rPr>
              <a:t>GAC</a:t>
            </a:r>
          </a:p>
        </p:txBody>
      </p:sp>
      <p:sp>
        <p:nvSpPr>
          <p:cNvPr id="57" name="TextBox 56"/>
          <p:cNvSpPr txBox="1"/>
          <p:nvPr/>
        </p:nvSpPr>
        <p:spPr>
          <a:xfrm>
            <a:off x="852969" y="4511834"/>
            <a:ext cx="1091014" cy="461665"/>
          </a:xfrm>
          <a:prstGeom prst="rect">
            <a:avLst/>
          </a:prstGeom>
          <a:noFill/>
        </p:spPr>
        <p:txBody>
          <a:bodyPr wrap="none" rtlCol="0">
            <a:spAutoFit/>
          </a:bodyPr>
          <a:lstStyle/>
          <a:p>
            <a:r>
              <a:rPr lang="en-US" sz="2400" b="1">
                <a:solidFill>
                  <a:srgbClr val="660066"/>
                </a:solidFill>
                <a:latin typeface="Helvetica"/>
                <a:cs typeface="Helvetica"/>
              </a:rPr>
              <a:t>GNSO</a:t>
            </a:r>
          </a:p>
        </p:txBody>
      </p:sp>
      <p:sp>
        <p:nvSpPr>
          <p:cNvPr id="59" name="TextBox 58"/>
          <p:cNvSpPr txBox="1"/>
          <p:nvPr/>
        </p:nvSpPr>
        <p:spPr>
          <a:xfrm>
            <a:off x="138578" y="5254440"/>
            <a:ext cx="2442195" cy="461665"/>
          </a:xfrm>
          <a:prstGeom prst="rect">
            <a:avLst/>
          </a:prstGeom>
          <a:noFill/>
        </p:spPr>
        <p:txBody>
          <a:bodyPr wrap="none" rtlCol="0">
            <a:spAutoFit/>
          </a:bodyPr>
          <a:lstStyle/>
          <a:p>
            <a:r>
              <a:rPr lang="en-US" sz="2400" b="1">
                <a:solidFill>
                  <a:srgbClr val="660066"/>
                </a:solidFill>
                <a:latin typeface="Helvetica"/>
                <a:cs typeface="Helvetica"/>
              </a:rPr>
              <a:t>gTLD registries</a:t>
            </a:r>
          </a:p>
        </p:txBody>
      </p:sp>
      <p:sp>
        <p:nvSpPr>
          <p:cNvPr id="63" name="TextBox 62"/>
          <p:cNvSpPr txBox="1"/>
          <p:nvPr/>
        </p:nvSpPr>
        <p:spPr>
          <a:xfrm>
            <a:off x="1478555" y="5902938"/>
            <a:ext cx="1740831" cy="461665"/>
          </a:xfrm>
          <a:prstGeom prst="rect">
            <a:avLst/>
          </a:prstGeom>
          <a:noFill/>
        </p:spPr>
        <p:txBody>
          <a:bodyPr wrap="none" rtlCol="0">
            <a:spAutoFit/>
          </a:bodyPr>
          <a:lstStyle/>
          <a:p>
            <a:r>
              <a:rPr lang="en-US" sz="2400" b="1">
                <a:solidFill>
                  <a:srgbClr val="660066"/>
                </a:solidFill>
                <a:latin typeface="Helvetica"/>
                <a:cs typeface="Helvetica"/>
              </a:rPr>
              <a:t>ICC/BASIS</a:t>
            </a:r>
          </a:p>
        </p:txBody>
      </p:sp>
      <p:sp>
        <p:nvSpPr>
          <p:cNvPr id="73" name="TextBox 72"/>
          <p:cNvSpPr txBox="1"/>
          <p:nvPr/>
        </p:nvSpPr>
        <p:spPr>
          <a:xfrm>
            <a:off x="6489499" y="1207746"/>
            <a:ext cx="714709" cy="461665"/>
          </a:xfrm>
          <a:prstGeom prst="rect">
            <a:avLst/>
          </a:prstGeom>
          <a:noFill/>
        </p:spPr>
        <p:txBody>
          <a:bodyPr wrap="none" rtlCol="0">
            <a:spAutoFit/>
          </a:bodyPr>
          <a:lstStyle/>
          <a:p>
            <a:r>
              <a:rPr lang="en-US" sz="2400" b="1">
                <a:solidFill>
                  <a:srgbClr val="660066"/>
                </a:solidFill>
                <a:latin typeface="Helvetica"/>
                <a:cs typeface="Helvetica"/>
              </a:rPr>
              <a:t>IAB</a:t>
            </a:r>
          </a:p>
        </p:txBody>
      </p:sp>
      <p:sp>
        <p:nvSpPr>
          <p:cNvPr id="74" name="TextBox 73"/>
          <p:cNvSpPr txBox="1"/>
          <p:nvPr/>
        </p:nvSpPr>
        <p:spPr>
          <a:xfrm>
            <a:off x="7136255" y="1846289"/>
            <a:ext cx="851465" cy="461665"/>
          </a:xfrm>
          <a:prstGeom prst="rect">
            <a:avLst/>
          </a:prstGeom>
          <a:noFill/>
        </p:spPr>
        <p:txBody>
          <a:bodyPr wrap="none" rtlCol="0">
            <a:spAutoFit/>
          </a:bodyPr>
          <a:lstStyle/>
          <a:p>
            <a:r>
              <a:rPr lang="en-US" sz="2400" b="1">
                <a:solidFill>
                  <a:srgbClr val="660066"/>
                </a:solidFill>
                <a:latin typeface="Helvetica"/>
                <a:cs typeface="Helvetica"/>
              </a:rPr>
              <a:t>IETF</a:t>
            </a:r>
          </a:p>
        </p:txBody>
      </p:sp>
      <p:sp>
        <p:nvSpPr>
          <p:cNvPr id="75" name="TextBox 74"/>
          <p:cNvSpPr txBox="1"/>
          <p:nvPr/>
        </p:nvSpPr>
        <p:spPr>
          <a:xfrm>
            <a:off x="7299201" y="2532727"/>
            <a:ext cx="937126" cy="461665"/>
          </a:xfrm>
          <a:prstGeom prst="rect">
            <a:avLst/>
          </a:prstGeom>
          <a:noFill/>
        </p:spPr>
        <p:txBody>
          <a:bodyPr wrap="none" rtlCol="0">
            <a:spAutoFit/>
          </a:bodyPr>
          <a:lstStyle/>
          <a:p>
            <a:r>
              <a:rPr lang="en-US" sz="2400" b="1">
                <a:solidFill>
                  <a:srgbClr val="660066"/>
                </a:solidFill>
                <a:latin typeface="Helvetica"/>
                <a:cs typeface="Helvetica"/>
              </a:rPr>
              <a:t>ISOC</a:t>
            </a:r>
          </a:p>
        </p:txBody>
      </p:sp>
      <p:sp>
        <p:nvSpPr>
          <p:cNvPr id="76" name="TextBox 75"/>
          <p:cNvSpPr txBox="1"/>
          <p:nvPr/>
        </p:nvSpPr>
        <p:spPr>
          <a:xfrm>
            <a:off x="7299201" y="3365059"/>
            <a:ext cx="868597" cy="461665"/>
          </a:xfrm>
          <a:prstGeom prst="rect">
            <a:avLst/>
          </a:prstGeom>
          <a:noFill/>
        </p:spPr>
        <p:txBody>
          <a:bodyPr wrap="none" rtlCol="0">
            <a:spAutoFit/>
          </a:bodyPr>
          <a:lstStyle/>
          <a:p>
            <a:r>
              <a:rPr lang="en-US" sz="2400" b="1">
                <a:solidFill>
                  <a:srgbClr val="660066"/>
                </a:solidFill>
                <a:latin typeface="Helvetica"/>
                <a:cs typeface="Helvetica"/>
              </a:rPr>
              <a:t>NRO</a:t>
            </a:r>
          </a:p>
        </p:txBody>
      </p:sp>
      <p:sp>
        <p:nvSpPr>
          <p:cNvPr id="83" name="TextBox 82"/>
          <p:cNvSpPr txBox="1"/>
          <p:nvPr/>
        </p:nvSpPr>
        <p:spPr>
          <a:xfrm>
            <a:off x="7219349" y="4038704"/>
            <a:ext cx="1262034" cy="461665"/>
          </a:xfrm>
          <a:prstGeom prst="rect">
            <a:avLst/>
          </a:prstGeom>
          <a:noFill/>
        </p:spPr>
        <p:txBody>
          <a:bodyPr wrap="none" rtlCol="0">
            <a:spAutoFit/>
          </a:bodyPr>
          <a:lstStyle/>
          <a:p>
            <a:r>
              <a:rPr lang="en-US" sz="2400" b="1">
                <a:solidFill>
                  <a:srgbClr val="660066"/>
                </a:solidFill>
                <a:latin typeface="Helvetica"/>
                <a:cs typeface="Helvetica"/>
              </a:rPr>
              <a:t>RSSAC</a:t>
            </a:r>
          </a:p>
        </p:txBody>
      </p:sp>
      <p:sp>
        <p:nvSpPr>
          <p:cNvPr id="84" name="TextBox 83"/>
          <p:cNvSpPr txBox="1"/>
          <p:nvPr/>
        </p:nvSpPr>
        <p:spPr>
          <a:xfrm>
            <a:off x="6947952" y="4742666"/>
            <a:ext cx="1039768" cy="461665"/>
          </a:xfrm>
          <a:prstGeom prst="rect">
            <a:avLst/>
          </a:prstGeom>
          <a:noFill/>
        </p:spPr>
        <p:txBody>
          <a:bodyPr wrap="none" rtlCol="0">
            <a:spAutoFit/>
          </a:bodyPr>
          <a:lstStyle/>
          <a:p>
            <a:r>
              <a:rPr lang="en-US" sz="2400" b="1">
                <a:solidFill>
                  <a:srgbClr val="660066"/>
                </a:solidFill>
                <a:latin typeface="Helvetica"/>
                <a:cs typeface="Helvetica"/>
              </a:rPr>
              <a:t>SSAC</a:t>
            </a:r>
          </a:p>
        </p:txBody>
      </p:sp>
      <p:sp>
        <p:nvSpPr>
          <p:cNvPr id="85" name="TextBox 84"/>
          <p:cNvSpPr txBox="1"/>
          <p:nvPr/>
        </p:nvSpPr>
        <p:spPr>
          <a:xfrm>
            <a:off x="5975072" y="5385009"/>
            <a:ext cx="3160090" cy="461665"/>
          </a:xfrm>
          <a:prstGeom prst="rect">
            <a:avLst/>
          </a:prstGeom>
          <a:noFill/>
        </p:spPr>
        <p:txBody>
          <a:bodyPr wrap="none" rtlCol="0">
            <a:spAutoFit/>
          </a:bodyPr>
          <a:lstStyle/>
          <a:p>
            <a:r>
              <a:rPr lang="en-US" sz="2400" b="1">
                <a:solidFill>
                  <a:srgbClr val="660066"/>
                </a:solidFill>
                <a:latin typeface="Helvetica"/>
                <a:cs typeface="Helvetica"/>
              </a:rPr>
              <a:t>ICANN board liaison</a:t>
            </a:r>
          </a:p>
        </p:txBody>
      </p:sp>
      <p:sp>
        <p:nvSpPr>
          <p:cNvPr id="86" name="TextBox 85"/>
          <p:cNvSpPr txBox="1"/>
          <p:nvPr/>
        </p:nvSpPr>
        <p:spPr>
          <a:xfrm>
            <a:off x="5520297" y="5958002"/>
            <a:ext cx="2721418" cy="461665"/>
          </a:xfrm>
          <a:prstGeom prst="rect">
            <a:avLst/>
          </a:prstGeom>
          <a:noFill/>
        </p:spPr>
        <p:txBody>
          <a:bodyPr wrap="none" rtlCol="0">
            <a:spAutoFit/>
          </a:bodyPr>
          <a:lstStyle/>
          <a:p>
            <a:r>
              <a:rPr lang="en-US" sz="2400" b="1">
                <a:solidFill>
                  <a:srgbClr val="660066"/>
                </a:solidFill>
                <a:latin typeface="Helvetica"/>
                <a:cs typeface="Helvetica"/>
              </a:rPr>
              <a:t>IANA staff liaison</a:t>
            </a:r>
          </a:p>
        </p:txBody>
      </p:sp>
      <p:sp>
        <p:nvSpPr>
          <p:cNvPr id="71" name="TextBox 70"/>
          <p:cNvSpPr txBox="1"/>
          <p:nvPr/>
        </p:nvSpPr>
        <p:spPr>
          <a:xfrm>
            <a:off x="3185520" y="1936021"/>
            <a:ext cx="2796746" cy="3046988"/>
          </a:xfrm>
          <a:prstGeom prst="rect">
            <a:avLst/>
          </a:prstGeom>
          <a:noFill/>
        </p:spPr>
        <p:txBody>
          <a:bodyPr wrap="square" rtlCol="0">
            <a:spAutoFit/>
          </a:bodyPr>
          <a:lstStyle/>
          <a:p>
            <a:pPr algn="ctr"/>
            <a:r>
              <a:rPr lang="en-US" sz="2400" b="1">
                <a:solidFill>
                  <a:schemeClr val="accent5">
                    <a:lumMod val="50000"/>
                  </a:schemeClr>
                </a:solidFill>
                <a:latin typeface="Helvetica"/>
                <a:cs typeface="Helvetica"/>
              </a:rPr>
              <a:t>Coordinate</a:t>
            </a:r>
          </a:p>
          <a:p>
            <a:pPr algn="ctr"/>
            <a:r>
              <a:rPr lang="en-US" sz="2400" b="1">
                <a:solidFill>
                  <a:schemeClr val="accent5">
                    <a:lumMod val="50000"/>
                  </a:schemeClr>
                </a:solidFill>
                <a:latin typeface="Helvetica"/>
                <a:cs typeface="Helvetica"/>
              </a:rPr>
              <a:t>Liaise</a:t>
            </a:r>
          </a:p>
          <a:p>
            <a:pPr algn="ctr"/>
            <a:r>
              <a:rPr lang="en-US" sz="2400" b="1">
                <a:solidFill>
                  <a:schemeClr val="accent5">
                    <a:lumMod val="50000"/>
                  </a:schemeClr>
                </a:solidFill>
                <a:latin typeface="Helvetica"/>
                <a:cs typeface="Helvetica"/>
              </a:rPr>
              <a:t>Assess</a:t>
            </a:r>
          </a:p>
          <a:p>
            <a:pPr algn="ctr"/>
            <a:r>
              <a:rPr lang="en-US" sz="2400" b="1">
                <a:solidFill>
                  <a:schemeClr val="accent5">
                    <a:lumMod val="50000"/>
                  </a:schemeClr>
                </a:solidFill>
                <a:latin typeface="Helvetica"/>
                <a:cs typeface="Helvetica"/>
              </a:rPr>
              <a:t>Assemble</a:t>
            </a:r>
          </a:p>
          <a:p>
            <a:pPr algn="ctr"/>
            <a:r>
              <a:rPr lang="en-US" sz="2400" b="1">
                <a:solidFill>
                  <a:schemeClr val="accent5">
                    <a:lumMod val="50000"/>
                  </a:schemeClr>
                </a:solidFill>
                <a:latin typeface="Helvetica"/>
                <a:cs typeface="Helvetica"/>
              </a:rPr>
              <a:t>Inform</a:t>
            </a:r>
          </a:p>
          <a:p>
            <a:pPr algn="ctr"/>
            <a:endParaRPr lang="en-US" sz="2400" b="1">
              <a:solidFill>
                <a:schemeClr val="accent5">
                  <a:lumMod val="50000"/>
                </a:schemeClr>
              </a:solidFill>
              <a:latin typeface="Helvetica"/>
              <a:cs typeface="Helvetica"/>
            </a:endParaRPr>
          </a:p>
          <a:p>
            <a:pPr algn="ctr"/>
            <a:r>
              <a:rPr lang="en-US" sz="2400" b="1">
                <a:solidFill>
                  <a:schemeClr val="accent5">
                    <a:lumMod val="50000"/>
                  </a:schemeClr>
                </a:solidFill>
                <a:latin typeface="Helvetica"/>
                <a:cs typeface="Helvetica"/>
              </a:rPr>
              <a:t>No proposal development</a:t>
            </a:r>
          </a:p>
        </p:txBody>
      </p:sp>
    </p:spTree>
    <p:extLst>
      <p:ext uri="{BB962C8B-B14F-4D97-AF65-F5344CB8AC3E}">
        <p14:creationId xmlns:p14="http://schemas.microsoft.com/office/powerpoint/2010/main" val="21282245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a:solidFill>
                  <a:srgbClr val="215968"/>
                </a:solidFill>
                <a:latin typeface="Helvetica"/>
                <a:cs typeface="Helvetica"/>
              </a:rPr>
              <a:t>Focus of transition</a:t>
            </a:r>
            <a:endParaRPr lang="en-US"/>
          </a:p>
        </p:txBody>
      </p:sp>
      <p:sp>
        <p:nvSpPr>
          <p:cNvPr id="3" name="Content Placeholder 2"/>
          <p:cNvSpPr>
            <a:spLocks noGrp="1"/>
          </p:cNvSpPr>
          <p:nvPr>
            <p:ph idx="1"/>
          </p:nvPr>
        </p:nvSpPr>
        <p:spPr>
          <a:xfrm>
            <a:off x="457200" y="1600200"/>
            <a:ext cx="8382000" cy="4525963"/>
          </a:xfrm>
        </p:spPr>
        <p:txBody>
          <a:bodyPr/>
          <a:lstStyle/>
          <a:p>
            <a:r>
              <a:rPr lang="en-US">
                <a:latin typeface="Helvetica Neue"/>
                <a:cs typeface="Helvetica Neue"/>
              </a:rPr>
              <a:t>IANA functions currently specified in NTIA contract. IANA activities related to:</a:t>
            </a:r>
          </a:p>
          <a:p>
            <a:pPr lvl="1"/>
            <a:r>
              <a:rPr lang="en-US">
                <a:latin typeface="Helvetica Neue"/>
                <a:cs typeface="Helvetica Neue"/>
              </a:rPr>
              <a:t>Protocol parameters registry management</a:t>
            </a:r>
          </a:p>
          <a:p>
            <a:pPr lvl="1"/>
            <a:r>
              <a:rPr lang="en-US">
                <a:latin typeface="Helvetica Neue"/>
                <a:cs typeface="Helvetica Neue"/>
              </a:rPr>
              <a:t>DNS root zone management</a:t>
            </a:r>
          </a:p>
          <a:p>
            <a:pPr lvl="1"/>
            <a:r>
              <a:rPr lang="en-US">
                <a:latin typeface="Helvetica Neue"/>
                <a:cs typeface="Helvetica Neue"/>
              </a:rPr>
              <a:t>Internet numbers registry management</a:t>
            </a:r>
          </a:p>
          <a:p>
            <a:r>
              <a:rPr lang="en-US">
                <a:latin typeface="Helvetica Neue"/>
                <a:cs typeface="Helvetica Neue"/>
              </a:rPr>
              <a:t>Stewardship (not policy development, etc.)</a:t>
            </a:r>
          </a:p>
          <a:p>
            <a:endParaRPr lang="en-US">
              <a:latin typeface="Helvetica Neue"/>
              <a:cs typeface="Helvetica Neue"/>
            </a:endParaRPr>
          </a:p>
        </p:txBody>
      </p:sp>
      <p:sp>
        <p:nvSpPr>
          <p:cNvPr id="4" name="Slide Number Placeholder 3"/>
          <p:cNvSpPr>
            <a:spLocks noGrp="1"/>
          </p:cNvSpPr>
          <p:nvPr>
            <p:ph type="sldNum" sz="quarter" idx="12"/>
          </p:nvPr>
        </p:nvSpPr>
        <p:spPr/>
        <p:txBody>
          <a:bodyPr/>
          <a:lstStyle/>
          <a:p>
            <a:fld id="{BD611F16-F758-414E-8BA9-809B87BDA051}" type="slidenum">
              <a:rPr lang="en-US"/>
              <a:pPr/>
              <a:t>5</a:t>
            </a:fld>
            <a:endParaRPr lang="en-US"/>
          </a:p>
        </p:txBody>
      </p:sp>
    </p:spTree>
    <p:extLst>
      <p:ext uri="{BB962C8B-B14F-4D97-AF65-F5344CB8AC3E}">
        <p14:creationId xmlns:p14="http://schemas.microsoft.com/office/powerpoint/2010/main" val="4158896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People grid.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39067" y="2127732"/>
            <a:ext cx="2150533" cy="1710267"/>
          </a:xfrm>
          <a:prstGeom prst="rect">
            <a:avLst/>
          </a:prstGeom>
        </p:spPr>
      </p:pic>
      <p:sp>
        <p:nvSpPr>
          <p:cNvPr id="2" name="Title 1"/>
          <p:cNvSpPr>
            <a:spLocks noGrp="1"/>
          </p:cNvSpPr>
          <p:nvPr>
            <p:ph type="title"/>
          </p:nvPr>
        </p:nvSpPr>
        <p:spPr>
          <a:xfrm>
            <a:off x="0" y="38125"/>
            <a:ext cx="9144000" cy="1143000"/>
          </a:xfrm>
        </p:spPr>
        <p:txBody>
          <a:bodyPr>
            <a:normAutofit/>
          </a:bodyPr>
          <a:lstStyle/>
          <a:p>
            <a:r>
              <a:rPr lang="en-US" sz="4000" b="1">
                <a:solidFill>
                  <a:srgbClr val="215968"/>
                </a:solidFill>
                <a:latin typeface="Helvetica"/>
                <a:cs typeface="Helvetica"/>
              </a:rPr>
              <a:t>Transition proposal development</a:t>
            </a:r>
          </a:p>
        </p:txBody>
      </p:sp>
      <p:sp>
        <p:nvSpPr>
          <p:cNvPr id="13" name="Slide Number Placeholder 12"/>
          <p:cNvSpPr>
            <a:spLocks noGrp="1"/>
          </p:cNvSpPr>
          <p:nvPr>
            <p:ph type="sldNum" sz="quarter" idx="12"/>
          </p:nvPr>
        </p:nvSpPr>
        <p:spPr/>
        <p:txBody>
          <a:bodyPr/>
          <a:lstStyle/>
          <a:p>
            <a:fld id="{BD611F16-F758-414E-8BA9-809B87BDA051}" type="slidenum">
              <a:rPr lang="en-US"/>
              <a:pPr/>
              <a:t>6</a:t>
            </a:fld>
            <a:endParaRPr lang="en-US"/>
          </a:p>
        </p:txBody>
      </p:sp>
      <p:sp>
        <p:nvSpPr>
          <p:cNvPr id="4" name="TextBox 3"/>
          <p:cNvSpPr txBox="1"/>
          <p:nvPr/>
        </p:nvSpPr>
        <p:spPr>
          <a:xfrm>
            <a:off x="3102107" y="1013358"/>
            <a:ext cx="3032200" cy="1200329"/>
          </a:xfrm>
          <a:prstGeom prst="rect">
            <a:avLst/>
          </a:prstGeom>
          <a:noFill/>
        </p:spPr>
        <p:txBody>
          <a:bodyPr wrap="none" rtlCol="0">
            <a:spAutoFit/>
          </a:bodyPr>
          <a:lstStyle/>
          <a:p>
            <a:pPr algn="ctr"/>
            <a:r>
              <a:rPr lang="en-US" sz="3600" b="1">
                <a:latin typeface="Helvetica"/>
                <a:cs typeface="Helvetica"/>
              </a:rPr>
              <a:t>RIR</a:t>
            </a:r>
          </a:p>
          <a:p>
            <a:pPr algn="ctr"/>
            <a:r>
              <a:rPr lang="en-US" sz="3600" b="1">
                <a:latin typeface="Helvetica"/>
                <a:cs typeface="Helvetica"/>
              </a:rPr>
              <a:t>communities</a:t>
            </a:r>
          </a:p>
        </p:txBody>
      </p:sp>
      <p:sp>
        <p:nvSpPr>
          <p:cNvPr id="23" name="5-Point Star 22"/>
          <p:cNvSpPr/>
          <p:nvPr/>
        </p:nvSpPr>
        <p:spPr>
          <a:xfrm>
            <a:off x="3810002" y="2148873"/>
            <a:ext cx="1614182" cy="1373258"/>
          </a:xfrm>
          <a:prstGeom prst="star5">
            <a:avLst/>
          </a:prstGeom>
          <a:pattFill prst="pct20">
            <a:fgClr>
              <a:srgbClr val="660066"/>
            </a:fgClr>
            <a:bgClr>
              <a:prstClr val="white"/>
            </a:bgClr>
          </a:pattFill>
          <a:ln>
            <a:solidFill>
              <a:srgbClr val="66006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38" name="Picture 37" descr="People grid.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5067" y="4887865"/>
            <a:ext cx="2150533" cy="1710267"/>
          </a:xfrm>
          <a:prstGeom prst="rect">
            <a:avLst/>
          </a:prstGeom>
        </p:spPr>
      </p:pic>
      <p:sp>
        <p:nvSpPr>
          <p:cNvPr id="40" name="5-Point Star 39"/>
          <p:cNvSpPr/>
          <p:nvPr/>
        </p:nvSpPr>
        <p:spPr>
          <a:xfrm>
            <a:off x="1016002" y="4909006"/>
            <a:ext cx="1614182" cy="1373258"/>
          </a:xfrm>
          <a:prstGeom prst="star5">
            <a:avLst/>
          </a:prstGeom>
          <a:pattFill prst="pct20">
            <a:fgClr>
              <a:srgbClr val="008000"/>
            </a:fgClr>
            <a:bgClr>
              <a:prstClr val="white"/>
            </a:bgClr>
          </a:pattFill>
          <a:ln>
            <a:solidFill>
              <a:srgbClr val="008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Box 41"/>
          <p:cNvSpPr txBox="1"/>
          <p:nvPr/>
        </p:nvSpPr>
        <p:spPr>
          <a:xfrm>
            <a:off x="473447" y="3721130"/>
            <a:ext cx="2647179" cy="1200329"/>
          </a:xfrm>
          <a:prstGeom prst="rect">
            <a:avLst/>
          </a:prstGeom>
          <a:noFill/>
        </p:spPr>
        <p:txBody>
          <a:bodyPr wrap="none" rtlCol="0">
            <a:spAutoFit/>
          </a:bodyPr>
          <a:lstStyle/>
          <a:p>
            <a:pPr algn="ctr"/>
            <a:r>
              <a:rPr lang="en-US" sz="3600" b="1">
                <a:latin typeface="Helvetica"/>
                <a:cs typeface="Helvetica"/>
              </a:rPr>
              <a:t>IETF</a:t>
            </a:r>
          </a:p>
          <a:p>
            <a:pPr algn="ctr"/>
            <a:r>
              <a:rPr lang="en-US" sz="3600" b="1">
                <a:latin typeface="Helvetica"/>
                <a:cs typeface="Helvetica"/>
              </a:rPr>
              <a:t>community</a:t>
            </a:r>
          </a:p>
        </p:txBody>
      </p:sp>
      <p:sp>
        <p:nvSpPr>
          <p:cNvPr id="43" name="TextBox 42"/>
          <p:cNvSpPr txBox="1"/>
          <p:nvPr/>
        </p:nvSpPr>
        <p:spPr>
          <a:xfrm>
            <a:off x="6507122" y="3672972"/>
            <a:ext cx="1877587" cy="1200329"/>
          </a:xfrm>
          <a:prstGeom prst="rect">
            <a:avLst/>
          </a:prstGeom>
          <a:noFill/>
        </p:spPr>
        <p:txBody>
          <a:bodyPr wrap="none" rtlCol="0">
            <a:spAutoFit/>
          </a:bodyPr>
          <a:lstStyle/>
          <a:p>
            <a:pPr algn="ctr"/>
            <a:r>
              <a:rPr lang="en-US" sz="3600" b="1">
                <a:latin typeface="Helvetica"/>
                <a:cs typeface="Helvetica"/>
              </a:rPr>
              <a:t>Naming </a:t>
            </a:r>
          </a:p>
          <a:p>
            <a:pPr algn="ctr"/>
            <a:r>
              <a:rPr lang="en-US" sz="3600" b="1">
                <a:latin typeface="Helvetica"/>
                <a:cs typeface="Helvetica"/>
              </a:rPr>
              <a:t>CWG</a:t>
            </a:r>
          </a:p>
        </p:txBody>
      </p:sp>
      <p:pic>
        <p:nvPicPr>
          <p:cNvPr id="48" name="Picture 47" descr="People grid.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45335" y="4858204"/>
            <a:ext cx="2150533" cy="1710267"/>
          </a:xfrm>
          <a:prstGeom prst="rect">
            <a:avLst/>
          </a:prstGeom>
        </p:spPr>
      </p:pic>
      <p:sp>
        <p:nvSpPr>
          <p:cNvPr id="49" name="5-Point Star 48"/>
          <p:cNvSpPr/>
          <p:nvPr/>
        </p:nvSpPr>
        <p:spPr>
          <a:xfrm>
            <a:off x="6616270" y="4879345"/>
            <a:ext cx="1614182" cy="1373258"/>
          </a:xfrm>
          <a:prstGeom prst="star5">
            <a:avLst/>
          </a:prstGeom>
          <a:pattFill prst="pct20">
            <a:fgClr>
              <a:srgbClr val="0000FF"/>
            </a:fgClr>
            <a:bgClr>
              <a:prstClr val="white"/>
            </a:bgClr>
          </a:pattFill>
          <a:ln>
            <a:solidFill>
              <a:srgbClr val="0000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2" name="Straight Arrow Connector 51"/>
          <p:cNvCxnSpPr/>
          <p:nvPr/>
        </p:nvCxnSpPr>
        <p:spPr>
          <a:xfrm flipH="1">
            <a:off x="2895600" y="3837999"/>
            <a:ext cx="1016000" cy="1648395"/>
          </a:xfrm>
          <a:prstGeom prst="straightConnector1">
            <a:avLst/>
          </a:prstGeom>
          <a:ln w="31750">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54" name="Straight Arrow Connector 53"/>
          <p:cNvCxnSpPr/>
          <p:nvPr/>
        </p:nvCxnSpPr>
        <p:spPr>
          <a:xfrm>
            <a:off x="2810933" y="6030908"/>
            <a:ext cx="3568268" cy="0"/>
          </a:xfrm>
          <a:prstGeom prst="straightConnector1">
            <a:avLst/>
          </a:prstGeom>
          <a:ln w="31750">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55" name="Straight Arrow Connector 54"/>
          <p:cNvCxnSpPr/>
          <p:nvPr/>
        </p:nvCxnSpPr>
        <p:spPr>
          <a:xfrm flipH="1">
            <a:off x="5350930" y="3837999"/>
            <a:ext cx="1016000" cy="1648395"/>
          </a:xfrm>
          <a:prstGeom prst="straightConnector1">
            <a:avLst/>
          </a:prstGeom>
          <a:ln w="44450">
            <a:solidFill>
              <a:schemeClr val="tx1"/>
            </a:solidFill>
            <a:headEnd type="arrow"/>
            <a:tailEnd type="arrow"/>
          </a:ln>
          <a:scene3d>
            <a:camera prst="orthographicFront">
              <a:rot lat="0" lon="10800000" rev="0"/>
            </a:camera>
            <a:lightRig rig="threePt" dir="t"/>
          </a:scene3d>
        </p:spPr>
        <p:style>
          <a:lnRef idx="2">
            <a:schemeClr val="accent1"/>
          </a:lnRef>
          <a:fillRef idx="0">
            <a:schemeClr val="accent1"/>
          </a:fillRef>
          <a:effectRef idx="1">
            <a:schemeClr val="accent1"/>
          </a:effectRef>
          <a:fontRef idx="minor">
            <a:schemeClr val="tx1"/>
          </a:fontRef>
        </p:style>
      </p:cxnSp>
      <p:pic>
        <p:nvPicPr>
          <p:cNvPr id="56" name="Picture 55"/>
          <p:cNvPicPr>
            <a:picLocks noChangeAspect="1"/>
          </p:cNvPicPr>
          <p:nvPr/>
        </p:nvPicPr>
        <p:blipFill>
          <a:blip r:embed="rId3"/>
          <a:stretch>
            <a:fillRect/>
          </a:stretch>
        </p:blipFill>
        <p:spPr>
          <a:xfrm>
            <a:off x="5501660" y="4150318"/>
            <a:ext cx="360819" cy="511774"/>
          </a:xfrm>
          <a:prstGeom prst="rect">
            <a:avLst/>
          </a:prstGeom>
        </p:spPr>
      </p:pic>
      <p:pic>
        <p:nvPicPr>
          <p:cNvPr id="57" name="Picture 56"/>
          <p:cNvPicPr>
            <a:picLocks noChangeAspect="1"/>
          </p:cNvPicPr>
          <p:nvPr/>
        </p:nvPicPr>
        <p:blipFill>
          <a:blip r:embed="rId3"/>
          <a:stretch>
            <a:fillRect/>
          </a:stretch>
        </p:blipFill>
        <p:spPr>
          <a:xfrm>
            <a:off x="5654060" y="4302718"/>
            <a:ext cx="360819" cy="511774"/>
          </a:xfrm>
          <a:prstGeom prst="rect">
            <a:avLst/>
          </a:prstGeom>
        </p:spPr>
      </p:pic>
      <p:pic>
        <p:nvPicPr>
          <p:cNvPr id="59" name="Picture 58"/>
          <p:cNvPicPr>
            <a:picLocks noChangeAspect="1"/>
          </p:cNvPicPr>
          <p:nvPr/>
        </p:nvPicPr>
        <p:blipFill>
          <a:blip r:embed="rId3"/>
          <a:stretch>
            <a:fillRect/>
          </a:stretch>
        </p:blipFill>
        <p:spPr>
          <a:xfrm>
            <a:off x="3398384" y="4080697"/>
            <a:ext cx="360819" cy="511774"/>
          </a:xfrm>
          <a:prstGeom prst="rect">
            <a:avLst/>
          </a:prstGeom>
        </p:spPr>
      </p:pic>
      <p:pic>
        <p:nvPicPr>
          <p:cNvPr id="60" name="Picture 59"/>
          <p:cNvPicPr>
            <a:picLocks noChangeAspect="1"/>
          </p:cNvPicPr>
          <p:nvPr/>
        </p:nvPicPr>
        <p:blipFill>
          <a:blip r:embed="rId3"/>
          <a:stretch>
            <a:fillRect/>
          </a:stretch>
        </p:blipFill>
        <p:spPr>
          <a:xfrm>
            <a:off x="3289267" y="4301061"/>
            <a:ext cx="360819" cy="511774"/>
          </a:xfrm>
          <a:prstGeom prst="rect">
            <a:avLst/>
          </a:prstGeom>
        </p:spPr>
      </p:pic>
      <p:pic>
        <p:nvPicPr>
          <p:cNvPr id="61" name="Picture 60"/>
          <p:cNvPicPr>
            <a:picLocks noChangeAspect="1"/>
          </p:cNvPicPr>
          <p:nvPr/>
        </p:nvPicPr>
        <p:blipFill>
          <a:blip r:embed="rId3"/>
          <a:stretch>
            <a:fillRect/>
          </a:stretch>
        </p:blipFill>
        <p:spPr>
          <a:xfrm>
            <a:off x="4671928" y="5740829"/>
            <a:ext cx="360819" cy="511774"/>
          </a:xfrm>
          <a:prstGeom prst="rect">
            <a:avLst/>
          </a:prstGeom>
        </p:spPr>
      </p:pic>
      <p:pic>
        <p:nvPicPr>
          <p:cNvPr id="62" name="Picture 61"/>
          <p:cNvPicPr>
            <a:picLocks noChangeAspect="1"/>
          </p:cNvPicPr>
          <p:nvPr/>
        </p:nvPicPr>
        <p:blipFill>
          <a:blip r:embed="rId3"/>
          <a:stretch>
            <a:fillRect/>
          </a:stretch>
        </p:blipFill>
        <p:spPr>
          <a:xfrm>
            <a:off x="4246924" y="5740829"/>
            <a:ext cx="360819" cy="511774"/>
          </a:xfrm>
          <a:prstGeom prst="rect">
            <a:avLst/>
          </a:prstGeom>
        </p:spPr>
      </p:pic>
      <p:pic>
        <p:nvPicPr>
          <p:cNvPr id="63" name="Picture 62"/>
          <p:cNvPicPr>
            <a:picLocks noChangeAspect="1"/>
          </p:cNvPicPr>
          <p:nvPr/>
        </p:nvPicPr>
        <p:blipFill>
          <a:blip r:embed="rId3"/>
          <a:stretch>
            <a:fillRect/>
          </a:stretch>
        </p:blipFill>
        <p:spPr>
          <a:xfrm>
            <a:off x="5806460" y="4455118"/>
            <a:ext cx="360819" cy="511774"/>
          </a:xfrm>
          <a:prstGeom prst="rect">
            <a:avLst/>
          </a:prstGeom>
        </p:spPr>
      </p:pic>
      <p:pic>
        <p:nvPicPr>
          <p:cNvPr id="64" name="Picture 63"/>
          <p:cNvPicPr>
            <a:picLocks noChangeAspect="1"/>
          </p:cNvPicPr>
          <p:nvPr/>
        </p:nvPicPr>
        <p:blipFill>
          <a:blip r:embed="rId3"/>
          <a:stretch>
            <a:fillRect/>
          </a:stretch>
        </p:blipFill>
        <p:spPr>
          <a:xfrm>
            <a:off x="3164857" y="4523082"/>
            <a:ext cx="360819" cy="511774"/>
          </a:xfrm>
          <a:prstGeom prst="rect">
            <a:avLst/>
          </a:prstGeom>
        </p:spPr>
      </p:pic>
      <p:pic>
        <p:nvPicPr>
          <p:cNvPr id="65" name="Picture 64"/>
          <p:cNvPicPr>
            <a:picLocks noChangeAspect="1"/>
          </p:cNvPicPr>
          <p:nvPr/>
        </p:nvPicPr>
        <p:blipFill>
          <a:blip r:embed="rId3"/>
          <a:stretch>
            <a:fillRect/>
          </a:stretch>
        </p:blipFill>
        <p:spPr>
          <a:xfrm>
            <a:off x="4461199" y="5740829"/>
            <a:ext cx="360819" cy="511774"/>
          </a:xfrm>
          <a:prstGeom prst="rect">
            <a:avLst/>
          </a:prstGeom>
        </p:spPr>
      </p:pic>
      <p:pic>
        <p:nvPicPr>
          <p:cNvPr id="25" name="Picture 24"/>
          <p:cNvPicPr>
            <a:picLocks noChangeAspect="1"/>
          </p:cNvPicPr>
          <p:nvPr/>
        </p:nvPicPr>
        <p:blipFill>
          <a:blip r:embed="rId3"/>
          <a:stretch>
            <a:fillRect/>
          </a:stretch>
        </p:blipFill>
        <p:spPr>
          <a:xfrm>
            <a:off x="4168115" y="4237860"/>
            <a:ext cx="360819" cy="511774"/>
          </a:xfrm>
          <a:prstGeom prst="rect">
            <a:avLst/>
          </a:prstGeom>
        </p:spPr>
      </p:pic>
      <p:pic>
        <p:nvPicPr>
          <p:cNvPr id="26" name="Picture 25"/>
          <p:cNvPicPr>
            <a:picLocks noChangeAspect="1"/>
          </p:cNvPicPr>
          <p:nvPr/>
        </p:nvPicPr>
        <p:blipFill>
          <a:blip r:embed="rId3"/>
          <a:stretch>
            <a:fillRect/>
          </a:stretch>
        </p:blipFill>
        <p:spPr>
          <a:xfrm>
            <a:off x="4440719" y="4232107"/>
            <a:ext cx="360819" cy="511774"/>
          </a:xfrm>
          <a:prstGeom prst="rect">
            <a:avLst/>
          </a:prstGeom>
        </p:spPr>
      </p:pic>
      <p:pic>
        <p:nvPicPr>
          <p:cNvPr id="27" name="Picture 26"/>
          <p:cNvPicPr>
            <a:picLocks noChangeAspect="1"/>
          </p:cNvPicPr>
          <p:nvPr/>
        </p:nvPicPr>
        <p:blipFill>
          <a:blip r:embed="rId3"/>
          <a:stretch>
            <a:fillRect/>
          </a:stretch>
        </p:blipFill>
        <p:spPr>
          <a:xfrm>
            <a:off x="4741537" y="4234989"/>
            <a:ext cx="360819" cy="511774"/>
          </a:xfrm>
          <a:prstGeom prst="rect">
            <a:avLst/>
          </a:prstGeom>
        </p:spPr>
      </p:pic>
      <p:pic>
        <p:nvPicPr>
          <p:cNvPr id="28" name="Picture 27"/>
          <p:cNvPicPr>
            <a:picLocks noChangeAspect="1"/>
          </p:cNvPicPr>
          <p:nvPr/>
        </p:nvPicPr>
        <p:blipFill>
          <a:blip r:embed="rId3"/>
          <a:stretch>
            <a:fillRect/>
          </a:stretch>
        </p:blipFill>
        <p:spPr>
          <a:xfrm>
            <a:off x="4156604" y="4752505"/>
            <a:ext cx="360819" cy="511774"/>
          </a:xfrm>
          <a:prstGeom prst="rect">
            <a:avLst/>
          </a:prstGeom>
        </p:spPr>
      </p:pic>
      <p:pic>
        <p:nvPicPr>
          <p:cNvPr id="29" name="Picture 28"/>
          <p:cNvPicPr>
            <a:picLocks noChangeAspect="1"/>
          </p:cNvPicPr>
          <p:nvPr/>
        </p:nvPicPr>
        <p:blipFill>
          <a:blip r:embed="rId3"/>
          <a:stretch>
            <a:fillRect/>
          </a:stretch>
        </p:blipFill>
        <p:spPr>
          <a:xfrm>
            <a:off x="4429208" y="4746752"/>
            <a:ext cx="360819" cy="511774"/>
          </a:xfrm>
          <a:prstGeom prst="rect">
            <a:avLst/>
          </a:prstGeom>
        </p:spPr>
      </p:pic>
      <p:pic>
        <p:nvPicPr>
          <p:cNvPr id="30" name="Picture 29"/>
          <p:cNvPicPr>
            <a:picLocks noChangeAspect="1"/>
          </p:cNvPicPr>
          <p:nvPr/>
        </p:nvPicPr>
        <p:blipFill>
          <a:blip r:embed="rId3"/>
          <a:stretch>
            <a:fillRect/>
          </a:stretch>
        </p:blipFill>
        <p:spPr>
          <a:xfrm>
            <a:off x="4730026" y="4749634"/>
            <a:ext cx="360819" cy="511774"/>
          </a:xfrm>
          <a:prstGeom prst="rect">
            <a:avLst/>
          </a:prstGeom>
        </p:spPr>
      </p:pic>
      <p:cxnSp>
        <p:nvCxnSpPr>
          <p:cNvPr id="31" name="Straight Arrow Connector 30"/>
          <p:cNvCxnSpPr/>
          <p:nvPr/>
        </p:nvCxnSpPr>
        <p:spPr>
          <a:xfrm>
            <a:off x="5102356" y="4909006"/>
            <a:ext cx="1259912" cy="804332"/>
          </a:xfrm>
          <a:prstGeom prst="straightConnector1">
            <a:avLst/>
          </a:prstGeom>
          <a:ln w="31750">
            <a:solidFill>
              <a:schemeClr val="tx1"/>
            </a:solidFill>
            <a:headEnd type="none"/>
            <a:tailEnd type="arrow"/>
          </a:ln>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5418667" y="3928533"/>
            <a:ext cx="184666" cy="369332"/>
          </a:xfrm>
          <a:prstGeom prst="rect">
            <a:avLst/>
          </a:prstGeom>
          <a:noFill/>
        </p:spPr>
        <p:txBody>
          <a:bodyPr wrap="none" rtlCol="0">
            <a:spAutoFit/>
          </a:bodyPr>
          <a:lstStyle/>
          <a:p>
            <a:endParaRPr lang="en-US"/>
          </a:p>
        </p:txBody>
      </p:sp>
      <p:cxnSp>
        <p:nvCxnSpPr>
          <p:cNvPr id="37" name="Straight Arrow Connector 36"/>
          <p:cNvCxnSpPr>
            <a:endCxn id="38" idx="3"/>
          </p:cNvCxnSpPr>
          <p:nvPr/>
        </p:nvCxnSpPr>
        <p:spPr>
          <a:xfrm flipH="1">
            <a:off x="2895600" y="4837170"/>
            <a:ext cx="1261004" cy="905829"/>
          </a:xfrm>
          <a:prstGeom prst="straightConnector1">
            <a:avLst/>
          </a:prstGeom>
          <a:ln w="31750">
            <a:solidFill>
              <a:schemeClr val="tx1"/>
            </a:solidFill>
            <a:headEnd type="none"/>
            <a:tailEnd type="arrow"/>
          </a:ln>
        </p:spPr>
        <p:style>
          <a:lnRef idx="2">
            <a:schemeClr val="accent1"/>
          </a:lnRef>
          <a:fillRef idx="0">
            <a:schemeClr val="accent1"/>
          </a:fillRef>
          <a:effectRef idx="1">
            <a:schemeClr val="accent1"/>
          </a:effectRef>
          <a:fontRef idx="minor">
            <a:schemeClr val="tx1"/>
          </a:fontRef>
        </p:style>
      </p:cxnSp>
      <p:cxnSp>
        <p:nvCxnSpPr>
          <p:cNvPr id="41" name="Straight Arrow Connector 40"/>
          <p:cNvCxnSpPr>
            <a:endCxn id="7" idx="2"/>
          </p:cNvCxnSpPr>
          <p:nvPr/>
        </p:nvCxnSpPr>
        <p:spPr>
          <a:xfrm flipH="1" flipV="1">
            <a:off x="4614334" y="3837999"/>
            <a:ext cx="6795" cy="312319"/>
          </a:xfrm>
          <a:prstGeom prst="straightConnector1">
            <a:avLst/>
          </a:prstGeom>
          <a:ln w="31750">
            <a:solidFill>
              <a:schemeClr val="tx1"/>
            </a:solidFill>
            <a:headEnd type="none"/>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a:solidFill>
                  <a:srgbClr val="215968"/>
                </a:solidFill>
                <a:latin typeface="Helvetica"/>
                <a:cs typeface="Helvetica"/>
              </a:rPr>
              <a:t>Community proposal elements</a:t>
            </a:r>
            <a:endParaRPr lang="en-US"/>
          </a:p>
        </p:txBody>
      </p:sp>
      <p:sp>
        <p:nvSpPr>
          <p:cNvPr id="3" name="Content Placeholder 2"/>
          <p:cNvSpPr>
            <a:spLocks noGrp="1"/>
          </p:cNvSpPr>
          <p:nvPr>
            <p:ph idx="1"/>
          </p:nvPr>
        </p:nvSpPr>
        <p:spPr>
          <a:xfrm>
            <a:off x="457200" y="1600200"/>
            <a:ext cx="8382000" cy="4525963"/>
          </a:xfrm>
        </p:spPr>
        <p:txBody>
          <a:bodyPr>
            <a:normAutofit fontScale="92500" lnSpcReduction="20000"/>
          </a:bodyPr>
          <a:lstStyle/>
          <a:p>
            <a:r>
              <a:rPr lang="en-US">
                <a:latin typeface="Helvetica Neue"/>
                <a:cs typeface="Helvetica Neue"/>
              </a:rPr>
              <a:t>IANA functions category and community use</a:t>
            </a:r>
          </a:p>
          <a:p>
            <a:r>
              <a:rPr lang="en-US">
                <a:latin typeface="Helvetica Neue"/>
                <a:cs typeface="Helvetica Neue"/>
              </a:rPr>
              <a:t>Existing pre-transition arrangements</a:t>
            </a:r>
          </a:p>
          <a:p>
            <a:pPr lvl="1"/>
            <a:r>
              <a:rPr lang="en-US">
                <a:latin typeface="Helvetica Neue"/>
                <a:cs typeface="Helvetica Neue"/>
              </a:rPr>
              <a:t>Policy, oversight, accountability</a:t>
            </a:r>
          </a:p>
          <a:p>
            <a:r>
              <a:rPr lang="en-US">
                <a:latin typeface="Helvetica Neue"/>
                <a:cs typeface="Helvetica Neue"/>
              </a:rPr>
              <a:t>Post-transition oversight and accountability</a:t>
            </a:r>
          </a:p>
          <a:p>
            <a:r>
              <a:rPr lang="en-US">
                <a:latin typeface="Helvetica Neue"/>
                <a:cs typeface="Helvetica Neue"/>
              </a:rPr>
              <a:t>Transition implications</a:t>
            </a:r>
          </a:p>
          <a:p>
            <a:pPr lvl="1"/>
            <a:r>
              <a:rPr lang="en-US">
                <a:latin typeface="Helvetica Neue"/>
                <a:cs typeface="Helvetica Neue"/>
              </a:rPr>
              <a:t>Operational requirements and continuity risks, legal framework requirements, workability evaluation, expected timeline</a:t>
            </a:r>
          </a:p>
          <a:p>
            <a:r>
              <a:rPr lang="en-US">
                <a:latin typeface="Helvetica Neue"/>
                <a:cs typeface="Helvetica Neue"/>
              </a:rPr>
              <a:t>How NTIA criteria were met</a:t>
            </a:r>
          </a:p>
          <a:p>
            <a:r>
              <a:rPr lang="en-US">
                <a:latin typeface="Helvetica Neue"/>
                <a:cs typeface="Helvetica Neue"/>
              </a:rPr>
              <a:t>Community process and consensus level</a:t>
            </a:r>
          </a:p>
          <a:p>
            <a:endParaRPr lang="en-US">
              <a:latin typeface="Helvetica Neue"/>
              <a:cs typeface="Helvetica Neue"/>
            </a:endParaRPr>
          </a:p>
        </p:txBody>
      </p:sp>
      <p:sp>
        <p:nvSpPr>
          <p:cNvPr id="4" name="Slide Number Placeholder 3"/>
          <p:cNvSpPr>
            <a:spLocks noGrp="1"/>
          </p:cNvSpPr>
          <p:nvPr>
            <p:ph type="sldNum" sz="quarter" idx="12"/>
          </p:nvPr>
        </p:nvSpPr>
        <p:spPr/>
        <p:txBody>
          <a:bodyPr/>
          <a:lstStyle/>
          <a:p>
            <a:fld id="{BD611F16-F758-414E-8BA9-809B87BDA051}" type="slidenum">
              <a:rPr lang="en-US"/>
              <a:pPr/>
              <a:t>7</a:t>
            </a:fld>
            <a:endParaRPr lang="en-US"/>
          </a:p>
        </p:txBody>
      </p:sp>
    </p:spTree>
    <p:extLst>
      <p:ext uri="{BB962C8B-B14F-4D97-AF65-F5344CB8AC3E}">
        <p14:creationId xmlns:p14="http://schemas.microsoft.com/office/powerpoint/2010/main" val="22834789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1719331372"/>
              </p:ext>
            </p:extLst>
          </p:nvPr>
        </p:nvGraphicFramePr>
        <p:xfrm>
          <a:off x="457203" y="364066"/>
          <a:ext cx="8229597" cy="5753100"/>
        </p:xfrm>
        <a:graphic>
          <a:graphicData uri="http://schemas.openxmlformats.org/drawingml/2006/table">
            <a:tbl>
              <a:tblPr firstRow="1" bandRow="1">
                <a:tableStyleId>{2D5ABB26-0587-4C30-8999-92F81FD0307C}</a:tableStyleId>
              </a:tblPr>
              <a:tblGrid>
                <a:gridCol w="2624667"/>
                <a:gridCol w="1120986"/>
                <a:gridCol w="1120986"/>
                <a:gridCol w="1120986"/>
                <a:gridCol w="1120986"/>
                <a:gridCol w="1120986"/>
              </a:tblGrid>
              <a:tr h="370840">
                <a:tc>
                  <a:txBody>
                    <a:bodyPr/>
                    <a:lstStyle/>
                    <a:p>
                      <a:pPr algn="l" fontAlgn="b"/>
                      <a:r>
                        <a:rPr lang="en-US" sz="1800" b="1" i="0" u="none" strike="noStrike">
                          <a:solidFill>
                            <a:srgbClr val="000000"/>
                          </a:solidFill>
                          <a:effectLst/>
                          <a:latin typeface="Helvetica Neue"/>
                          <a:cs typeface="Helvetica Neue"/>
                        </a:rPr>
                        <a:t>Target</a:t>
                      </a:r>
                    </a:p>
                  </a:txBody>
                  <a:tcPr marL="12700" marR="12700" marT="12700" marB="0" anchor="b">
                    <a:lnR w="12700" cap="flat" cmpd="sng" algn="ctr">
                      <a:solidFill>
                        <a:srgbClr val="A6A6A6"/>
                      </a:solidFill>
                      <a:prstDash val="solid"/>
                      <a:round/>
                      <a:headEnd type="none" w="med" len="med"/>
                      <a:tailEnd type="none" w="med" len="med"/>
                    </a:lnR>
                  </a:tcPr>
                </a:tc>
                <a:tc>
                  <a:txBody>
                    <a:bodyPr/>
                    <a:lstStyle/>
                    <a:p>
                      <a:pPr algn="ctr" fontAlgn="b"/>
                      <a:r>
                        <a:rPr lang="en-US" sz="1800" b="1" i="0" u="none" strike="noStrike">
                          <a:solidFill>
                            <a:srgbClr val="000000"/>
                          </a:solidFill>
                          <a:effectLst/>
                          <a:latin typeface="Helvetica Neue"/>
                          <a:cs typeface="Helvetica Neue"/>
                        </a:rPr>
                        <a:t>Sep-14</a:t>
                      </a:r>
                    </a:p>
                  </a:txBody>
                  <a:tcPr marL="12700" marR="12700" marT="12700" marB="0" anchor="b">
                    <a:lnL w="12700" cap="flat" cmpd="sng" algn="ctr">
                      <a:solidFill>
                        <a:srgbClr val="A6A6A6"/>
                      </a:solidFill>
                      <a:prstDash val="solid"/>
                      <a:round/>
                      <a:headEnd type="none" w="med" len="med"/>
                      <a:tailEnd type="none" w="med" len="med"/>
                    </a:lnL>
                  </a:tcPr>
                </a:tc>
                <a:tc>
                  <a:txBody>
                    <a:bodyPr/>
                    <a:lstStyle/>
                    <a:p>
                      <a:pPr algn="ctr" fontAlgn="b"/>
                      <a:endParaRPr lang="en-US" sz="1800" b="1" i="0" u="none" strike="noStrike">
                        <a:solidFill>
                          <a:srgbClr val="000000"/>
                        </a:solidFill>
                        <a:effectLst/>
                        <a:latin typeface="Helvetica Neue"/>
                        <a:cs typeface="Helvetica Neue"/>
                      </a:endParaRPr>
                    </a:p>
                  </a:txBody>
                  <a:tcPr marL="12700" marR="12700" marT="12700" marB="0" anchor="b">
                    <a:lnR w="12700" cap="flat" cmpd="sng" algn="ctr">
                      <a:solidFill>
                        <a:srgbClr val="A6A6A6"/>
                      </a:solidFill>
                      <a:prstDash val="solid"/>
                      <a:round/>
                      <a:headEnd type="none" w="med" len="med"/>
                      <a:tailEnd type="none" w="med" len="med"/>
                    </a:lnR>
                  </a:tcPr>
                </a:tc>
                <a:tc>
                  <a:txBody>
                    <a:bodyPr/>
                    <a:lstStyle/>
                    <a:p>
                      <a:pPr algn="ctr" fontAlgn="b"/>
                      <a:r>
                        <a:rPr lang="en-US" sz="1800" b="1" i="0" u="none" strike="noStrike">
                          <a:solidFill>
                            <a:srgbClr val="000000"/>
                          </a:solidFill>
                          <a:effectLst/>
                          <a:latin typeface="Helvetica Neue"/>
                          <a:cs typeface="Helvetica Neue"/>
                        </a:rPr>
                        <a:t>Nov-14</a:t>
                      </a:r>
                    </a:p>
                  </a:txBody>
                  <a:tcPr marL="12700" marR="12700" marT="12700" marB="0" anchor="b">
                    <a:lnL w="12700" cap="flat" cmpd="sng" algn="ctr">
                      <a:solidFill>
                        <a:srgbClr val="A6A6A6"/>
                      </a:solidFill>
                      <a:prstDash val="solid"/>
                      <a:round/>
                      <a:headEnd type="none" w="med" len="med"/>
                      <a:tailEnd type="none" w="med" len="med"/>
                    </a:lnL>
                  </a:tcPr>
                </a:tc>
                <a:tc>
                  <a:txBody>
                    <a:bodyPr/>
                    <a:lstStyle/>
                    <a:p>
                      <a:pPr algn="ctr" fontAlgn="b"/>
                      <a:endParaRPr lang="en-US" sz="1800" b="1" i="0" u="none" strike="noStrike">
                        <a:solidFill>
                          <a:srgbClr val="000000"/>
                        </a:solidFill>
                        <a:effectLst/>
                        <a:latin typeface="Helvetica Neue"/>
                        <a:cs typeface="Helvetica Neue"/>
                      </a:endParaRPr>
                    </a:p>
                  </a:txBody>
                  <a:tcPr marL="12700" marR="12700" marT="12700" marB="0" anchor="b">
                    <a:lnR w="12700" cap="flat" cmpd="sng" algn="ctr">
                      <a:solidFill>
                        <a:srgbClr val="A6A6A6"/>
                      </a:solidFill>
                      <a:prstDash val="solid"/>
                      <a:round/>
                      <a:headEnd type="none" w="med" len="med"/>
                      <a:tailEnd type="none" w="med" len="med"/>
                    </a:lnR>
                  </a:tcPr>
                </a:tc>
                <a:tc>
                  <a:txBody>
                    <a:bodyPr/>
                    <a:lstStyle/>
                    <a:p>
                      <a:pPr algn="ctr" fontAlgn="b"/>
                      <a:r>
                        <a:rPr lang="en-US" sz="1800" b="1" i="0" u="none" strike="noStrike">
                          <a:solidFill>
                            <a:srgbClr val="000000"/>
                          </a:solidFill>
                          <a:effectLst/>
                          <a:latin typeface="Helvetica Neue"/>
                          <a:cs typeface="Helvetica Neue"/>
                        </a:rPr>
                        <a:t>Jan-15</a:t>
                      </a:r>
                    </a:p>
                  </a:txBody>
                  <a:tcPr marL="12700" marR="12700" marT="12700" marB="0" anchor="b">
                    <a:lnL w="12700" cap="flat" cmpd="sng" algn="ctr">
                      <a:solidFill>
                        <a:srgbClr val="A6A6A6"/>
                      </a:solidFill>
                      <a:prstDash val="solid"/>
                      <a:round/>
                      <a:headEnd type="none" w="med" len="med"/>
                      <a:tailEnd type="none" w="med" len="med"/>
                    </a:lnL>
                  </a:tcPr>
                </a:tc>
              </a:tr>
              <a:tr h="370840">
                <a:tc>
                  <a:txBody>
                    <a:bodyPr/>
                    <a:lstStyle/>
                    <a:p>
                      <a:pPr algn="l" fontAlgn="b"/>
                      <a:r>
                        <a:rPr lang="en-US" sz="1800" b="1" i="0" u="none" strike="noStrike">
                          <a:solidFill>
                            <a:srgbClr val="000000"/>
                          </a:solidFill>
                          <a:effectLst/>
                          <a:latin typeface="Helvetica Neue"/>
                          <a:cs typeface="Helvetica Neue"/>
                        </a:rPr>
                        <a:t> </a:t>
                      </a:r>
                    </a:p>
                  </a:txBody>
                  <a:tcPr marL="12700" marR="12700" marT="12700" marB="0" anchor="b">
                    <a:lnR w="12700" cap="flat" cmpd="sng" algn="ctr">
                      <a:solidFill>
                        <a:srgbClr val="A6A6A6"/>
                      </a:solidFill>
                      <a:prstDash val="solid"/>
                      <a:round/>
                      <a:headEnd type="none" w="med" len="med"/>
                      <a:tailEnd type="none" w="med" len="med"/>
                    </a:lnR>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R w="12700" cap="flat" cmpd="sng" algn="ctr">
                      <a:solidFill>
                        <a:srgbClr val="A6A6A6"/>
                      </a:solidFill>
                      <a:prstDash val="solid"/>
                      <a:round/>
                      <a:headEnd type="none" w="med" len="med"/>
                      <a:tailEnd type="none" w="med" len="med"/>
                    </a:lnR>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R w="12700" cap="flat" cmpd="sng" algn="ctr">
                      <a:solidFill>
                        <a:srgbClr val="A6A6A6"/>
                      </a:solidFill>
                      <a:prstDash val="solid"/>
                      <a:round/>
                      <a:headEnd type="none" w="med" len="med"/>
                      <a:tailEnd type="none" w="med" len="med"/>
                    </a:lnR>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tcPr>
                </a:tc>
              </a:tr>
              <a:tr h="370840">
                <a:tc>
                  <a:txBody>
                    <a:bodyPr/>
                    <a:lstStyle/>
                    <a:p>
                      <a:pPr algn="l" fontAlgn="b"/>
                      <a:r>
                        <a:rPr lang="en-US" sz="1800" b="0" i="0" u="none" strike="noStrike">
                          <a:solidFill>
                            <a:srgbClr val="000000"/>
                          </a:solidFill>
                          <a:effectLst/>
                          <a:latin typeface="Helvetica Neue"/>
                          <a:cs typeface="Helvetica Neue"/>
                        </a:rPr>
                        <a:t>Request for Proposals</a:t>
                      </a:r>
                    </a:p>
                  </a:txBody>
                  <a:tcPr marL="12700" marR="12700" marT="12700" marB="0" anchor="b">
                    <a:lnR w="12700" cap="flat" cmpd="sng" algn="ctr">
                      <a:solidFill>
                        <a:srgbClr val="A6A6A6"/>
                      </a:solidFill>
                      <a:prstDash val="solid"/>
                      <a:round/>
                      <a:headEnd type="none" w="med" len="med"/>
                      <a:tailEnd type="none" w="med" len="med"/>
                    </a:lnR>
                    <a:lnB w="12700" cap="flat" cmpd="sng" algn="ctr">
                      <a:solidFill>
                        <a:prstClr val="white">
                          <a:lumMod val="65000"/>
                        </a:prstClr>
                      </a:solidFill>
                      <a:prstDash val="solid"/>
                      <a:round/>
                      <a:headEnd type="none" w="med" len="med"/>
                      <a:tailEnd type="none" w="med" len="med"/>
                    </a:lnB>
                  </a:tcPr>
                </a:tc>
                <a:tc>
                  <a:txBody>
                    <a:bodyPr/>
                    <a:lstStyle/>
                    <a:p>
                      <a:pPr algn="l" fontAlgn="b"/>
                      <a:r>
                        <a:rPr lang="en-US" sz="1800" b="0" i="0" u="none" strike="noStrike">
                          <a:solidFill>
                            <a:srgbClr val="000000"/>
                          </a:solidFill>
                          <a:effectLst/>
                          <a:latin typeface="Helvetica Neue"/>
                          <a:cs typeface="Helvetica Neue"/>
                        </a:rPr>
                        <a:t> </a:t>
                      </a:r>
                    </a:p>
                  </a:txBody>
                  <a:tcPr marL="12700" marR="12700" marT="12700" marB="0" anchor="b">
                    <a:lnL w="12700" cap="flat" cmpd="sng" algn="ctr">
                      <a:solidFill>
                        <a:srgbClr val="A6A6A6"/>
                      </a:solidFill>
                      <a:prstDash val="solid"/>
                      <a:round/>
                      <a:headEnd type="none" w="med" len="med"/>
                      <a:tailEnd type="none" w="med" len="med"/>
                    </a:lnL>
                    <a:lnB w="12700" cap="flat" cmpd="sng" algn="ctr">
                      <a:solidFill>
                        <a:prstClr val="white">
                          <a:lumMod val="65000"/>
                        </a:prstClr>
                      </a:solidFill>
                      <a:prstDash val="solid"/>
                      <a:round/>
                      <a:headEnd type="none" w="med" len="med"/>
                      <a:tailEnd type="none" w="med" len="med"/>
                    </a:lnB>
                    <a:solidFill>
                      <a:schemeClr val="accent4"/>
                    </a:solid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R w="12700" cap="flat" cmpd="sng" algn="ctr">
                      <a:solidFill>
                        <a:srgbClr val="A6A6A6"/>
                      </a:solidFill>
                      <a:prstDash val="solid"/>
                      <a:round/>
                      <a:headEnd type="none" w="med" len="med"/>
                      <a:tailEnd type="none" w="med" len="med"/>
                    </a:lnR>
                    <a:lnB w="12700" cap="flat" cmpd="sng" algn="ctr">
                      <a:solidFill>
                        <a:prstClr val="white">
                          <a:lumMod val="65000"/>
                        </a:prstClr>
                      </a:solidFill>
                      <a:prstDash val="solid"/>
                      <a:round/>
                      <a:headEnd type="none" w="med" len="med"/>
                      <a:tailEnd type="none" w="med" len="med"/>
                    </a:lnB>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B w="12700" cap="flat" cmpd="sng" algn="ctr">
                      <a:solidFill>
                        <a:prstClr val="white">
                          <a:lumMod val="65000"/>
                        </a:prstClr>
                      </a:solidFill>
                      <a:prstDash val="solid"/>
                      <a:round/>
                      <a:headEnd type="none" w="med" len="med"/>
                      <a:tailEnd type="none" w="med" len="med"/>
                    </a:lnB>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R w="12700" cap="flat" cmpd="sng" algn="ctr">
                      <a:solidFill>
                        <a:srgbClr val="A6A6A6"/>
                      </a:solidFill>
                      <a:prstDash val="solid"/>
                      <a:round/>
                      <a:headEnd type="none" w="med" len="med"/>
                      <a:tailEnd type="none" w="med" len="med"/>
                    </a:lnR>
                    <a:lnB w="12700" cap="flat" cmpd="sng" algn="ctr">
                      <a:solidFill>
                        <a:prstClr val="white">
                          <a:lumMod val="65000"/>
                        </a:prstClr>
                      </a:solidFill>
                      <a:prstDash val="solid"/>
                      <a:round/>
                      <a:headEnd type="none" w="med" len="med"/>
                      <a:tailEnd type="none" w="med" len="med"/>
                    </a:lnB>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B w="12700" cap="flat" cmpd="sng" algn="ctr">
                      <a:solidFill>
                        <a:prstClr val="white">
                          <a:lumMod val="65000"/>
                        </a:prstClr>
                      </a:solidFill>
                      <a:prstDash val="solid"/>
                      <a:round/>
                      <a:headEnd type="none" w="med" len="med"/>
                      <a:tailEnd type="none" w="med" len="med"/>
                    </a:lnB>
                  </a:tcPr>
                </a:tc>
              </a:tr>
              <a:tr h="370840">
                <a:tc>
                  <a:txBody>
                    <a:bodyPr/>
                    <a:lstStyle/>
                    <a:p>
                      <a:pPr algn="l" fontAlgn="b"/>
                      <a:r>
                        <a:rPr lang="en-US" sz="1800" b="0" i="0" u="none" strike="noStrike">
                          <a:solidFill>
                            <a:srgbClr val="000000"/>
                          </a:solidFill>
                          <a:effectLst/>
                          <a:latin typeface="Helvetica Neue"/>
                          <a:cs typeface="Helvetica Neue"/>
                        </a:rPr>
                        <a:t>Communities Develop Proposals</a:t>
                      </a:r>
                    </a:p>
                  </a:txBody>
                  <a:tcPr marL="12700" marR="12700" marT="12700" marB="0" anchor="b">
                    <a:lnR w="12700" cap="flat" cmpd="sng" algn="ctr">
                      <a:solidFill>
                        <a:srgbClr val="A6A6A6"/>
                      </a:solidFill>
                      <a:prstDash val="solid"/>
                      <a:round/>
                      <a:headEnd type="none" w="med" len="med"/>
                      <a:tailEnd type="none" w="med" len="med"/>
                    </a:lnR>
                    <a:lnT w="12700" cap="flat" cmpd="sng" algn="ctr">
                      <a:solidFill>
                        <a:prstClr val="white">
                          <a:lumMod val="65000"/>
                        </a:prstClr>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l" fontAlgn="b"/>
                      <a:r>
                        <a:rPr lang="en-US" sz="1800" b="0" i="0" u="none" strike="noStrike">
                          <a:solidFill>
                            <a:srgbClr val="000000"/>
                          </a:solidFill>
                          <a:effectLst/>
                          <a:latin typeface="Helvetica Neue"/>
                          <a:cs typeface="Helvetica Neue"/>
                        </a:rPr>
                        <a:t> </a:t>
                      </a:r>
                    </a:p>
                  </a:txBody>
                  <a:tcPr marL="12700" marR="12700" marT="12700" marB="0" anchor="b">
                    <a:lnL w="12700" cap="flat" cmpd="sng" algn="ctr">
                      <a:solidFill>
                        <a:srgbClr val="A6A6A6"/>
                      </a:solidFill>
                      <a:prstDash val="solid"/>
                      <a:round/>
                      <a:headEnd type="none" w="med" len="med"/>
                      <a:tailEnd type="none" w="med" len="med"/>
                    </a:lnL>
                    <a:lnT w="12700" cap="flat" cmpd="sng" algn="ctr">
                      <a:solidFill>
                        <a:prstClr val="white">
                          <a:lumMod val="65000"/>
                        </a:prstClr>
                      </a:solidFill>
                      <a:prstDash val="solid"/>
                      <a:round/>
                      <a:headEnd type="none" w="med" len="med"/>
                      <a:tailEnd type="none" w="med" len="med"/>
                    </a:lnT>
                    <a:lnB w="12700" cap="flat" cmpd="sng" algn="ctr">
                      <a:noFill/>
                      <a:prstDash val="solid"/>
                      <a:round/>
                      <a:headEnd type="none" w="med" len="med"/>
                      <a:tailEnd type="none" w="med" len="med"/>
                    </a:lnB>
                    <a:solidFill>
                      <a:schemeClr val="accent5"/>
                    </a:solidFill>
                  </a:tcPr>
                </a:tc>
                <a:tc>
                  <a:txBody>
                    <a:bodyPr/>
                    <a:lstStyle/>
                    <a:p>
                      <a:pPr algn="l" fontAlgn="b"/>
                      <a:r>
                        <a:rPr lang="en-US" sz="1800" b="0" i="0" u="none" strike="noStrike">
                          <a:solidFill>
                            <a:srgbClr val="000000"/>
                          </a:solidFill>
                          <a:effectLst/>
                          <a:latin typeface="Helvetica Neue"/>
                          <a:cs typeface="Helvetica Neue"/>
                        </a:rPr>
                        <a:t> </a:t>
                      </a:r>
                    </a:p>
                  </a:txBody>
                  <a:tcPr marL="12700" marR="12700" marT="12700" marB="0" anchor="b">
                    <a:lnR w="12700" cap="flat" cmpd="sng" algn="ctr">
                      <a:solidFill>
                        <a:srgbClr val="A6A6A6"/>
                      </a:solidFill>
                      <a:prstDash val="solid"/>
                      <a:round/>
                      <a:headEnd type="none" w="med" len="med"/>
                      <a:tailEnd type="none" w="med" len="med"/>
                    </a:lnR>
                    <a:lnT w="12700" cap="flat" cmpd="sng" algn="ctr">
                      <a:solidFill>
                        <a:prstClr val="white">
                          <a:lumMod val="65000"/>
                        </a:prstClr>
                      </a:solidFill>
                      <a:prstDash val="solid"/>
                      <a:round/>
                      <a:headEnd type="none" w="med" len="med"/>
                      <a:tailEnd type="none" w="med" len="med"/>
                    </a:lnT>
                    <a:lnB w="12700" cap="flat" cmpd="sng" algn="ctr">
                      <a:noFill/>
                      <a:prstDash val="solid"/>
                      <a:round/>
                      <a:headEnd type="none" w="med" len="med"/>
                      <a:tailEnd type="none" w="med" len="med"/>
                    </a:lnB>
                    <a:solidFill>
                      <a:schemeClr val="accent5"/>
                    </a:solidFill>
                  </a:tcPr>
                </a:tc>
                <a:tc>
                  <a:txBody>
                    <a:bodyPr/>
                    <a:lstStyle/>
                    <a:p>
                      <a:pPr algn="l" fontAlgn="b"/>
                      <a:r>
                        <a:rPr lang="en-US" sz="1800" b="0" i="0" u="none" strike="noStrike">
                          <a:solidFill>
                            <a:srgbClr val="000000"/>
                          </a:solidFill>
                          <a:effectLst/>
                          <a:latin typeface="Helvetica Neue"/>
                          <a:cs typeface="Helvetica Neue"/>
                        </a:rPr>
                        <a:t> </a:t>
                      </a:r>
                    </a:p>
                  </a:txBody>
                  <a:tcPr marL="12700" marR="12700" marT="12700" marB="0" anchor="b">
                    <a:lnL w="12700" cap="flat" cmpd="sng" algn="ctr">
                      <a:solidFill>
                        <a:srgbClr val="A6A6A6"/>
                      </a:solidFill>
                      <a:prstDash val="solid"/>
                      <a:round/>
                      <a:headEnd type="none" w="med" len="med"/>
                      <a:tailEnd type="none" w="med" len="med"/>
                    </a:lnL>
                    <a:lnT w="12700" cap="flat" cmpd="sng" algn="ctr">
                      <a:solidFill>
                        <a:prstClr val="white">
                          <a:lumMod val="65000"/>
                        </a:prstClr>
                      </a:solidFill>
                      <a:prstDash val="solid"/>
                      <a:round/>
                      <a:headEnd type="none" w="med" len="med"/>
                      <a:tailEnd type="none" w="med" len="med"/>
                    </a:lnT>
                    <a:lnB w="12700" cap="flat" cmpd="sng" algn="ctr">
                      <a:noFill/>
                      <a:prstDash val="solid"/>
                      <a:round/>
                      <a:headEnd type="none" w="med" len="med"/>
                      <a:tailEnd type="none" w="med" len="med"/>
                    </a:lnB>
                    <a:solidFill>
                      <a:schemeClr val="accent5"/>
                    </a:solidFill>
                  </a:tcPr>
                </a:tc>
                <a:tc>
                  <a:txBody>
                    <a:bodyPr/>
                    <a:lstStyle/>
                    <a:p>
                      <a:pPr algn="l" fontAlgn="b"/>
                      <a:r>
                        <a:rPr lang="en-US" sz="1800" b="0" i="0" u="none" strike="noStrike">
                          <a:solidFill>
                            <a:srgbClr val="000000"/>
                          </a:solidFill>
                          <a:effectLst/>
                          <a:latin typeface="Helvetica Neue"/>
                          <a:cs typeface="Helvetica Neue"/>
                        </a:rPr>
                        <a:t> </a:t>
                      </a:r>
                    </a:p>
                  </a:txBody>
                  <a:tcPr marL="12700" marR="12700" marT="12700" marB="0" anchor="b">
                    <a:lnR w="12700" cap="flat" cmpd="sng" algn="ctr">
                      <a:solidFill>
                        <a:srgbClr val="A6A6A6"/>
                      </a:solidFill>
                      <a:prstDash val="solid"/>
                      <a:round/>
                      <a:headEnd type="none" w="med" len="med"/>
                      <a:tailEnd type="none" w="med" len="med"/>
                    </a:lnR>
                    <a:lnT w="12700" cap="flat" cmpd="sng" algn="ctr">
                      <a:solidFill>
                        <a:prstClr val="white">
                          <a:lumMod val="65000"/>
                        </a:prstClr>
                      </a:solidFill>
                      <a:prstDash val="solid"/>
                      <a:round/>
                      <a:headEnd type="none" w="med" len="med"/>
                      <a:tailEnd type="none" w="med" len="med"/>
                    </a:lnT>
                    <a:lnB w="12700" cap="flat" cmpd="sng" algn="ctr">
                      <a:noFill/>
                      <a:prstDash val="solid"/>
                      <a:round/>
                      <a:headEnd type="none" w="med" len="med"/>
                      <a:tailEnd type="none" w="med" len="med"/>
                    </a:lnB>
                    <a:solidFill>
                      <a:schemeClr val="accent5"/>
                    </a:solidFill>
                  </a:tcPr>
                </a:tc>
                <a:tc>
                  <a:txBody>
                    <a:bodyPr/>
                    <a:lstStyle/>
                    <a:p>
                      <a:pPr algn="l" fontAlgn="b"/>
                      <a:r>
                        <a:rPr lang="en-US" sz="1800" b="0" i="0" u="none" strike="noStrike">
                          <a:solidFill>
                            <a:srgbClr val="000000"/>
                          </a:solidFill>
                          <a:effectLst/>
                          <a:latin typeface="Helvetica Neue"/>
                          <a:cs typeface="Helvetica Neue"/>
                        </a:rPr>
                        <a:t> </a:t>
                      </a:r>
                    </a:p>
                  </a:txBody>
                  <a:tcPr marL="12700" marR="12700" marT="12700" marB="0" anchor="b">
                    <a:lnL w="12700" cap="flat" cmpd="sng" algn="ctr">
                      <a:solidFill>
                        <a:srgbClr val="A6A6A6"/>
                      </a:solidFill>
                      <a:prstDash val="solid"/>
                      <a:round/>
                      <a:headEnd type="none" w="med" len="med"/>
                      <a:tailEnd type="none" w="med" len="med"/>
                    </a:lnL>
                    <a:lnT w="12700" cap="flat" cmpd="sng" algn="ctr">
                      <a:solidFill>
                        <a:prstClr val="white">
                          <a:lumMod val="65000"/>
                        </a:prstClr>
                      </a:solidFill>
                      <a:prstDash val="solid"/>
                      <a:round/>
                      <a:headEnd type="none" w="med" len="med"/>
                      <a:tailEnd type="none" w="med" len="med"/>
                    </a:lnT>
                    <a:lnB w="12700" cap="flat" cmpd="sng" algn="ctr">
                      <a:noFill/>
                      <a:prstDash val="solid"/>
                      <a:round/>
                      <a:headEnd type="none" w="med" len="med"/>
                      <a:tailEnd type="none" w="med" len="med"/>
                    </a:lnB>
                    <a:solidFill>
                      <a:schemeClr val="accent5"/>
                    </a:solidFill>
                  </a:tcPr>
                </a:tc>
              </a:tr>
              <a:tr h="370840">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r>
              <a:tr h="370840">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r>
              <a:tr h="370840">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r>
              <a:tr h="370840">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r>
              <a:tr h="370840">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r>
              <a:tr h="370840">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r>
              <a:tr h="370840">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r>
              <a:tr h="370840">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r>
              <a:tr h="370840">
                <a:tc>
                  <a:txBody>
                    <a:bodyPr/>
                    <a:lstStyle/>
                    <a:p>
                      <a:pPr algn="ctr" fontAlgn="b"/>
                      <a:r>
                        <a:rPr lang="en-US" sz="1800" b="0" i="0" u="none" strike="noStrike">
                          <a:solidFill>
                            <a:schemeClr val="bg1"/>
                          </a:solidFill>
                          <a:effectLst/>
                          <a:latin typeface="Helvetica Neue"/>
                          <a:cs typeface="Helvetica Neue"/>
                        </a:rPr>
                        <a:t>ICG</a:t>
                      </a:r>
                    </a:p>
                  </a:txBody>
                  <a:tcPr marL="12700" marR="12700" marT="12700" marB="0"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accent4"/>
                    </a:solid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r>
              <a:tr h="370840">
                <a:tc>
                  <a:txBody>
                    <a:bodyPr/>
                    <a:lstStyle/>
                    <a:p>
                      <a:pPr algn="ctr" fontAlgn="b"/>
                      <a:r>
                        <a:rPr lang="en-US" sz="1800" b="0" i="0" u="none" strike="noStrike">
                          <a:solidFill>
                            <a:srgbClr val="FFFFFF"/>
                          </a:solidFill>
                          <a:effectLst/>
                          <a:latin typeface="Helvetica Neue"/>
                          <a:cs typeface="Helvetica Neue"/>
                        </a:rPr>
                        <a:t>Communities</a:t>
                      </a:r>
                    </a:p>
                  </a:txBody>
                  <a:tcPr marL="12700" marR="12700" marT="12700" marB="0"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accent5"/>
                    </a:solid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r>
              <a:tr h="370840">
                <a:tc>
                  <a:txBody>
                    <a:bodyPr/>
                    <a:lstStyle/>
                    <a:p>
                      <a:pPr algn="ctr"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r>
            </a:tbl>
          </a:graphicData>
        </a:graphic>
      </p:graphicFrame>
      <p:sp>
        <p:nvSpPr>
          <p:cNvPr id="4" name="Slide Number Placeholder 3"/>
          <p:cNvSpPr>
            <a:spLocks noGrp="1"/>
          </p:cNvSpPr>
          <p:nvPr>
            <p:ph type="sldNum" sz="quarter" idx="12"/>
          </p:nvPr>
        </p:nvSpPr>
        <p:spPr/>
        <p:txBody>
          <a:bodyPr/>
          <a:lstStyle/>
          <a:p>
            <a:fld id="{BD611F16-F758-414E-8BA9-809B87BDA051}" type="slidenum">
              <a:rPr lang="en-US"/>
              <a:pPr/>
              <a:t>8</a:t>
            </a:fld>
            <a:endParaRPr lang="en-US"/>
          </a:p>
        </p:txBody>
      </p:sp>
    </p:spTree>
    <p:extLst>
      <p:ext uri="{BB962C8B-B14F-4D97-AF65-F5344CB8AC3E}">
        <p14:creationId xmlns:p14="http://schemas.microsoft.com/office/powerpoint/2010/main" val="36640490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2278783624"/>
              </p:ext>
            </p:extLst>
          </p:nvPr>
        </p:nvGraphicFramePr>
        <p:xfrm>
          <a:off x="457203" y="177803"/>
          <a:ext cx="8229600" cy="6324600"/>
        </p:xfrm>
        <a:graphic>
          <a:graphicData uri="http://schemas.openxmlformats.org/drawingml/2006/table">
            <a:tbl>
              <a:tblPr firstRow="1" bandRow="1">
                <a:tableStyleId>{2D5ABB26-0587-4C30-8999-92F81FD0307C}</a:tableStyleId>
              </a:tblPr>
              <a:tblGrid>
                <a:gridCol w="2472264"/>
                <a:gridCol w="959556"/>
                <a:gridCol w="959556"/>
                <a:gridCol w="959556"/>
                <a:gridCol w="959556"/>
                <a:gridCol w="959556"/>
                <a:gridCol w="959556"/>
              </a:tblGrid>
              <a:tr h="370840">
                <a:tc>
                  <a:txBody>
                    <a:bodyPr/>
                    <a:lstStyle/>
                    <a:p>
                      <a:pPr algn="l" fontAlgn="b"/>
                      <a:r>
                        <a:rPr lang="en-US" sz="1800" b="1" i="0" u="none" strike="noStrike">
                          <a:solidFill>
                            <a:srgbClr val="000000"/>
                          </a:solidFill>
                          <a:effectLst/>
                          <a:latin typeface="Helvetica Neue"/>
                          <a:cs typeface="Helvetica Neue"/>
                        </a:rPr>
                        <a:t>Target</a:t>
                      </a:r>
                    </a:p>
                  </a:txBody>
                  <a:tcPr marL="12700" marR="12700" marT="12700" marB="0" anchor="b">
                    <a:lnR w="12700" cap="flat" cmpd="sng" algn="ctr">
                      <a:solidFill>
                        <a:srgbClr val="A6A6A6"/>
                      </a:solidFill>
                      <a:prstDash val="solid"/>
                      <a:round/>
                      <a:headEnd type="none" w="med" len="med"/>
                      <a:tailEnd type="none" w="med" len="med"/>
                    </a:lnR>
                  </a:tcPr>
                </a:tc>
                <a:tc>
                  <a:txBody>
                    <a:bodyPr/>
                    <a:lstStyle/>
                    <a:p>
                      <a:pPr algn="ctr" fontAlgn="b"/>
                      <a:r>
                        <a:rPr lang="en-US" sz="1800" b="1" i="0" u="none" strike="noStrike">
                          <a:solidFill>
                            <a:srgbClr val="000000"/>
                          </a:solidFill>
                          <a:effectLst/>
                          <a:latin typeface="Helvetica Neue"/>
                          <a:cs typeface="Helvetica Neue"/>
                        </a:rPr>
                        <a:t>Jan-15</a:t>
                      </a: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tcPr>
                </a:tc>
                <a:tc>
                  <a:txBody>
                    <a:bodyPr/>
                    <a:lstStyle/>
                    <a:p>
                      <a:pPr algn="ctr" fontAlgn="b"/>
                      <a:r>
                        <a:rPr lang="en-US" sz="1800" b="1" i="0" u="none" strike="noStrike">
                          <a:solidFill>
                            <a:srgbClr val="000000"/>
                          </a:solidFill>
                          <a:effectLst/>
                          <a:latin typeface="Helvetica Neue"/>
                          <a:cs typeface="Helvetica Neue"/>
                        </a:rPr>
                        <a:t>Mar-15</a:t>
                      </a: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tcPr>
                </a:tc>
                <a:tc>
                  <a:txBody>
                    <a:bodyPr/>
                    <a:lstStyle/>
                    <a:p>
                      <a:pPr algn="ctr" fontAlgn="b"/>
                      <a:r>
                        <a:rPr lang="en-US" sz="1800" b="1" i="0" u="none" strike="noStrike">
                          <a:solidFill>
                            <a:srgbClr val="000000"/>
                          </a:solidFill>
                          <a:effectLst/>
                          <a:latin typeface="Helvetica Neue"/>
                          <a:cs typeface="Helvetica Neue"/>
                        </a:rPr>
                        <a:t>May-15</a:t>
                      </a: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tcPr>
                </a:tc>
                <a:tc>
                  <a:txBody>
                    <a:bodyPr/>
                    <a:lstStyle/>
                    <a:p>
                      <a:pPr algn="ctr" fontAlgn="b"/>
                      <a:r>
                        <a:rPr lang="en-US" sz="1800" b="1" i="0" u="none" strike="noStrike">
                          <a:solidFill>
                            <a:srgbClr val="000000"/>
                          </a:solidFill>
                          <a:effectLst/>
                          <a:latin typeface="Helvetica Neue"/>
                          <a:cs typeface="Helvetica Neue"/>
                        </a:rPr>
                        <a:t>Jun-15</a:t>
                      </a: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tcPr>
                </a:tc>
                <a:tc>
                  <a:txBody>
                    <a:bodyPr/>
                    <a:lstStyle/>
                    <a:p>
                      <a:pPr algn="ctr" fontAlgn="b"/>
                      <a:r>
                        <a:rPr lang="en-US" sz="1800" b="1" i="0" u="none" strike="noStrike">
                          <a:solidFill>
                            <a:srgbClr val="000000"/>
                          </a:solidFill>
                          <a:effectLst/>
                          <a:latin typeface="Helvetica Neue"/>
                          <a:cs typeface="Helvetica Neue"/>
                        </a:rPr>
                        <a:t>Jul-15</a:t>
                      </a: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tcPr>
                </a:tc>
                <a:tc>
                  <a:txBody>
                    <a:bodyPr/>
                    <a:lstStyle/>
                    <a:p>
                      <a:pPr algn="ctr" fontAlgn="b"/>
                      <a:r>
                        <a:rPr lang="en-US" sz="1800" b="1" i="0" u="none" strike="noStrike">
                          <a:solidFill>
                            <a:srgbClr val="000000"/>
                          </a:solidFill>
                          <a:effectLst/>
                          <a:latin typeface="Helvetica Neue"/>
                          <a:cs typeface="Helvetica Neue"/>
                        </a:rPr>
                        <a:t>Sept-15</a:t>
                      </a:r>
                    </a:p>
                  </a:txBody>
                  <a:tcPr marL="12700" marR="12700" marT="12700" marB="0" anchor="b">
                    <a:lnL w="12700" cap="flat" cmpd="sng" algn="ctr">
                      <a:solidFill>
                        <a:srgbClr val="A6A6A6"/>
                      </a:solidFill>
                      <a:prstDash val="solid"/>
                      <a:round/>
                      <a:headEnd type="none" w="med" len="med"/>
                      <a:tailEnd type="none" w="med" len="med"/>
                    </a:lnL>
                  </a:tcPr>
                </a:tc>
              </a:tr>
              <a:tr h="370840">
                <a:tc>
                  <a:txBody>
                    <a:bodyPr/>
                    <a:lstStyle/>
                    <a:p>
                      <a:pPr algn="l" fontAlgn="b"/>
                      <a:r>
                        <a:rPr lang="en-US" sz="1800" b="1" i="0" u="none" strike="noStrike">
                          <a:solidFill>
                            <a:srgbClr val="000000"/>
                          </a:solidFill>
                          <a:effectLst/>
                          <a:latin typeface="Helvetica Neue"/>
                          <a:cs typeface="Helvetica Neue"/>
                        </a:rPr>
                        <a:t> </a:t>
                      </a:r>
                    </a:p>
                  </a:txBody>
                  <a:tcPr marL="12700" marR="12700" marT="12700" marB="0" anchor="b">
                    <a:lnR w="12700" cap="flat" cmpd="sng" algn="ctr">
                      <a:solidFill>
                        <a:srgbClr val="A6A6A6"/>
                      </a:solidFill>
                      <a:prstDash val="solid"/>
                      <a:round/>
                      <a:headEnd type="none" w="med" len="med"/>
                      <a:tailEnd type="none" w="med" len="med"/>
                    </a:lnR>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tcPr>
                </a:tc>
              </a:tr>
              <a:tr h="370840">
                <a:tc>
                  <a:txBody>
                    <a:bodyPr/>
                    <a:lstStyle/>
                    <a:p>
                      <a:pPr algn="l" fontAlgn="b"/>
                      <a:r>
                        <a:rPr lang="en-US" sz="1800" b="0" i="0" u="none" strike="noStrike">
                          <a:solidFill>
                            <a:srgbClr val="000000"/>
                          </a:solidFill>
                          <a:effectLst/>
                          <a:latin typeface="Helvetica Neue"/>
                          <a:cs typeface="Helvetica Neue"/>
                        </a:rPr>
                        <a:t>Communities Develop Proposals</a:t>
                      </a:r>
                    </a:p>
                  </a:txBody>
                  <a:tcPr marL="12700" marR="12700" marT="12700" marB="0" anchor="b">
                    <a:lnR w="12700" cap="flat" cmpd="sng" algn="ctr">
                      <a:solidFill>
                        <a:srgbClr val="A6A6A6"/>
                      </a:solidFill>
                      <a:prstDash val="solid"/>
                      <a:round/>
                      <a:headEnd type="none" w="med" len="med"/>
                      <a:tailEnd type="none" w="med" len="med"/>
                    </a:lnR>
                    <a:lnB w="12700" cap="flat" cmpd="sng" algn="ctr">
                      <a:solidFill>
                        <a:prstClr val="white">
                          <a:lumMod val="65000"/>
                        </a:prstClr>
                      </a:solidFill>
                      <a:prstDash val="solid"/>
                      <a:round/>
                      <a:headEnd type="none" w="med" len="med"/>
                      <a:tailEnd type="none" w="med" len="med"/>
                    </a:lnB>
                  </a:tcPr>
                </a:tc>
                <a:tc>
                  <a:txBody>
                    <a:bodyPr/>
                    <a:lstStyle/>
                    <a:p>
                      <a:pPr algn="l" fontAlgn="b"/>
                      <a:r>
                        <a:rPr lang="en-US" sz="1800" b="0" i="0" u="none" strike="noStrike">
                          <a:solidFill>
                            <a:srgbClr val="000000"/>
                          </a:solidFill>
                          <a:effectLst/>
                          <a:latin typeface="Helvetica Neue"/>
                          <a:cs typeface="Helvetica Neue"/>
                        </a:rPr>
                        <a:t> </a:t>
                      </a: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B w="12700" cap="flat" cmpd="sng" algn="ctr">
                      <a:solidFill>
                        <a:prstClr val="white">
                          <a:lumMod val="65000"/>
                        </a:prstClr>
                      </a:solidFill>
                      <a:prstDash val="solid"/>
                      <a:round/>
                      <a:headEnd type="none" w="med" len="med"/>
                      <a:tailEnd type="none" w="med" len="med"/>
                    </a:lnB>
                    <a:solidFill>
                      <a:schemeClr val="accent5"/>
                    </a:solidFill>
                  </a:tcPr>
                </a:tc>
                <a:tc>
                  <a:txBody>
                    <a:bodyPr/>
                    <a:lstStyle/>
                    <a:p>
                      <a:pPr algn="l" fontAlgn="b"/>
                      <a:r>
                        <a:rPr lang="en-US" sz="1800" b="0" i="0" u="none" strike="noStrike">
                          <a:solidFill>
                            <a:srgbClr val="000000"/>
                          </a:solidFill>
                          <a:effectLst/>
                          <a:latin typeface="Helvetica Neue"/>
                          <a:cs typeface="Helvetica Neue"/>
                        </a:rPr>
                        <a:t> </a:t>
                      </a: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B w="12700" cap="flat" cmpd="sng" algn="ctr">
                      <a:solidFill>
                        <a:prstClr val="white">
                          <a:lumMod val="65000"/>
                        </a:prstClr>
                      </a:solidFill>
                      <a:prstDash val="solid"/>
                      <a:round/>
                      <a:headEnd type="none" w="med" len="med"/>
                      <a:tailEnd type="none" w="med" len="med"/>
                    </a:lnB>
                  </a:tcPr>
                </a:tc>
                <a:tc>
                  <a:txBody>
                    <a:bodyPr/>
                    <a:lstStyle/>
                    <a:p>
                      <a:pPr algn="l" fontAlgn="b"/>
                      <a:r>
                        <a:rPr lang="en-US" sz="1800" b="0" i="0" u="none" strike="noStrike">
                          <a:solidFill>
                            <a:srgbClr val="000000"/>
                          </a:solidFill>
                          <a:effectLst/>
                          <a:latin typeface="Helvetica Neue"/>
                          <a:cs typeface="Helvetica Neue"/>
                        </a:rPr>
                        <a:t> </a:t>
                      </a: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B w="12700" cap="flat" cmpd="sng" algn="ctr">
                      <a:solidFill>
                        <a:prstClr val="white">
                          <a:lumMod val="65000"/>
                        </a:prstClr>
                      </a:solidFill>
                      <a:prstDash val="solid"/>
                      <a:round/>
                      <a:headEnd type="none" w="med" len="med"/>
                      <a:tailEnd type="none" w="med" len="med"/>
                    </a:lnB>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B w="12700" cap="flat" cmpd="sng" algn="ctr">
                      <a:solidFill>
                        <a:prstClr val="white">
                          <a:lumMod val="65000"/>
                        </a:prstClr>
                      </a:solidFill>
                      <a:prstDash val="solid"/>
                      <a:round/>
                      <a:headEnd type="none" w="med" len="med"/>
                      <a:tailEnd type="none" w="med" len="med"/>
                    </a:lnB>
                  </a:tcPr>
                </a:tc>
                <a:tc>
                  <a:txBody>
                    <a:bodyPr/>
                    <a:lstStyle/>
                    <a:p>
                      <a:pPr algn="l" fontAlgn="b"/>
                      <a:r>
                        <a:rPr lang="en-US" sz="1800" b="0" i="0" u="none" strike="noStrike">
                          <a:solidFill>
                            <a:srgbClr val="000000"/>
                          </a:solidFill>
                          <a:effectLst/>
                          <a:latin typeface="Helvetica Neue"/>
                          <a:cs typeface="Helvetica Neue"/>
                        </a:rPr>
                        <a:t> </a:t>
                      </a: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B w="12700" cap="flat" cmpd="sng" algn="ctr">
                      <a:solidFill>
                        <a:prstClr val="white">
                          <a:lumMod val="65000"/>
                        </a:prstClr>
                      </a:solidFill>
                      <a:prstDash val="solid"/>
                      <a:round/>
                      <a:headEnd type="none" w="med" len="med"/>
                      <a:tailEnd type="none" w="med" len="med"/>
                    </a:lnB>
                  </a:tcPr>
                </a:tc>
                <a:tc>
                  <a:txBody>
                    <a:bodyPr/>
                    <a:lstStyle/>
                    <a:p>
                      <a:pPr algn="l" fontAlgn="b"/>
                      <a:r>
                        <a:rPr lang="en-US" sz="1800" b="0" i="0" u="none" strike="noStrike">
                          <a:solidFill>
                            <a:srgbClr val="000000"/>
                          </a:solidFill>
                          <a:effectLst/>
                          <a:latin typeface="Helvetica Neue"/>
                          <a:cs typeface="Helvetica Neue"/>
                        </a:rPr>
                        <a:t> </a:t>
                      </a:r>
                    </a:p>
                  </a:txBody>
                  <a:tcPr marL="12700" marR="12700" marT="12700" marB="0" anchor="b">
                    <a:lnL w="12700" cap="flat" cmpd="sng" algn="ctr">
                      <a:solidFill>
                        <a:srgbClr val="A6A6A6"/>
                      </a:solidFill>
                      <a:prstDash val="solid"/>
                      <a:round/>
                      <a:headEnd type="none" w="med" len="med"/>
                      <a:tailEnd type="none" w="med" len="med"/>
                    </a:lnL>
                    <a:lnB w="12700" cap="flat" cmpd="sng" algn="ctr">
                      <a:solidFill>
                        <a:prstClr val="white">
                          <a:lumMod val="65000"/>
                        </a:prstClr>
                      </a:solidFill>
                      <a:prstDash val="solid"/>
                      <a:round/>
                      <a:headEnd type="none" w="med" len="med"/>
                      <a:tailEnd type="none" w="med" len="med"/>
                    </a:lnB>
                  </a:tcPr>
                </a:tc>
              </a:tr>
              <a:tr h="370840">
                <a:tc>
                  <a:txBody>
                    <a:bodyPr/>
                    <a:lstStyle/>
                    <a:p>
                      <a:pPr algn="l" fontAlgn="b"/>
                      <a:r>
                        <a:rPr lang="en-US" sz="1800" b="0" i="0" u="none" strike="noStrike">
                          <a:solidFill>
                            <a:srgbClr val="000000"/>
                          </a:solidFill>
                          <a:effectLst/>
                          <a:latin typeface="Helvetica Neue"/>
                          <a:cs typeface="Helvetica Neue"/>
                        </a:rPr>
                        <a:t>ICG Develops Draft Response</a:t>
                      </a:r>
                    </a:p>
                  </a:txBody>
                  <a:tcPr marL="12700" marR="12700" marT="12700" marB="0" anchor="b">
                    <a:lnR w="12700" cap="flat" cmpd="sng" algn="ctr">
                      <a:solidFill>
                        <a:srgbClr val="A6A6A6"/>
                      </a:solidFill>
                      <a:prstDash val="solid"/>
                      <a:round/>
                      <a:headEnd type="none" w="med" len="med"/>
                      <a:tailEnd type="none" w="med" len="med"/>
                    </a:lnR>
                    <a:lnT w="12700" cap="flat" cmpd="sng" algn="ctr">
                      <a:solidFill>
                        <a:prstClr val="white">
                          <a:lumMod val="65000"/>
                        </a:prstClr>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lgn="l" fontAlgn="b"/>
                      <a:r>
                        <a:rPr lang="en-US" sz="1800" b="0" i="0" u="none" strike="noStrike">
                          <a:solidFill>
                            <a:srgbClr val="000000"/>
                          </a:solidFill>
                          <a:effectLst/>
                          <a:latin typeface="Helvetica Neue"/>
                          <a:cs typeface="Helvetica Neue"/>
                        </a:rPr>
                        <a:t> </a:t>
                      </a: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prstClr val="white">
                          <a:lumMod val="65000"/>
                        </a:prstClr>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chemeClr val="accent4"/>
                    </a:solidFill>
                  </a:tcPr>
                </a:tc>
                <a:tc>
                  <a:txBody>
                    <a:bodyPr/>
                    <a:lstStyle/>
                    <a:p>
                      <a:pPr algn="l" fontAlgn="b"/>
                      <a:r>
                        <a:rPr lang="en-US" sz="1800" b="0" i="0" u="none" strike="noStrike">
                          <a:solidFill>
                            <a:srgbClr val="000000"/>
                          </a:solidFill>
                          <a:effectLst/>
                          <a:latin typeface="Helvetica Neue"/>
                          <a:cs typeface="Helvetica Neue"/>
                        </a:rPr>
                        <a:t> </a:t>
                      </a: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prstClr val="white">
                          <a:lumMod val="65000"/>
                        </a:prstClr>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chemeClr val="accent4"/>
                    </a:solidFill>
                  </a:tcPr>
                </a:tc>
                <a:tc>
                  <a:txBody>
                    <a:bodyPr/>
                    <a:lstStyle/>
                    <a:p>
                      <a:pPr algn="l" fontAlgn="b"/>
                      <a:r>
                        <a:rPr lang="en-US" sz="1800" b="0" i="0" u="none" strike="noStrike">
                          <a:solidFill>
                            <a:srgbClr val="000000"/>
                          </a:solidFill>
                          <a:effectLst/>
                          <a:latin typeface="Helvetica Neue"/>
                          <a:cs typeface="Helvetica Neue"/>
                        </a:rPr>
                        <a:t> </a:t>
                      </a: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prstClr val="white">
                          <a:lumMod val="65000"/>
                        </a:prstClr>
                      </a:solidFill>
                      <a:prstDash val="solid"/>
                      <a:round/>
                      <a:headEnd type="none" w="med" len="med"/>
                      <a:tailEnd type="none" w="med" len="med"/>
                    </a:lnT>
                    <a:lnB w="12700" cap="flat" cmpd="sng" algn="ctr">
                      <a:solidFill>
                        <a:srgbClr val="A6A6A6"/>
                      </a:solidFill>
                      <a:prstDash val="solid"/>
                      <a:round/>
                      <a:headEnd type="none" w="med" len="med"/>
                      <a:tailEnd type="none" w="med" len="med"/>
                    </a:lnB>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prstClr val="white">
                          <a:lumMod val="65000"/>
                        </a:prstClr>
                      </a:solidFill>
                      <a:prstDash val="solid"/>
                      <a:round/>
                      <a:headEnd type="none" w="med" len="med"/>
                      <a:tailEnd type="none" w="med" len="med"/>
                    </a:lnT>
                    <a:lnB w="12700" cap="flat" cmpd="sng" algn="ctr">
                      <a:solidFill>
                        <a:srgbClr val="A6A6A6"/>
                      </a:solidFill>
                      <a:prstDash val="solid"/>
                      <a:round/>
                      <a:headEnd type="none" w="med" len="med"/>
                      <a:tailEnd type="none" w="med" len="med"/>
                    </a:lnB>
                    <a:noFill/>
                  </a:tcPr>
                </a:tc>
                <a:tc>
                  <a:txBody>
                    <a:bodyPr/>
                    <a:lstStyle/>
                    <a:p>
                      <a:pPr algn="l" fontAlgn="b"/>
                      <a:r>
                        <a:rPr lang="en-US" sz="1800" b="0" i="0" u="none" strike="noStrike">
                          <a:solidFill>
                            <a:srgbClr val="000000"/>
                          </a:solidFill>
                          <a:effectLst/>
                          <a:latin typeface="Helvetica Neue"/>
                          <a:cs typeface="Helvetica Neue"/>
                        </a:rPr>
                        <a:t> </a:t>
                      </a: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prstClr val="white">
                          <a:lumMod val="65000"/>
                        </a:prstClr>
                      </a:solidFill>
                      <a:prstDash val="solid"/>
                      <a:round/>
                      <a:headEnd type="none" w="med" len="med"/>
                      <a:tailEnd type="none" w="med" len="med"/>
                    </a:lnT>
                    <a:lnB w="12700" cap="flat" cmpd="sng" algn="ctr">
                      <a:solidFill>
                        <a:srgbClr val="A6A6A6"/>
                      </a:solidFill>
                      <a:prstDash val="solid"/>
                      <a:round/>
                      <a:headEnd type="none" w="med" len="med"/>
                      <a:tailEnd type="none" w="med" len="med"/>
                    </a:lnB>
                    <a:noFill/>
                  </a:tcPr>
                </a:tc>
                <a:tc>
                  <a:txBody>
                    <a:bodyPr/>
                    <a:lstStyle/>
                    <a:p>
                      <a:pPr algn="l" fontAlgn="b"/>
                      <a:r>
                        <a:rPr lang="en-US" sz="1800" b="0" i="0" u="none" strike="noStrike">
                          <a:solidFill>
                            <a:srgbClr val="000000"/>
                          </a:solidFill>
                          <a:effectLst/>
                          <a:latin typeface="Helvetica Neue"/>
                          <a:cs typeface="Helvetica Neue"/>
                        </a:rPr>
                        <a:t> </a:t>
                      </a:r>
                    </a:p>
                  </a:txBody>
                  <a:tcPr marL="12700" marR="12700" marT="12700" marB="0" anchor="b">
                    <a:lnL w="12700" cap="flat" cmpd="sng" algn="ctr">
                      <a:solidFill>
                        <a:srgbClr val="A6A6A6"/>
                      </a:solidFill>
                      <a:prstDash val="solid"/>
                      <a:round/>
                      <a:headEnd type="none" w="med" len="med"/>
                      <a:tailEnd type="none" w="med" len="med"/>
                    </a:lnL>
                    <a:lnT w="12700" cap="flat" cmpd="sng" algn="ctr">
                      <a:solidFill>
                        <a:prstClr val="white">
                          <a:lumMod val="65000"/>
                        </a:prstClr>
                      </a:solidFill>
                      <a:prstDash val="solid"/>
                      <a:round/>
                      <a:headEnd type="none" w="med" len="med"/>
                      <a:tailEnd type="none" w="med" len="med"/>
                    </a:lnT>
                    <a:lnB w="12700" cap="flat" cmpd="sng" algn="ctr">
                      <a:solidFill>
                        <a:srgbClr val="A6A6A6"/>
                      </a:solidFill>
                      <a:prstDash val="solid"/>
                      <a:round/>
                      <a:headEnd type="none" w="med" len="med"/>
                      <a:tailEnd type="none" w="med" len="med"/>
                    </a:lnB>
                    <a:noFill/>
                  </a:tcPr>
                </a:tc>
              </a:tr>
              <a:tr h="370840">
                <a:tc>
                  <a:txBody>
                    <a:bodyPr/>
                    <a:lstStyle/>
                    <a:p>
                      <a:pPr algn="l" fontAlgn="b"/>
                      <a:r>
                        <a:rPr lang="en-US" sz="1800" b="0" i="0" u="none" strike="noStrike">
                          <a:solidFill>
                            <a:srgbClr val="000000"/>
                          </a:solidFill>
                          <a:effectLst/>
                          <a:latin typeface="Helvetica Neue"/>
                          <a:cs typeface="Helvetica Neue"/>
                        </a:rPr>
                        <a:t>Review of the Draft Response</a:t>
                      </a:r>
                    </a:p>
                  </a:txBody>
                  <a:tcPr marL="12700" marR="12700" marT="12700" marB="0" anchor="b">
                    <a:lnL>
                      <a:noFill/>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algn="l" fontAlgn="b"/>
                      <a:r>
                        <a:rPr lang="en-US" sz="1800" b="0" i="0" u="none" strike="noStrike">
                          <a:solidFill>
                            <a:srgbClr val="000000"/>
                          </a:solidFill>
                          <a:effectLst/>
                          <a:latin typeface="Helvetica Neue"/>
                          <a:cs typeface="Helvetica Neue"/>
                        </a:rPr>
                        <a:t>ICG Develops Final Response</a:t>
                      </a:r>
                    </a:p>
                  </a:txBody>
                  <a:tcPr marL="12700" marR="12700" marT="12700" marB="0" anchor="b">
                    <a:lnL>
                      <a:noFill/>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lnTlToBr w="12700" cmpd="sng">
                      <a:noFill/>
                      <a:prstDash val="solid"/>
                    </a:lnTlToBr>
                    <a:lnBlToTr w="12700" cmpd="sng">
                      <a:noFill/>
                      <a:prstDash val="solid"/>
                    </a:lnBlToTr>
                    <a:solidFill>
                      <a:srgbClr val="8064A2"/>
                    </a:solid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lnTlToBr w="12700" cmpd="sng">
                      <a:noFill/>
                      <a:prstDash val="solid"/>
                    </a:lnTlToBr>
                    <a:lnBlToTr w="12700" cmpd="sng">
                      <a:noFill/>
                      <a:prstDash val="solid"/>
                    </a:lnBlToTr>
                    <a:solidFill>
                      <a:srgbClr val="8064A2"/>
                    </a:solid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algn="l" fontAlgn="b"/>
                      <a:r>
                        <a:rPr lang="en-US" sz="1800" b="0" i="0" u="none" strike="noStrike">
                          <a:solidFill>
                            <a:srgbClr val="000000"/>
                          </a:solidFill>
                          <a:effectLst/>
                          <a:latin typeface="Helvetica Neue"/>
                          <a:cs typeface="Helvetica Neue"/>
                        </a:rPr>
                        <a:t>Final Response Review</a:t>
                      </a:r>
                    </a:p>
                  </a:txBody>
                  <a:tcPr marL="12700" marR="12700" marT="12700" marB="0" anchor="b">
                    <a:lnL>
                      <a:noFill/>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algn="l" fontAlgn="b"/>
                      <a:r>
                        <a:rPr lang="en-US" sz="1800" b="0" i="0" u="none" strike="noStrike">
                          <a:solidFill>
                            <a:srgbClr val="000000"/>
                          </a:solidFill>
                          <a:effectLst/>
                          <a:latin typeface="Helvetica Neue"/>
                          <a:cs typeface="Helvetica Neue"/>
                        </a:rPr>
                        <a:t>Final Response Delivery</a:t>
                      </a:r>
                    </a:p>
                  </a:txBody>
                  <a:tcPr marL="12700" marR="12700" marT="12700" marB="0" anchor="b">
                    <a:lnL>
                      <a:noFill/>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algn="l" fontAlgn="b"/>
                      <a:r>
                        <a:rPr lang="en-US" sz="1800" b="0" i="0" u="none" strike="noStrike">
                          <a:solidFill>
                            <a:srgbClr val="000000"/>
                          </a:solidFill>
                          <a:effectLst/>
                          <a:latin typeface="Helvetica Neue"/>
                          <a:cs typeface="Helvetica Neue"/>
                        </a:rPr>
                        <a:t>Testing</a:t>
                      </a:r>
                    </a:p>
                  </a:txBody>
                  <a:tcPr marL="12700" marR="12700" marT="12700" marB="0" anchor="b">
                    <a:lnL>
                      <a:noFill/>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lnTlToBr w="12700" cmpd="sng">
                      <a:noFill/>
                      <a:prstDash val="solid"/>
                    </a:lnTlToBr>
                    <a:lnBlToTr w="12700" cmpd="sng">
                      <a:noFill/>
                      <a:prstDash val="solid"/>
                    </a:lnBlToTr>
                    <a:solidFill>
                      <a:schemeClr val="accent5"/>
                    </a:solidFill>
                  </a:tcPr>
                </a:tc>
              </a:tr>
              <a:tr h="370840">
                <a:tc>
                  <a:txBody>
                    <a:bodyPr/>
                    <a:lstStyle/>
                    <a:p>
                      <a:pPr algn="l" fontAlgn="b"/>
                      <a:r>
                        <a:rPr lang="en-US" sz="1800" b="0" i="0" u="none" strike="noStrike">
                          <a:solidFill>
                            <a:srgbClr val="000000"/>
                          </a:solidFill>
                          <a:effectLst/>
                          <a:latin typeface="Helvetica Neue"/>
                          <a:cs typeface="Helvetica Neue"/>
                        </a:rPr>
                        <a:t>NTIA Review</a:t>
                      </a:r>
                    </a:p>
                  </a:txBody>
                  <a:tcPr marL="12700" marR="12700" marT="12700" marB="0" anchor="b">
                    <a:lnL>
                      <a:noFill/>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a:noFill/>
                    </a:lnB>
                    <a:lnTlToBr w="12700" cmpd="sng">
                      <a:noFill/>
                      <a:prstDash val="solid"/>
                    </a:lnTlToBr>
                    <a:lnBlToTr w="12700" cmpd="sng">
                      <a:noFill/>
                      <a:prstDash val="solid"/>
                    </a:lnBlToTr>
                    <a:solidFill>
                      <a:schemeClr val="accent6"/>
                    </a:solid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a:noFill/>
                    </a:lnB>
                    <a:lnTlToBr w="12700" cmpd="sng">
                      <a:noFill/>
                      <a:prstDash val="solid"/>
                    </a:lnTlToBr>
                    <a:lnBlToTr w="12700" cmpd="sng">
                      <a:noFill/>
                      <a:prstDash val="solid"/>
                    </a:lnBlToTr>
                    <a:solidFill>
                      <a:schemeClr val="accent6"/>
                    </a:solid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a:noFill/>
                    </a:lnR>
                    <a:lnT w="12700" cap="flat" cmpd="sng" algn="ctr">
                      <a:solidFill>
                        <a:srgbClr val="A6A6A6"/>
                      </a:solidFill>
                      <a:prstDash val="solid"/>
                      <a:round/>
                      <a:headEnd type="none" w="med" len="med"/>
                      <a:tailEnd type="none" w="med" len="med"/>
                    </a:lnT>
                    <a:lnB>
                      <a:noFill/>
                    </a:lnB>
                    <a:lnTlToBr w="12700" cmpd="sng">
                      <a:noFill/>
                      <a:prstDash val="solid"/>
                    </a:lnTlToBr>
                    <a:lnBlToTr w="12700" cmpd="sng">
                      <a:noFill/>
                      <a:prstDash val="solid"/>
                    </a:lnBlToTr>
                    <a:solidFill>
                      <a:schemeClr val="accent6"/>
                    </a:solidFill>
                  </a:tcPr>
                </a:tc>
              </a:tr>
              <a:tr h="370840">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solidFill>
                        <a:srgbClr val="A6A6A6"/>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solidFill>
                        <a:srgbClr val="A6A6A6"/>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r>
              <a:tr h="370840">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r>
              <a:tr h="370840">
                <a:tc>
                  <a:txBody>
                    <a:bodyPr/>
                    <a:lstStyle/>
                    <a:p>
                      <a:pPr algn="ctr" fontAlgn="b"/>
                      <a:r>
                        <a:rPr lang="en-US" sz="1800" b="0" i="0" u="none" strike="noStrike">
                          <a:solidFill>
                            <a:srgbClr val="FFFFFF"/>
                          </a:solidFill>
                          <a:effectLst/>
                          <a:latin typeface="Helvetica Neue"/>
                          <a:cs typeface="Helvetica Neue"/>
                        </a:rPr>
                        <a:t>ICG</a:t>
                      </a:r>
                    </a:p>
                  </a:txBody>
                  <a:tcPr marL="12700" marR="12700" marT="12700" marB="0"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accent4"/>
                    </a:solid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r>
              <a:tr h="370840">
                <a:tc>
                  <a:txBody>
                    <a:bodyPr/>
                    <a:lstStyle/>
                    <a:p>
                      <a:pPr algn="ctr" fontAlgn="b"/>
                      <a:r>
                        <a:rPr lang="en-US" sz="1800" b="0" i="0" u="none" strike="noStrike">
                          <a:solidFill>
                            <a:srgbClr val="FFFFFF"/>
                          </a:solidFill>
                          <a:effectLst/>
                          <a:latin typeface="Helvetica Neue"/>
                          <a:cs typeface="Helvetica Neue"/>
                        </a:rPr>
                        <a:t>Communities</a:t>
                      </a:r>
                    </a:p>
                  </a:txBody>
                  <a:tcPr marL="12700" marR="12700" marT="12700" marB="0"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accent5"/>
                    </a:solid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r>
              <a:tr h="370840">
                <a:tc>
                  <a:txBody>
                    <a:bodyPr/>
                    <a:lstStyle/>
                    <a:p>
                      <a:pPr algn="ctr" fontAlgn="b"/>
                      <a:r>
                        <a:rPr lang="en-US" sz="1800" b="0" i="0" u="none" strike="noStrike">
                          <a:solidFill>
                            <a:srgbClr val="FFFFFF"/>
                          </a:solidFill>
                          <a:effectLst/>
                          <a:latin typeface="Helvetica Neue"/>
                          <a:cs typeface="Helvetica Neue"/>
                        </a:rPr>
                        <a:t>NTIA</a:t>
                      </a:r>
                    </a:p>
                  </a:txBody>
                  <a:tcPr marL="12700" marR="12700" marT="12700" marB="0"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accent6"/>
                    </a:solid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l" fontAlgn="b"/>
                      <a:endParaRPr lang="en-US" sz="1800" b="0" i="0" u="none" strike="noStrike">
                        <a:solidFill>
                          <a:srgbClr val="000000"/>
                        </a:solidFill>
                        <a:effectLst/>
                        <a:latin typeface="Helvetica Neue"/>
                        <a:cs typeface="Helvetica Neue"/>
                      </a:endParaRPr>
                    </a:p>
                  </a:txBody>
                  <a:tcPr marL="12700" marR="12700" marT="12700" marB="0" anchor="b">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r>
            </a:tbl>
          </a:graphicData>
        </a:graphic>
      </p:graphicFrame>
      <p:sp>
        <p:nvSpPr>
          <p:cNvPr id="4" name="Slide Number Placeholder 3"/>
          <p:cNvSpPr>
            <a:spLocks noGrp="1"/>
          </p:cNvSpPr>
          <p:nvPr>
            <p:ph type="sldNum" sz="quarter" idx="12"/>
          </p:nvPr>
        </p:nvSpPr>
        <p:spPr/>
        <p:txBody>
          <a:bodyPr/>
          <a:lstStyle/>
          <a:p>
            <a:fld id="{BD611F16-F758-414E-8BA9-809B87BDA051}" type="slidenum">
              <a:rPr lang="en-US"/>
              <a:pPr/>
              <a:t>9</a:t>
            </a:fld>
            <a:endParaRPr lang="en-US"/>
          </a:p>
        </p:txBody>
      </p:sp>
    </p:spTree>
    <p:extLst>
      <p:ext uri="{BB962C8B-B14F-4D97-AF65-F5344CB8AC3E}">
        <p14:creationId xmlns:p14="http://schemas.microsoft.com/office/powerpoint/2010/main" val="21592741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484</Words>
  <Application>Microsoft Office PowerPoint</Application>
  <PresentationFormat>Bildschirmpräsentation (4:3)</PresentationFormat>
  <Paragraphs>193</Paragraphs>
  <Slides>15</Slides>
  <Notes>0</Notes>
  <HiddenSlides>0</HiddenSlides>
  <MMClips>0</MMClips>
  <ScaleCrop>false</ScaleCrop>
  <HeadingPairs>
    <vt:vector size="4" baseType="variant">
      <vt:variant>
        <vt:lpstr>Design</vt:lpstr>
      </vt:variant>
      <vt:variant>
        <vt:i4>1</vt:i4>
      </vt:variant>
      <vt:variant>
        <vt:lpstr>Folientitel</vt:lpstr>
      </vt:variant>
      <vt:variant>
        <vt:i4>15</vt:i4>
      </vt:variant>
    </vt:vector>
  </HeadingPairs>
  <TitlesOfParts>
    <vt:vector size="16" baseType="lpstr">
      <vt:lpstr>Office Theme</vt:lpstr>
      <vt:lpstr>PowerPoint-Präsentation</vt:lpstr>
      <vt:lpstr>Transition background</vt:lpstr>
      <vt:lpstr>ICG</vt:lpstr>
      <vt:lpstr>ICG</vt:lpstr>
      <vt:lpstr>Focus of transition</vt:lpstr>
      <vt:lpstr>Transition proposal development</vt:lpstr>
      <vt:lpstr>Community proposal elements</vt:lpstr>
      <vt:lpstr>PowerPoint-Präsentation</vt:lpstr>
      <vt:lpstr>PowerPoint-Präsentation</vt:lpstr>
      <vt:lpstr>Steps towards a single proposal</vt:lpstr>
      <vt:lpstr>Steps towards a single proposal</vt:lpstr>
      <vt:lpstr>Steps towards a single proposal</vt:lpstr>
      <vt:lpstr>References</vt:lpstr>
      <vt:lpstr>PowerPoint-Präsentation</vt:lpstr>
      <vt:lpstr>ICG references to accountability</vt:lpstr>
    </vt:vector>
  </TitlesOfParts>
  <Company>CDT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Alissa Cooper</dc:creator>
  <cp:lastModifiedBy>WUK</cp:lastModifiedBy>
  <cp:revision>290</cp:revision>
  <cp:lastPrinted>2014-06-25T17:21:40Z</cp:lastPrinted>
  <dcterms:created xsi:type="dcterms:W3CDTF">2012-08-21T11:58:13Z</dcterms:created>
  <dcterms:modified xsi:type="dcterms:W3CDTF">2014-10-14T20:58:42Z</dcterms:modified>
</cp:coreProperties>
</file>