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78" r:id="rId4"/>
    <p:sldId id="259" r:id="rId5"/>
    <p:sldId id="280" r:id="rId6"/>
    <p:sldId id="27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81" r:id="rId24"/>
    <p:sldId id="26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4" autoAdjust="0"/>
    <p:restoredTop sz="94661" autoAdjust="0"/>
  </p:normalViewPr>
  <p:slideViewPr>
    <p:cSldViewPr snapToGrid="0" snapToObjects="1">
      <p:cViewPr varScale="1">
        <p:scale>
          <a:sx n="80" d="100"/>
          <a:sy n="80" d="100"/>
        </p:scale>
        <p:origin x="-188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4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1/19/12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ommunity.icann.org/display/whoisreview/Scope+and+Roadmap+of+the+WHOIS+RT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whois-rt-draft-final-report@icann.org" TargetMode="External"/><Relationship Id="rId4" Type="http://schemas.openxmlformats.org/officeDocument/2006/relationships/hyperlink" Target="mailto:emily@emilytaylor.eu" TargetMode="External"/><Relationship Id="rId5" Type="http://schemas.openxmlformats.org/officeDocument/2006/relationships/hyperlink" Target="mailto:kathy@kathykleiman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cann.org/en/public-comment/whois-rt-draft-final-report-05dec11-en.htm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cann.org/en/public-comment/whois-rt-draft-final-report-05dec11-en.ht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806681" y="5236469"/>
            <a:ext cx="5637010" cy="882119"/>
          </a:xfrm>
        </p:spPr>
        <p:txBody>
          <a:bodyPr/>
          <a:lstStyle/>
          <a:p>
            <a:pPr algn="ctr"/>
            <a:r>
              <a:rPr lang="en-US" dirty="0" smtClean="0"/>
              <a:t>19 January 2012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23546" y="1793725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en-US" dirty="0" smtClean="0"/>
              <a:t>WHOIS Policy Review Team Draft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924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Accuracy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6257" y="1904881"/>
            <a:ext cx="8564723" cy="4599172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b="1" dirty="0"/>
              <a:t>5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en-US" sz="2800" dirty="0"/>
              <a:t>A</a:t>
            </a:r>
            <a:r>
              <a:rPr lang="en-US" sz="2800" dirty="0" smtClean="0"/>
              <a:t>ppropriate </a:t>
            </a:r>
            <a:r>
              <a:rPr lang="en-US" sz="2800" dirty="0"/>
              <a:t>measures to reduce the number of unreachable WHOIS </a:t>
            </a:r>
            <a:r>
              <a:rPr lang="en-US" sz="2800" dirty="0" smtClean="0"/>
              <a:t>registrations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by </a:t>
            </a:r>
            <a:r>
              <a:rPr lang="en-US" sz="2800" dirty="0"/>
              <a:t>50% within 12 months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by </a:t>
            </a:r>
            <a:r>
              <a:rPr lang="en-US" sz="2800" dirty="0"/>
              <a:t>50% again over the following 12 months.</a:t>
            </a:r>
          </a:p>
          <a:p>
            <a:pPr marL="45720" indent="0">
              <a:buClr>
                <a:schemeClr val="tx2"/>
              </a:buClr>
              <a:buNone/>
            </a:pPr>
            <a:endParaRPr lang="en-US" sz="2800" dirty="0" smtClean="0"/>
          </a:p>
          <a:p>
            <a:pPr marL="45720" lvl="0" indent="0">
              <a:buClr>
                <a:schemeClr val="tx2"/>
              </a:buClr>
              <a:buNone/>
            </a:pPr>
            <a:r>
              <a:rPr lang="en-US" sz="2800" b="1" dirty="0" smtClean="0"/>
              <a:t>6. </a:t>
            </a:r>
            <a:r>
              <a:rPr lang="en-US" sz="2800" dirty="0" smtClean="0"/>
              <a:t>Accuracy report 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focused </a:t>
            </a:r>
            <a:r>
              <a:rPr lang="en-US" sz="2800" dirty="0"/>
              <a:t>on measured </a:t>
            </a:r>
            <a:r>
              <a:rPr lang="en-US" sz="2800" dirty="0" smtClean="0"/>
              <a:t>reduction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on </a:t>
            </a:r>
            <a:r>
              <a:rPr lang="en-US" sz="2800" dirty="0"/>
              <a:t>an annual basis. </a:t>
            </a:r>
          </a:p>
          <a:p>
            <a:pPr marL="4572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5091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Accuracy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43273" y="1510176"/>
            <a:ext cx="8564723" cy="45991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b="1" dirty="0" smtClean="0"/>
              <a:t>7.</a:t>
            </a:r>
            <a:r>
              <a:rPr lang="en-US" sz="2800" dirty="0" smtClean="0"/>
              <a:t> Data accuracy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annual </a:t>
            </a:r>
            <a:r>
              <a:rPr lang="en-US" sz="2800" dirty="0"/>
              <a:t>status reports on </a:t>
            </a:r>
            <a:r>
              <a:rPr lang="en-US" sz="2800" dirty="0" smtClean="0"/>
              <a:t>progress </a:t>
            </a:r>
            <a:r>
              <a:rPr lang="en-US" sz="2800" dirty="0"/>
              <a:t>towards achieving the goals set out by this </a:t>
            </a:r>
            <a:r>
              <a:rPr lang="en-US" sz="2800" dirty="0" smtClean="0"/>
              <a:t>WHOIS RT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published </a:t>
            </a:r>
            <a:r>
              <a:rPr lang="en-US" sz="2800" dirty="0"/>
              <a:t>by the time the next WHOIS Review Team </a:t>
            </a:r>
            <a:r>
              <a:rPr lang="en-US" sz="2800" dirty="0" smtClean="0"/>
              <a:t>starts 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include </a:t>
            </a:r>
            <a:r>
              <a:rPr lang="en-US" sz="2800" dirty="0"/>
              <a:t>tangible, reliable </a:t>
            </a:r>
            <a:r>
              <a:rPr lang="en-US" sz="2800" dirty="0" smtClean="0"/>
              <a:t>figures</a:t>
            </a:r>
            <a:endParaRPr lang="en-US" sz="2800" dirty="0"/>
          </a:p>
          <a:p>
            <a:pPr marL="45720" lv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68908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Accuracy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6257" y="1619601"/>
            <a:ext cx="8564723" cy="4599172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b="1" dirty="0"/>
              <a:t>8</a:t>
            </a:r>
            <a:r>
              <a:rPr lang="en-US" sz="2800" b="1" dirty="0" smtClean="0"/>
              <a:t>.</a:t>
            </a:r>
            <a:r>
              <a:rPr lang="en-US" sz="2800" dirty="0" smtClean="0"/>
              <a:t> Data accuracy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c</a:t>
            </a:r>
            <a:r>
              <a:rPr lang="en-US" sz="2800" dirty="0" smtClean="0"/>
              <a:t>lear and </a:t>
            </a:r>
            <a:r>
              <a:rPr lang="en-US" sz="2800" dirty="0"/>
              <a:t>enforceable chain of contractual agreements with registries, </a:t>
            </a:r>
            <a:r>
              <a:rPr lang="en-US" sz="2800" dirty="0" smtClean="0"/>
              <a:t>registrars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require </a:t>
            </a:r>
            <a:r>
              <a:rPr lang="en-US" sz="2800" dirty="0"/>
              <a:t>the provision and maintenance of accurate WHOIS data. </a:t>
            </a:r>
            <a:endParaRPr lang="en-US" sz="2800" dirty="0" smtClean="0"/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clear</a:t>
            </a:r>
            <a:r>
              <a:rPr lang="en-US" sz="2800" dirty="0"/>
              <a:t>, enforceable and graduated </a:t>
            </a:r>
            <a:endParaRPr lang="en-US" sz="2800" dirty="0" smtClean="0"/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sanctions to </a:t>
            </a:r>
            <a:r>
              <a:rPr lang="en-US" sz="2800" dirty="0"/>
              <a:t>include de-registration and/or de-</a:t>
            </a:r>
            <a:r>
              <a:rPr lang="en-US" sz="2800" dirty="0" smtClean="0"/>
              <a:t>accreditation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9057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Accuracy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6257" y="1904881"/>
            <a:ext cx="8564723" cy="4599172"/>
          </a:xfrm>
        </p:spPr>
        <p:txBody>
          <a:bodyPr>
            <a:normAutofit/>
          </a:bodyPr>
          <a:lstStyle/>
          <a:p>
            <a:pPr marL="45720" indent="0">
              <a:buClr>
                <a:schemeClr val="tx2"/>
              </a:buClr>
              <a:buNone/>
            </a:pPr>
            <a:r>
              <a:rPr lang="en-US" sz="2800" b="1" dirty="0" smtClean="0"/>
              <a:t>9.</a:t>
            </a:r>
            <a:r>
              <a:rPr lang="en-US" sz="2800" dirty="0" smtClean="0"/>
              <a:t> Data accuracy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Requirements widely </a:t>
            </a:r>
            <a:r>
              <a:rPr lang="en-US" sz="2800" dirty="0"/>
              <a:t>and pro-actively communicated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Registrant </a:t>
            </a:r>
            <a:r>
              <a:rPr lang="en-US" sz="2800" dirty="0"/>
              <a:t>Rights and Responsibilities </a:t>
            </a:r>
            <a:r>
              <a:rPr lang="en-US" sz="2800" dirty="0" smtClean="0"/>
              <a:t>document pro</a:t>
            </a:r>
            <a:r>
              <a:rPr lang="en-US" sz="2800" dirty="0"/>
              <a:t>-actively and prominently </a:t>
            </a:r>
            <a:r>
              <a:rPr lang="en-US" sz="2800" dirty="0" smtClean="0"/>
              <a:t>circulated</a:t>
            </a:r>
            <a:endParaRPr lang="en-US" sz="2800" dirty="0"/>
          </a:p>
          <a:p>
            <a:pPr marL="45720" lv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6781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258" y="252976"/>
            <a:ext cx="8307266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Privacy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8947" y="1395976"/>
            <a:ext cx="8564723" cy="4888398"/>
          </a:xfrm>
        </p:spPr>
        <p:txBody>
          <a:bodyPr>
            <a:normAutofit fontScale="25000" lnSpcReduction="20000"/>
          </a:bodyPr>
          <a:lstStyle/>
          <a:p>
            <a:pPr marL="45720" lvl="0" indent="0">
              <a:buNone/>
            </a:pPr>
            <a:r>
              <a:rPr lang="en-US" sz="9600" b="1" dirty="0" smtClean="0"/>
              <a:t>10</a:t>
            </a:r>
            <a:r>
              <a:rPr lang="en-US" sz="5900" b="1" dirty="0" smtClean="0"/>
              <a:t>.</a:t>
            </a:r>
            <a:r>
              <a:rPr lang="en-US" sz="5900" dirty="0"/>
              <a:t> </a:t>
            </a:r>
            <a:r>
              <a:rPr lang="en-US" sz="9600" dirty="0" smtClean="0"/>
              <a:t>Data Access Privacy Services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9600" dirty="0">
                <a:solidFill>
                  <a:schemeClr val="tx1"/>
                </a:solidFill>
              </a:rPr>
              <a:t>c</a:t>
            </a:r>
            <a:r>
              <a:rPr lang="en-US" sz="9600" dirty="0" smtClean="0">
                <a:solidFill>
                  <a:schemeClr val="tx1"/>
                </a:solidFill>
              </a:rPr>
              <a:t>lear</a:t>
            </a:r>
            <a:r>
              <a:rPr lang="en-US" sz="9600" dirty="0">
                <a:solidFill>
                  <a:schemeClr val="tx1"/>
                </a:solidFill>
              </a:rPr>
              <a:t>, consistent and enforceable requirements </a:t>
            </a:r>
            <a:endParaRPr lang="en-US" sz="9600" dirty="0" smtClean="0">
              <a:solidFill>
                <a:schemeClr val="tx1"/>
              </a:solidFill>
            </a:endParaRP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9600" dirty="0" smtClean="0">
                <a:solidFill>
                  <a:schemeClr val="tx1"/>
                </a:solidFill>
              </a:rPr>
              <a:t>appropriate </a:t>
            </a:r>
            <a:r>
              <a:rPr lang="en-US" sz="9600" dirty="0">
                <a:solidFill>
                  <a:schemeClr val="tx1"/>
                </a:solidFill>
              </a:rPr>
              <a:t>balance 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9600" dirty="0" smtClean="0">
                <a:solidFill>
                  <a:schemeClr val="tx1"/>
                </a:solidFill>
              </a:rPr>
              <a:t>include </a:t>
            </a:r>
            <a:r>
              <a:rPr lang="en-US" sz="9600" dirty="0">
                <a:solidFill>
                  <a:schemeClr val="tx1"/>
                </a:solidFill>
              </a:rPr>
              <a:t>privacy, </a:t>
            </a:r>
            <a:r>
              <a:rPr lang="en-US" sz="9600" dirty="0" smtClean="0">
                <a:solidFill>
                  <a:schemeClr val="tx1"/>
                </a:solidFill>
              </a:rPr>
              <a:t>LE and </a:t>
            </a:r>
            <a:r>
              <a:rPr lang="en-US" sz="9600" dirty="0">
                <a:solidFill>
                  <a:schemeClr val="tx1"/>
                </a:solidFill>
              </a:rPr>
              <a:t>the industry </a:t>
            </a:r>
            <a:r>
              <a:rPr lang="en-US" sz="9600" dirty="0" smtClean="0">
                <a:solidFill>
                  <a:schemeClr val="tx1"/>
                </a:solidFill>
              </a:rPr>
              <a:t>around LE</a:t>
            </a:r>
            <a:endParaRPr lang="en-US" sz="9600" dirty="0">
              <a:solidFill>
                <a:schemeClr val="tx1"/>
              </a:solidFill>
            </a:endParaRPr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9600" dirty="0">
                <a:solidFill>
                  <a:schemeClr val="tx1"/>
                </a:solidFill>
              </a:rPr>
              <a:t>c</a:t>
            </a:r>
            <a:r>
              <a:rPr lang="en-US" sz="9600" dirty="0" smtClean="0">
                <a:solidFill>
                  <a:schemeClr val="tx1"/>
                </a:solidFill>
              </a:rPr>
              <a:t>learly </a:t>
            </a:r>
            <a:r>
              <a:rPr lang="en-US" sz="9600" dirty="0">
                <a:solidFill>
                  <a:schemeClr val="tx1"/>
                </a:solidFill>
              </a:rPr>
              <a:t>label </a:t>
            </a:r>
            <a:r>
              <a:rPr lang="en-US" sz="9600" dirty="0" smtClean="0">
                <a:solidFill>
                  <a:schemeClr val="tx1"/>
                </a:solidFill>
              </a:rPr>
              <a:t>WHOIS entry</a:t>
            </a:r>
            <a:endParaRPr lang="en-US" sz="9600" dirty="0">
              <a:solidFill>
                <a:schemeClr val="tx1"/>
              </a:solidFill>
            </a:endParaRPr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9600" dirty="0" smtClean="0">
                <a:solidFill>
                  <a:schemeClr val="tx1"/>
                </a:solidFill>
              </a:rPr>
              <a:t>full </a:t>
            </a:r>
            <a:r>
              <a:rPr lang="en-US" sz="9600" dirty="0">
                <a:solidFill>
                  <a:schemeClr val="tx1"/>
                </a:solidFill>
              </a:rPr>
              <a:t>contact details </a:t>
            </a:r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9600" dirty="0">
                <a:solidFill>
                  <a:schemeClr val="tx1"/>
                </a:solidFill>
              </a:rPr>
              <a:t>s</a:t>
            </a:r>
            <a:r>
              <a:rPr lang="en-US" sz="9600" dirty="0" smtClean="0">
                <a:solidFill>
                  <a:schemeClr val="tx1"/>
                </a:solidFill>
              </a:rPr>
              <a:t>tandardized </a:t>
            </a:r>
            <a:r>
              <a:rPr lang="en-US" sz="9600" dirty="0">
                <a:solidFill>
                  <a:schemeClr val="tx1"/>
                </a:solidFill>
              </a:rPr>
              <a:t>relay and reveal processes and </a:t>
            </a:r>
            <a:r>
              <a:rPr lang="en-US" sz="9600" dirty="0" smtClean="0">
                <a:solidFill>
                  <a:schemeClr val="tx1"/>
                </a:solidFill>
              </a:rPr>
              <a:t>timeframes</a:t>
            </a:r>
            <a:endParaRPr lang="en-US" sz="9600" dirty="0">
              <a:solidFill>
                <a:schemeClr val="tx1"/>
              </a:solidFill>
            </a:endParaRPr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9600" dirty="0">
                <a:solidFill>
                  <a:schemeClr val="tx1"/>
                </a:solidFill>
              </a:rPr>
              <a:t>r</a:t>
            </a:r>
            <a:r>
              <a:rPr lang="en-US" sz="9600" dirty="0" smtClean="0">
                <a:solidFill>
                  <a:schemeClr val="tx1"/>
                </a:solidFill>
              </a:rPr>
              <a:t>ules </a:t>
            </a:r>
            <a:r>
              <a:rPr lang="en-US" sz="9600" dirty="0">
                <a:solidFill>
                  <a:schemeClr val="tx1"/>
                </a:solidFill>
              </a:rPr>
              <a:t>for the appropriate level of publicly available </a:t>
            </a:r>
            <a:r>
              <a:rPr lang="en-US" sz="9600" dirty="0" smtClean="0">
                <a:solidFill>
                  <a:schemeClr val="tx1"/>
                </a:solidFill>
              </a:rPr>
              <a:t>information</a:t>
            </a:r>
            <a:endParaRPr lang="en-US" sz="9600" dirty="0">
              <a:solidFill>
                <a:schemeClr val="tx1"/>
              </a:solidFill>
            </a:endParaRPr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9600" dirty="0">
                <a:solidFill>
                  <a:schemeClr val="tx1"/>
                </a:solidFill>
              </a:rPr>
              <a:t>m</a:t>
            </a:r>
            <a:r>
              <a:rPr lang="en-US" sz="9600" dirty="0" smtClean="0">
                <a:solidFill>
                  <a:schemeClr val="tx1"/>
                </a:solidFill>
              </a:rPr>
              <a:t>aintenance </a:t>
            </a:r>
            <a:r>
              <a:rPr lang="en-US" sz="9600" dirty="0">
                <a:solidFill>
                  <a:schemeClr val="tx1"/>
                </a:solidFill>
              </a:rPr>
              <a:t>of a dedicated abuse point of </a:t>
            </a:r>
            <a:r>
              <a:rPr lang="en-US" sz="9600" dirty="0" smtClean="0">
                <a:solidFill>
                  <a:schemeClr val="tx1"/>
                </a:solidFill>
              </a:rPr>
              <a:t>contact</a:t>
            </a:r>
            <a:endParaRPr lang="en-US" sz="9600" dirty="0">
              <a:solidFill>
                <a:schemeClr val="tx1"/>
              </a:solidFill>
            </a:endParaRPr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9600" dirty="0" smtClean="0">
                <a:solidFill>
                  <a:schemeClr val="tx1"/>
                </a:solidFill>
              </a:rPr>
              <a:t>periodic </a:t>
            </a:r>
            <a:r>
              <a:rPr lang="en-US" sz="9600" dirty="0">
                <a:solidFill>
                  <a:schemeClr val="tx1"/>
                </a:solidFill>
              </a:rPr>
              <a:t>due diligence checks on registrant contact </a:t>
            </a:r>
            <a:r>
              <a:rPr lang="en-US" sz="9600" dirty="0" smtClean="0">
                <a:solidFill>
                  <a:schemeClr val="tx1"/>
                </a:solidFill>
              </a:rPr>
              <a:t>information</a:t>
            </a:r>
            <a:endParaRPr lang="en-US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20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257" y="252976"/>
            <a:ext cx="8238611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Privacy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91784" y="1426375"/>
            <a:ext cx="8564723" cy="425987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b="1" dirty="0" smtClean="0"/>
              <a:t>11</a:t>
            </a:r>
            <a:r>
              <a:rPr lang="en-US" sz="2800" dirty="0" smtClean="0"/>
              <a:t>. Data access – privacy services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d</a:t>
            </a:r>
            <a:r>
              <a:rPr lang="en-US" sz="2800" dirty="0" smtClean="0"/>
              <a:t>evelop graduated </a:t>
            </a:r>
            <a:r>
              <a:rPr lang="en-US" sz="2800" dirty="0"/>
              <a:t>and enforceable series of penalties 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clear </a:t>
            </a:r>
            <a:r>
              <a:rPr lang="en-US" sz="2800" dirty="0"/>
              <a:t>path to de-accreditation for repeat, serial or otherwise serious breaches.</a:t>
            </a:r>
          </a:p>
          <a:p>
            <a:pPr marL="45720" lv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1402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0" y="252976"/>
            <a:ext cx="7517732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Proxy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6257" y="1443536"/>
            <a:ext cx="8564723" cy="4259873"/>
          </a:xfrm>
        </p:spPr>
        <p:txBody>
          <a:bodyPr>
            <a:normAutofit fontScale="92500" lnSpcReduction="10000"/>
          </a:bodyPr>
          <a:lstStyle/>
          <a:p>
            <a:pPr marL="45720" lvl="0" indent="0">
              <a:buNone/>
            </a:pPr>
            <a:r>
              <a:rPr lang="en-US" sz="2800" b="1" dirty="0" smtClean="0"/>
              <a:t>12</a:t>
            </a:r>
            <a:r>
              <a:rPr lang="en-US" sz="2800" dirty="0" smtClean="0"/>
              <a:t>. Data Access – Proxy services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facilitate the review of existing practices by reaching out to proxy providers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create a discussion which sets out current processes</a:t>
            </a:r>
          </a:p>
          <a:p>
            <a:pPr marL="45720" lvl="0" indent="0">
              <a:buNone/>
            </a:pPr>
            <a:endParaRPr lang="en-US" sz="2800" dirty="0"/>
          </a:p>
          <a:p>
            <a:pPr marL="45720" lvl="0" indent="0">
              <a:buNone/>
            </a:pPr>
            <a:r>
              <a:rPr lang="en-US" sz="2800" b="1" dirty="0" smtClean="0"/>
              <a:t>13</a:t>
            </a:r>
            <a:r>
              <a:rPr lang="en-US" sz="2800" dirty="0" smtClean="0"/>
              <a:t>. Data Access – Proxy services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Registrars required </a:t>
            </a:r>
            <a:r>
              <a:rPr lang="en-US" sz="2800" dirty="0"/>
              <a:t>to disclosure their relationship with any Affiliated Retail proxy service provider to ICANN.</a:t>
            </a:r>
          </a:p>
          <a:p>
            <a:pPr marL="4572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8388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0" y="252976"/>
            <a:ext cx="7517732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Proxy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6257" y="1186119"/>
            <a:ext cx="8564723" cy="5352256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US" sz="2400" b="1" dirty="0" smtClean="0"/>
              <a:t>14</a:t>
            </a:r>
            <a:r>
              <a:rPr lang="en-US" sz="2000" dirty="0" smtClean="0"/>
              <a:t>. </a:t>
            </a:r>
            <a:r>
              <a:rPr lang="en-US" sz="2400" dirty="0" smtClean="0"/>
              <a:t>Data Access – Proxy Services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voluntary </a:t>
            </a:r>
            <a:r>
              <a:rPr lang="en-US" sz="2400" dirty="0"/>
              <a:t>best practice </a:t>
            </a:r>
            <a:r>
              <a:rPr lang="en-US" sz="2400" dirty="0" smtClean="0"/>
              <a:t>guidelines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appropriate </a:t>
            </a:r>
            <a:r>
              <a:rPr lang="en-US" sz="2400" dirty="0"/>
              <a:t>balance </a:t>
            </a:r>
            <a:endParaRPr lang="en-US" sz="2400" dirty="0" smtClean="0"/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include </a:t>
            </a:r>
            <a:r>
              <a:rPr lang="en-US" sz="2400" dirty="0"/>
              <a:t>privacy, </a:t>
            </a:r>
            <a:r>
              <a:rPr lang="en-US" sz="2400" dirty="0" smtClean="0"/>
              <a:t>LE, and </a:t>
            </a:r>
            <a:r>
              <a:rPr lang="en-US" sz="2400" dirty="0"/>
              <a:t>the industry around </a:t>
            </a:r>
            <a:r>
              <a:rPr lang="en-US" sz="2400" dirty="0" smtClean="0"/>
              <a:t>LE</a:t>
            </a: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Such voluntary guidelines may include:</a:t>
            </a:r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2400" dirty="0"/>
              <a:t>F</a:t>
            </a:r>
            <a:r>
              <a:rPr lang="en-US" sz="2400" dirty="0" smtClean="0"/>
              <a:t>ull contact details </a:t>
            </a:r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2400" dirty="0" smtClean="0"/>
              <a:t>Publication of process </a:t>
            </a:r>
            <a:r>
              <a:rPr lang="en-US" sz="2400" dirty="0"/>
              <a:t>for revealing and relaying </a:t>
            </a:r>
            <a:r>
              <a:rPr lang="en-US" sz="2400" dirty="0" smtClean="0"/>
              <a:t>information;</a:t>
            </a:r>
            <a:endParaRPr lang="en-US" sz="2400" dirty="0"/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2400" dirty="0"/>
              <a:t>Standardization of reveal and relay processes and timeframes, consistent with national </a:t>
            </a:r>
            <a:r>
              <a:rPr lang="en-US" sz="2400" dirty="0" smtClean="0"/>
              <a:t>laws;</a:t>
            </a:r>
            <a:endParaRPr lang="en-US" sz="2400" dirty="0"/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2400" dirty="0"/>
              <a:t>Maintenance of a dedicated abuse point of </a:t>
            </a:r>
            <a:r>
              <a:rPr lang="en-US" sz="2400" dirty="0" smtClean="0"/>
              <a:t>contact</a:t>
            </a:r>
            <a:endParaRPr lang="en-US" sz="2400" dirty="0"/>
          </a:p>
          <a:p>
            <a:pPr lvl="1">
              <a:buClr>
                <a:schemeClr val="tx2"/>
              </a:buClr>
              <a:buSzPct val="90000"/>
              <a:buFont typeface="Wingdings" charset="2"/>
              <a:buChar char="u"/>
            </a:pPr>
            <a:r>
              <a:rPr lang="en-US" sz="2400" dirty="0" smtClean="0"/>
              <a:t>Due diligence checks on licensee contact information.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259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0" y="252976"/>
            <a:ext cx="7517732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Proxy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8944" y="1121399"/>
            <a:ext cx="8564723" cy="3510092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US" sz="2400" b="1" dirty="0" smtClean="0"/>
              <a:t>15.</a:t>
            </a:r>
            <a:r>
              <a:rPr lang="en-US" sz="2400" dirty="0" smtClean="0"/>
              <a:t> Data Access – Proxy Services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encourage </a:t>
            </a:r>
            <a:r>
              <a:rPr lang="en-US" sz="2400" dirty="0"/>
              <a:t>and incentivize registrars to interact with the retail service providers that adopt the best practices</a:t>
            </a:r>
            <a:r>
              <a:rPr lang="en-US" sz="2400" dirty="0" smtClean="0"/>
              <a:t>.</a:t>
            </a:r>
          </a:p>
          <a:p>
            <a:pPr marL="45720" indent="0">
              <a:buClr>
                <a:schemeClr val="tx2"/>
              </a:buClr>
              <a:buNone/>
            </a:pPr>
            <a:endParaRPr lang="en-US" sz="2400" dirty="0" smtClean="0"/>
          </a:p>
          <a:p>
            <a:pPr marL="45720" lvl="0" indent="0">
              <a:buClr>
                <a:schemeClr val="tx2"/>
              </a:buClr>
              <a:buNone/>
            </a:pPr>
            <a:r>
              <a:rPr lang="en-US" sz="2400" b="1" dirty="0"/>
              <a:t>16. </a:t>
            </a:r>
            <a:r>
              <a:rPr lang="en-US" sz="2400" dirty="0" smtClean="0"/>
              <a:t>WHOIS Policy, referred to in Rec.1 above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include </a:t>
            </a:r>
            <a:r>
              <a:rPr lang="en-US" sz="2400" dirty="0"/>
              <a:t>an affirmative statement that </a:t>
            </a:r>
            <a:r>
              <a:rPr lang="en-US" sz="2400" dirty="0" smtClean="0"/>
              <a:t>clarifies </a:t>
            </a:r>
            <a:r>
              <a:rPr lang="en-US" sz="2400" dirty="0"/>
              <a:t>that a proxy means a relationship in which the Registrant is acting on behalf of another. 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400" dirty="0" smtClean="0"/>
              <a:t>WHOIS </a:t>
            </a:r>
            <a:r>
              <a:rPr lang="en-US" sz="2400" dirty="0"/>
              <a:t>data is that of the agent, and the agent alone obtains all rights and assumes all responsibility for the domain </a:t>
            </a:r>
            <a:r>
              <a:rPr lang="en-US" sz="2400" dirty="0" smtClean="0"/>
              <a:t>name</a:t>
            </a:r>
            <a:endParaRPr lang="en-US" sz="2400" dirty="0"/>
          </a:p>
          <a:p>
            <a:pPr>
              <a:buFont typeface="Wingdings" charset="2"/>
              <a:buChar char="§"/>
            </a:pPr>
            <a:endParaRPr lang="en-US" sz="2800" dirty="0" smtClean="0"/>
          </a:p>
          <a:p>
            <a:pPr>
              <a:buFont typeface="Wingdings" charset="2"/>
              <a:buChar char="§"/>
            </a:pPr>
            <a:endParaRPr lang="en-US" sz="2800" dirty="0"/>
          </a:p>
          <a:p>
            <a:pPr marL="45720" indent="0">
              <a:buNone/>
            </a:pPr>
            <a:endParaRPr lang="en-US" sz="2800" dirty="0" smtClean="0"/>
          </a:p>
          <a:p>
            <a:pPr marL="4572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59739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765" y="252976"/>
            <a:ext cx="8564723" cy="1143000"/>
          </a:xfrm>
        </p:spPr>
        <p:txBody>
          <a:bodyPr/>
          <a:lstStyle/>
          <a:p>
            <a:pPr algn="ctr"/>
            <a:r>
              <a:rPr lang="en-US" sz="4000" dirty="0" smtClean="0"/>
              <a:t>Data Access – Common Interface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7455" y="1395976"/>
            <a:ext cx="8564723" cy="3510092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US" sz="2600" b="1" dirty="0" smtClean="0"/>
              <a:t>17. </a:t>
            </a:r>
            <a:r>
              <a:rPr lang="en-US" sz="2600" dirty="0" smtClean="0"/>
              <a:t>To improve </a:t>
            </a:r>
            <a:r>
              <a:rPr lang="en-US" sz="2600" dirty="0"/>
              <a:t>access to the </a:t>
            </a:r>
            <a:r>
              <a:rPr lang="en-US" sz="2600" dirty="0" err="1"/>
              <a:t>Whois</a:t>
            </a:r>
            <a:r>
              <a:rPr lang="en-US" sz="2600" dirty="0"/>
              <a:t> data of .COM and .NET </a:t>
            </a:r>
            <a:r>
              <a:rPr lang="en-US" sz="2600" dirty="0" err="1"/>
              <a:t>gTLDs</a:t>
            </a:r>
            <a:r>
              <a:rPr lang="en-US" sz="2600" dirty="0"/>
              <a:t>, the only remaining Thin Registries, ICANN should set up a dedicated, multilingual interface website to provide thick WHOIS data for them.</a:t>
            </a:r>
          </a:p>
          <a:p>
            <a:pPr marL="45720" indent="0">
              <a:buNone/>
            </a:pPr>
            <a:r>
              <a:rPr lang="en-US" sz="2600" dirty="0"/>
              <a:t> </a:t>
            </a:r>
          </a:p>
          <a:p>
            <a:pPr marL="45720" indent="0">
              <a:buNone/>
            </a:pPr>
            <a:r>
              <a:rPr lang="en-US" sz="2600" b="1" dirty="0"/>
              <a:t>ALTERNATIVE for public comment:</a:t>
            </a:r>
            <a:endParaRPr lang="en-US" sz="2600" dirty="0"/>
          </a:p>
          <a:p>
            <a:pPr marL="45720" indent="0">
              <a:buNone/>
            </a:pPr>
            <a:r>
              <a:rPr lang="en-US" sz="2600" dirty="0"/>
              <a:t>To make WHOIS data more accessible for consumers, ICANN should set up a dedicated, multilingual interface website to allow  "unrestricted and public access to accurate and complete WHOIS information". </a:t>
            </a:r>
            <a:r>
              <a:rPr lang="en-US" sz="2600" dirty="0" smtClean="0"/>
              <a:t>Such </a:t>
            </a:r>
            <a:r>
              <a:rPr lang="en-US" sz="2600" dirty="0"/>
              <a:t>interface should provide thick WHOIS data for all </a:t>
            </a:r>
            <a:r>
              <a:rPr lang="en-US" sz="2600" dirty="0" err="1"/>
              <a:t>gTLD</a:t>
            </a:r>
            <a:r>
              <a:rPr lang="en-US" sz="2600" dirty="0"/>
              <a:t> domain names.</a:t>
            </a:r>
          </a:p>
          <a:p>
            <a:pPr marL="45720" lv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8415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2076" y="497671"/>
            <a:ext cx="8118465" cy="6075026"/>
          </a:xfrm>
        </p:spPr>
        <p:txBody>
          <a:bodyPr>
            <a:normAutofit fontScale="85000" lnSpcReduction="10000"/>
          </a:bodyPr>
          <a:lstStyle/>
          <a:p>
            <a:pPr>
              <a:buClr>
                <a:schemeClr val="tx2"/>
              </a:buClr>
            </a:pPr>
            <a:r>
              <a:rPr lang="en-US" sz="3600" dirty="0" smtClean="0"/>
              <a:t>Affirmation of Commitments (</a:t>
            </a:r>
            <a:r>
              <a:rPr lang="en-US" sz="3600" dirty="0" err="1" smtClean="0"/>
              <a:t>AoC</a:t>
            </a:r>
            <a:r>
              <a:rPr lang="en-US" sz="3600" dirty="0" smtClean="0"/>
              <a:t>) review</a:t>
            </a:r>
            <a:endParaRPr lang="en-US" sz="3400" dirty="0" smtClean="0"/>
          </a:p>
          <a:p>
            <a:pPr>
              <a:buClr>
                <a:schemeClr val="tx2"/>
              </a:buClr>
            </a:pPr>
            <a:endParaRPr lang="en-US" sz="3600" dirty="0" smtClean="0"/>
          </a:p>
          <a:p>
            <a:pPr>
              <a:buClr>
                <a:schemeClr val="tx2"/>
              </a:buClr>
            </a:pPr>
            <a:r>
              <a:rPr lang="en-US" sz="3600" dirty="0" smtClean="0"/>
              <a:t>Mandate began in October 2010</a:t>
            </a:r>
            <a:endParaRPr lang="en-US" sz="3400" dirty="0" smtClean="0"/>
          </a:p>
          <a:p>
            <a:pPr marL="365760" lvl="1" indent="0">
              <a:buClr>
                <a:schemeClr val="tx2"/>
              </a:buClr>
              <a:buNone/>
            </a:pPr>
            <a:endParaRPr lang="en-US" sz="3400" dirty="0" smtClean="0"/>
          </a:p>
          <a:p>
            <a:pPr>
              <a:buClr>
                <a:schemeClr val="tx2"/>
              </a:buClr>
            </a:pPr>
            <a:r>
              <a:rPr lang="en-US" sz="3600" dirty="0" smtClean="0"/>
              <a:t>Cross-community composition, law enforcement (LE) representative &amp; independent experts</a:t>
            </a:r>
          </a:p>
          <a:p>
            <a:pPr>
              <a:buClr>
                <a:schemeClr val="tx2"/>
              </a:buClr>
            </a:pPr>
            <a:endParaRPr lang="en-US" sz="3600" dirty="0"/>
          </a:p>
          <a:p>
            <a:pPr>
              <a:buClr>
                <a:schemeClr val="tx2"/>
              </a:buClr>
            </a:pPr>
            <a:r>
              <a:rPr lang="en-US" sz="3600" dirty="0" smtClean="0"/>
              <a:t>Scope of work &amp; Roadmap </a:t>
            </a:r>
            <a:r>
              <a:rPr lang="en-US" sz="3600" dirty="0"/>
              <a:t>(January 2011) </a:t>
            </a:r>
            <a:r>
              <a:rPr lang="en-US" sz="3600" dirty="0">
                <a:hlinkClick r:id="rId2"/>
              </a:rPr>
              <a:t>https://community.icann.org/display/whoisreview/Scope+and+Roadmap+of+the+WHOIS+</a:t>
            </a:r>
            <a:r>
              <a:rPr lang="en-US" sz="3600" dirty="0" smtClean="0">
                <a:hlinkClick r:id="rId2"/>
              </a:rPr>
              <a:t>RT</a:t>
            </a:r>
            <a:r>
              <a:rPr lang="en-US" sz="3600" dirty="0" smtClean="0"/>
              <a:t> </a:t>
            </a:r>
          </a:p>
          <a:p>
            <a:endParaRPr lang="en-US" sz="3600" dirty="0" smtClean="0"/>
          </a:p>
          <a:p>
            <a:pPr lvl="1">
              <a:buFont typeface="Wingdings" charset="2"/>
              <a:buChar char="§"/>
            </a:pPr>
            <a:endParaRPr lang="en-US" sz="3400" dirty="0" smtClean="0"/>
          </a:p>
          <a:p>
            <a:pPr marL="365760" lvl="1" indent="0">
              <a:buNone/>
            </a:pPr>
            <a:endParaRPr lang="en-US" sz="3400" dirty="0"/>
          </a:p>
          <a:p>
            <a:pPr marL="1207008" lvl="4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5347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765" y="252976"/>
            <a:ext cx="8564723" cy="1143000"/>
          </a:xfrm>
        </p:spPr>
        <p:txBody>
          <a:bodyPr/>
          <a:lstStyle/>
          <a:p>
            <a:pPr algn="ctr"/>
            <a:r>
              <a:rPr lang="en-US" sz="4000" dirty="0" smtClean="0"/>
              <a:t>Internationalized Domain Names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7455" y="1395976"/>
            <a:ext cx="8564723" cy="35100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600" b="1" dirty="0" smtClean="0"/>
              <a:t>18. </a:t>
            </a:r>
            <a:r>
              <a:rPr lang="en-US" sz="2800" dirty="0" smtClean="0"/>
              <a:t>Task </a:t>
            </a:r>
            <a:r>
              <a:rPr lang="en-US" sz="2800" dirty="0"/>
              <a:t>a working group </a:t>
            </a:r>
            <a:r>
              <a:rPr lang="en-US" sz="2800" dirty="0" smtClean="0"/>
              <a:t>(WG) within </a:t>
            </a:r>
            <a:r>
              <a:rPr lang="en-US" sz="2800" dirty="0"/>
              <a:t>6 months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to </a:t>
            </a:r>
            <a:r>
              <a:rPr lang="en-US" sz="2800" dirty="0"/>
              <a:t>finalize </a:t>
            </a:r>
            <a:r>
              <a:rPr lang="en-US" sz="2800" dirty="0" smtClean="0"/>
              <a:t>(</a:t>
            </a:r>
            <a:r>
              <a:rPr lang="en-US" sz="2800" dirty="0" err="1"/>
              <a:t>i</a:t>
            </a:r>
            <a:r>
              <a:rPr lang="en-US" sz="2800" dirty="0"/>
              <a:t>) encoding, (ii) modifications to data model, and (iii) internationalized </a:t>
            </a:r>
            <a:r>
              <a:rPr lang="en-US" sz="2800" dirty="0" smtClean="0"/>
              <a:t>services, to </a:t>
            </a:r>
            <a:r>
              <a:rPr lang="en-US" sz="2800" dirty="0"/>
              <a:t>give global access to gather, store and make available internationalized registration data.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r</a:t>
            </a:r>
            <a:r>
              <a:rPr lang="en-US" sz="2800" dirty="0" smtClean="0"/>
              <a:t>eport </a:t>
            </a:r>
            <a:r>
              <a:rPr lang="en-US" sz="2800" dirty="0"/>
              <a:t>no later than one year from formation, using existing IDN encoding.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aim </a:t>
            </a:r>
            <a:r>
              <a:rPr lang="en-US" sz="2800" dirty="0"/>
              <a:t>for consistency of approach across the </a:t>
            </a:r>
            <a:r>
              <a:rPr lang="en-US" sz="2800" dirty="0" err="1"/>
              <a:t>gTLD</a:t>
            </a:r>
            <a:r>
              <a:rPr lang="en-US" sz="2800" dirty="0"/>
              <a:t> and – on a voluntary basis – the </a:t>
            </a:r>
            <a:r>
              <a:rPr lang="en-US" sz="2800" dirty="0" err="1"/>
              <a:t>ccTLD</a:t>
            </a:r>
            <a:r>
              <a:rPr lang="en-US" sz="2800" dirty="0"/>
              <a:t> space.</a:t>
            </a:r>
          </a:p>
          <a:p>
            <a:pPr marL="45720" lvl="0" indent="0">
              <a:buClr>
                <a:schemeClr val="tx2"/>
              </a:buClr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93069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765" y="252976"/>
            <a:ext cx="8564723" cy="1143000"/>
          </a:xfrm>
        </p:spPr>
        <p:txBody>
          <a:bodyPr/>
          <a:lstStyle/>
          <a:p>
            <a:pPr algn="ctr"/>
            <a:r>
              <a:rPr lang="en-US" sz="4000" dirty="0" smtClean="0"/>
              <a:t>Internationalized Domain Names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7455" y="1395976"/>
            <a:ext cx="8564723" cy="3510092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US" sz="2600" b="1" dirty="0" smtClean="0"/>
              <a:t>19. </a:t>
            </a:r>
            <a:r>
              <a:rPr lang="en-US" sz="2800" dirty="0"/>
              <a:t>The final data model and </a:t>
            </a:r>
            <a:r>
              <a:rPr lang="en-US" sz="2800" dirty="0" smtClean="0"/>
              <a:t>services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incorporated </a:t>
            </a:r>
            <a:r>
              <a:rPr lang="en-US" sz="2800" dirty="0"/>
              <a:t>and reflected in Registrar and Registry agreements </a:t>
            </a:r>
            <a:endParaRPr lang="en-US" sz="2800" dirty="0" smtClean="0"/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within </a:t>
            </a:r>
            <a:r>
              <a:rPr lang="en-US" sz="2800" dirty="0"/>
              <a:t>6 months of adoption of the </a:t>
            </a:r>
            <a:r>
              <a:rPr lang="en-US" sz="2800" dirty="0" smtClean="0"/>
              <a:t>WG’s rec. </a:t>
            </a:r>
            <a:r>
              <a:rPr lang="en-US" sz="2800" dirty="0"/>
              <a:t>by the ICANN board. </a:t>
            </a:r>
            <a:endParaRPr lang="en-US" sz="2800" dirty="0" smtClean="0"/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If rec. are </a:t>
            </a:r>
            <a:r>
              <a:rPr lang="en-US" sz="2800" dirty="0"/>
              <a:t>not finalized in time for the next revision of such agreements, explicit placeholders </a:t>
            </a:r>
            <a:r>
              <a:rPr lang="en-US" sz="2800" dirty="0" smtClean="0"/>
              <a:t>should </a:t>
            </a:r>
            <a:r>
              <a:rPr lang="en-US" sz="2800" dirty="0"/>
              <a:t>be put in place in the agreements for the new </a:t>
            </a:r>
            <a:r>
              <a:rPr lang="en-US" sz="2800" dirty="0" err="1"/>
              <a:t>gTLD</a:t>
            </a:r>
            <a:r>
              <a:rPr lang="en-US" sz="2800" dirty="0"/>
              <a:t> program at this time, and in the existing agreements when they come up for renewal (as is the case for adoption of consensus policies).  </a:t>
            </a:r>
          </a:p>
          <a:p>
            <a:pPr marL="45720" indent="0">
              <a:buClr>
                <a:schemeClr val="tx2"/>
              </a:buClr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54795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765" y="252976"/>
            <a:ext cx="8564723" cy="1143000"/>
          </a:xfrm>
        </p:spPr>
        <p:txBody>
          <a:bodyPr/>
          <a:lstStyle/>
          <a:p>
            <a:pPr algn="ctr"/>
            <a:r>
              <a:rPr lang="en-US" sz="4000" dirty="0" smtClean="0"/>
              <a:t>Internationalized Domain Names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7455" y="1395976"/>
            <a:ext cx="8564723" cy="35100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600" b="1" dirty="0" smtClean="0"/>
              <a:t>20. </a:t>
            </a:r>
            <a:r>
              <a:rPr lang="en-US" sz="2600" dirty="0" smtClean="0"/>
              <a:t>Internationalized Domain Names: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r</a:t>
            </a:r>
            <a:r>
              <a:rPr lang="en-US" sz="2800" dirty="0" smtClean="0"/>
              <a:t>equirements </a:t>
            </a:r>
            <a:r>
              <a:rPr lang="en-US" sz="2800" dirty="0"/>
              <a:t>for registration data accuracy and availability in local languages </a:t>
            </a:r>
            <a:r>
              <a:rPr lang="en-US" sz="2800" dirty="0" smtClean="0"/>
              <a:t>finalized along </a:t>
            </a:r>
            <a:r>
              <a:rPr lang="en-US" sz="2800" dirty="0"/>
              <a:t>with the efforts on internationalization of registration data.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m</a:t>
            </a:r>
            <a:r>
              <a:rPr lang="en-US" sz="2800" dirty="0" smtClean="0"/>
              <a:t>etrics to </a:t>
            </a:r>
            <a:r>
              <a:rPr lang="en-US" sz="2800" dirty="0"/>
              <a:t>measure accuracy and availability of data in local languages and (if needed) corresponding data in </a:t>
            </a:r>
            <a:r>
              <a:rPr lang="en-US" sz="2800" dirty="0" smtClean="0"/>
              <a:t>ASCII</a:t>
            </a:r>
            <a:endParaRPr lang="en-US" sz="2800" dirty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c</a:t>
            </a:r>
            <a:r>
              <a:rPr lang="en-US" sz="2800" dirty="0" smtClean="0"/>
              <a:t>ompliance </a:t>
            </a:r>
            <a:r>
              <a:rPr lang="en-US" sz="2800" dirty="0"/>
              <a:t>methods and targets should be explicitly defined accordingly.  </a:t>
            </a:r>
          </a:p>
          <a:p>
            <a:pPr marL="45720" lvl="0" indent="0">
              <a:buClr>
                <a:schemeClr val="tx2"/>
              </a:buClr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77662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35060" y="463349"/>
            <a:ext cx="7998318" cy="5972059"/>
          </a:xfrm>
        </p:spPr>
        <p:txBody>
          <a:bodyPr>
            <a:normAutofit fontScale="92500"/>
          </a:bodyPr>
          <a:lstStyle/>
          <a:p>
            <a:pPr>
              <a:buClr>
                <a:schemeClr val="tx2"/>
              </a:buClr>
            </a:pPr>
            <a:r>
              <a:rPr lang="en-US" sz="3000" dirty="0" smtClean="0"/>
              <a:t>20 recommendations (rec.)</a:t>
            </a:r>
          </a:p>
          <a:p>
            <a:pPr marL="45720" indent="0">
              <a:buClr>
                <a:schemeClr val="tx2"/>
              </a:buClr>
              <a:buNone/>
            </a:pPr>
            <a:endParaRPr lang="en-US" sz="2800" dirty="0"/>
          </a:p>
          <a:p>
            <a:pPr>
              <a:buClr>
                <a:schemeClr val="tx2"/>
              </a:buClr>
            </a:pPr>
            <a:r>
              <a:rPr lang="en-US" sz="3000" dirty="0" smtClean="0"/>
              <a:t>In addition, the RT seeks comment on: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2600" dirty="0" smtClean="0"/>
              <a:t>Acceptable timeframes for implementation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2600" dirty="0" smtClean="0"/>
              <a:t>Particular ICANN </a:t>
            </a:r>
            <a:r>
              <a:rPr lang="en-US" sz="2600" dirty="0" err="1" smtClean="0"/>
              <a:t>depts</a:t>
            </a:r>
            <a:r>
              <a:rPr lang="en-US" sz="2600" dirty="0" smtClean="0"/>
              <a:t>, staff or SOs which ought to be tasked with particular rec. (+ explanation);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2600" dirty="0" smtClean="0"/>
              <a:t>Input on all rec., including rec. 17 in which 2 variations of scope are presented for the “common interface” rec.;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2600" dirty="0" smtClean="0"/>
              <a:t>Input on efficient mechanisms for monitoring progress in implementing final recs. between completion of this report and start of the next RT;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2600" dirty="0" smtClean="0"/>
              <a:t>Additional input &amp; notes.</a:t>
            </a:r>
          </a:p>
          <a:p>
            <a:pPr lvl="3"/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06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160" y="563131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Costa Rica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8625" y="1991881"/>
            <a:ext cx="8382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Proposal: Let’s meet face-to-face in Costa Rica to discuss implementation details of these recommendations</a:t>
            </a:r>
            <a:endParaRPr lang="en-US" sz="3200" dirty="0"/>
          </a:p>
          <a:p>
            <a:endParaRPr lang="en-US" sz="2400" dirty="0" smtClean="0"/>
          </a:p>
          <a:p>
            <a:r>
              <a:rPr lang="en-US" sz="3200" dirty="0" smtClean="0"/>
              <a:t>Note: Interaction with the Community on Monday, 12 March – Time TBC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55698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160" y="309131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Your input is needed!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5125" y="1452131"/>
            <a:ext cx="838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Link to public comment period:</a:t>
            </a:r>
          </a:p>
          <a:p>
            <a:r>
              <a:rPr lang="en-US" sz="2400" dirty="0">
                <a:hlinkClick r:id="rId2"/>
              </a:rPr>
              <a:t>http://www.icann.org/en/public-comment/whois-rt-draft-final-report-05dec11-</a:t>
            </a:r>
            <a:r>
              <a:rPr lang="en-US" sz="2400" dirty="0" smtClean="0">
                <a:hlinkClick r:id="rId2"/>
              </a:rPr>
              <a:t>en.htm</a:t>
            </a:r>
            <a:r>
              <a:rPr lang="en-US" sz="2400" dirty="0" smtClean="0"/>
              <a:t> </a:t>
            </a:r>
          </a:p>
          <a:p>
            <a:endParaRPr lang="en-US" sz="2400" dirty="0"/>
          </a:p>
          <a:p>
            <a:r>
              <a:rPr lang="en-US" sz="2400" dirty="0" smtClean="0"/>
              <a:t>Public comment email address:</a:t>
            </a:r>
          </a:p>
          <a:p>
            <a:r>
              <a:rPr lang="en-US" sz="2400" dirty="0">
                <a:hlinkClick r:id="rId3"/>
              </a:rPr>
              <a:t>whois-rt-draft-final-report@</a:t>
            </a:r>
            <a:r>
              <a:rPr lang="en-US" sz="2400" dirty="0" smtClean="0">
                <a:hlinkClick r:id="rId3"/>
              </a:rPr>
              <a:t>icann.org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Public comment close date: 18 March 2012</a:t>
            </a:r>
          </a:p>
          <a:p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400" dirty="0" smtClean="0"/>
              <a:t>WHOIS RT </a:t>
            </a:r>
            <a:r>
              <a:rPr lang="en-US" sz="2400" dirty="0"/>
              <a:t>Chair: Emily Taylor </a:t>
            </a:r>
            <a:r>
              <a:rPr lang="en-US" sz="2400" dirty="0" smtClean="0">
                <a:hlinkClick r:id="rId4"/>
              </a:rPr>
              <a:t>emily</a:t>
            </a:r>
            <a:r>
              <a:rPr lang="en-US" sz="2400" dirty="0">
                <a:hlinkClick r:id="rId4"/>
              </a:rPr>
              <a:t>@</a:t>
            </a:r>
            <a:r>
              <a:rPr lang="en-US" sz="2400" dirty="0" smtClean="0">
                <a:hlinkClick r:id="rId4"/>
              </a:rPr>
              <a:t>emilytaylor.eu</a:t>
            </a:r>
            <a:r>
              <a:rPr lang="en-US" sz="2400" dirty="0" smtClean="0"/>
              <a:t> </a:t>
            </a:r>
          </a:p>
          <a:p>
            <a:endParaRPr lang="en-US" sz="2400" dirty="0"/>
          </a:p>
          <a:p>
            <a:r>
              <a:rPr lang="en-US" sz="2400" dirty="0" smtClean="0"/>
              <a:t>WHOIS RT Vice-Chair: Kathy </a:t>
            </a:r>
            <a:r>
              <a:rPr lang="en-US" sz="2400" dirty="0" err="1"/>
              <a:t>Kleiman</a:t>
            </a:r>
            <a:r>
              <a:rPr lang="en-US" sz="2400" dirty="0"/>
              <a:t> </a:t>
            </a:r>
            <a:r>
              <a:rPr lang="en-US" sz="2400" dirty="0" smtClean="0"/>
              <a:t>- </a:t>
            </a:r>
            <a:r>
              <a:rPr lang="en-US" sz="2400" dirty="0" smtClean="0">
                <a:hlinkClick r:id="rId5"/>
              </a:rPr>
              <a:t>kathy</a:t>
            </a:r>
            <a:r>
              <a:rPr lang="en-US" sz="2400" dirty="0">
                <a:hlinkClick r:id="rId5"/>
              </a:rPr>
              <a:t>@</a:t>
            </a:r>
            <a:r>
              <a:rPr lang="en-US" sz="2400" dirty="0" smtClean="0">
                <a:hlinkClick r:id="rId5"/>
              </a:rPr>
              <a:t>kathykleiman.com</a:t>
            </a:r>
            <a:r>
              <a:rPr lang="en-US" sz="2400" dirty="0" smtClean="0"/>
              <a:t>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0114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160" y="25157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54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2076" y="497671"/>
            <a:ext cx="8118465" cy="6075026"/>
          </a:xfrm>
        </p:spPr>
        <p:txBody>
          <a:bodyPr>
            <a:normAutofit fontScale="70000" lnSpcReduction="20000"/>
          </a:bodyPr>
          <a:lstStyle/>
          <a:p>
            <a:pPr>
              <a:buClr>
                <a:schemeClr val="tx2"/>
              </a:buClr>
            </a:pPr>
            <a:r>
              <a:rPr lang="en-US" sz="3600" dirty="0" smtClean="0"/>
              <a:t>Draft Report published on 5 Dec 2011</a:t>
            </a:r>
          </a:p>
          <a:p>
            <a:pPr marL="45720" indent="0">
              <a:buClr>
                <a:schemeClr val="tx2"/>
              </a:buClr>
              <a:buNone/>
            </a:pPr>
            <a:endParaRPr lang="en-US" sz="3600" dirty="0" smtClean="0"/>
          </a:p>
          <a:p>
            <a:pPr>
              <a:buClr>
                <a:schemeClr val="tx2"/>
              </a:buClr>
            </a:pPr>
            <a:r>
              <a:rPr lang="en-US" sz="3600" dirty="0" smtClean="0"/>
              <a:t>Set of appendices: 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3400" dirty="0" smtClean="0"/>
              <a:t>letter to ICANN compliance;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3400" dirty="0"/>
              <a:t>M</a:t>
            </a:r>
            <a:r>
              <a:rPr lang="en-US" sz="3400" dirty="0" smtClean="0"/>
              <a:t>ethodology &amp; Outreach;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3400" dirty="0" smtClean="0"/>
              <a:t>Background &amp; Glossary;</a:t>
            </a:r>
          </a:p>
          <a:p>
            <a:pPr lvl="2">
              <a:buClr>
                <a:schemeClr val="tx2"/>
              </a:buClr>
              <a:buFont typeface="Wingdings" charset="2"/>
              <a:buChar char="§"/>
            </a:pPr>
            <a:r>
              <a:rPr lang="en-US" sz="3400" dirty="0" smtClean="0"/>
              <a:t>User Insight Video.</a:t>
            </a:r>
          </a:p>
          <a:p>
            <a:pPr>
              <a:buClr>
                <a:schemeClr val="tx2"/>
              </a:buClr>
            </a:pPr>
            <a:endParaRPr lang="en-US" sz="3600" dirty="0" smtClean="0"/>
          </a:p>
          <a:p>
            <a:pPr>
              <a:buClr>
                <a:schemeClr val="tx2"/>
              </a:buClr>
            </a:pPr>
            <a:r>
              <a:rPr lang="en-US" sz="3600" dirty="0" smtClean="0"/>
              <a:t>Public comment period open</a:t>
            </a:r>
          </a:p>
          <a:p>
            <a:pPr marL="365760" lvl="1" indent="0">
              <a:buClr>
                <a:schemeClr val="tx2"/>
              </a:buClr>
              <a:buNone/>
            </a:pPr>
            <a:r>
              <a:rPr lang="en-US" sz="3400" dirty="0" smtClean="0">
                <a:solidFill>
                  <a:schemeClr val="tx2"/>
                </a:solidFill>
              </a:rPr>
              <a:t>Close date: 18 March 2012 – 23:59 UTC</a:t>
            </a:r>
          </a:p>
          <a:p>
            <a:pPr marL="365760" lvl="1" indent="0">
              <a:buClr>
                <a:schemeClr val="tx2"/>
              </a:buClr>
              <a:buNone/>
            </a:pPr>
            <a:r>
              <a:rPr lang="en-US" sz="3400" dirty="0">
                <a:hlinkClick r:id="rId2"/>
              </a:rPr>
              <a:t>http://www.icann.org/en/public-comment/whois-rt-draft-final-report-05dec11-</a:t>
            </a:r>
            <a:r>
              <a:rPr lang="en-US" sz="3400" dirty="0" smtClean="0">
                <a:hlinkClick r:id="rId2"/>
              </a:rPr>
              <a:t>en.htm</a:t>
            </a:r>
            <a:r>
              <a:rPr lang="en-US" sz="3400" dirty="0" smtClean="0"/>
              <a:t> </a:t>
            </a:r>
          </a:p>
          <a:p>
            <a:pPr marL="365760" lvl="1" indent="0">
              <a:buClr>
                <a:schemeClr val="tx2"/>
              </a:buClr>
              <a:buNone/>
            </a:pPr>
            <a:endParaRPr lang="en-US" sz="3400" dirty="0" smtClean="0"/>
          </a:p>
          <a:p>
            <a:pPr>
              <a:buClr>
                <a:schemeClr val="tx2"/>
              </a:buClr>
            </a:pPr>
            <a:r>
              <a:rPr lang="en-US" sz="3600" dirty="0" smtClean="0"/>
              <a:t>Final Report target date: 30 April 2012</a:t>
            </a:r>
          </a:p>
          <a:p>
            <a:pPr marL="365760" lvl="1" indent="0">
              <a:buNone/>
            </a:pPr>
            <a:endParaRPr lang="en-US" sz="3400" dirty="0"/>
          </a:p>
          <a:p>
            <a:pPr marL="1207008" lvl="4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222796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8526" y="262987"/>
            <a:ext cx="6512511" cy="955450"/>
          </a:xfrm>
        </p:spPr>
        <p:txBody>
          <a:bodyPr/>
          <a:lstStyle/>
          <a:p>
            <a:pPr algn="ctr"/>
            <a:r>
              <a:rPr lang="en-US" sz="4000" dirty="0" smtClean="0"/>
              <a:t>Findings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6258" y="1218436"/>
            <a:ext cx="8341594" cy="5302777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No clear WHOIS Policy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In spite of many </a:t>
            </a:r>
            <a:r>
              <a:rPr lang="en-US" sz="2800" dirty="0"/>
              <a:t>efforts </a:t>
            </a:r>
            <a:r>
              <a:rPr lang="en-US" sz="2800" dirty="0" smtClean="0"/>
              <a:t>undertaken </a:t>
            </a:r>
            <a:r>
              <a:rPr lang="en-US" sz="2800" dirty="0"/>
              <a:t>to address the </a:t>
            </a:r>
            <a:r>
              <a:rPr lang="en-US" sz="2800" dirty="0" smtClean="0"/>
              <a:t>issue</a:t>
            </a:r>
            <a:r>
              <a:rPr lang="en-US" sz="2800" dirty="0"/>
              <a:t> </a:t>
            </a:r>
            <a:r>
              <a:rPr lang="en-US" sz="2800" dirty="0" smtClean="0"/>
              <a:t>(studies underway </a:t>
            </a:r>
            <a:r>
              <a:rPr lang="en-US" sz="2800" dirty="0" err="1" smtClean="0"/>
              <a:t>etc</a:t>
            </a:r>
            <a:r>
              <a:rPr lang="en-US" sz="2800" dirty="0" smtClean="0"/>
              <a:t>), new ideas/ways need </a:t>
            </a:r>
            <a:r>
              <a:rPr lang="en-US" sz="2800" dirty="0"/>
              <a:t>to be </a:t>
            </a:r>
            <a:r>
              <a:rPr lang="en-US" sz="2800" dirty="0" smtClean="0"/>
              <a:t>tried and communities </a:t>
            </a:r>
            <a:r>
              <a:rPr lang="en-US" sz="2800" dirty="0"/>
              <a:t>outside of the GNSO need to be included in the process of developing the rules.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Policy &amp; implementation have not kept pace with the real world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Over </a:t>
            </a:r>
            <a:r>
              <a:rPr lang="en-US" sz="2800" dirty="0"/>
              <a:t>20% of </a:t>
            </a:r>
            <a:r>
              <a:rPr lang="en-US" sz="2800" dirty="0" err="1"/>
              <a:t>gTLD</a:t>
            </a:r>
            <a:r>
              <a:rPr lang="en-US" sz="2800" dirty="0"/>
              <a:t> WHOIS data </a:t>
            </a:r>
            <a:r>
              <a:rPr lang="en-US" sz="2800" dirty="0" smtClean="0"/>
              <a:t>so </a:t>
            </a:r>
            <a:r>
              <a:rPr lang="en-US" sz="2800" dirty="0"/>
              <a:t>inaccurate that </a:t>
            </a:r>
            <a:r>
              <a:rPr lang="en-US" sz="2800" dirty="0" smtClean="0"/>
              <a:t>impossible </a:t>
            </a:r>
            <a:r>
              <a:rPr lang="en-US" sz="2800" dirty="0"/>
              <a:t>to reach the registrant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Users </a:t>
            </a:r>
            <a:r>
              <a:rPr lang="en-US" sz="2800" dirty="0"/>
              <a:t>of WHOIS, </a:t>
            </a:r>
            <a:r>
              <a:rPr lang="en-US" sz="2800" dirty="0" err="1" smtClean="0"/>
              <a:t>includ</a:t>
            </a:r>
            <a:r>
              <a:rPr lang="en-US" sz="2800" dirty="0" smtClean="0"/>
              <a:t>. LE, the </a:t>
            </a:r>
            <a:r>
              <a:rPr lang="en-US" sz="2800" dirty="0"/>
              <a:t>private industry around </a:t>
            </a:r>
            <a:r>
              <a:rPr lang="en-US" sz="2800" dirty="0" smtClean="0"/>
              <a:t>LE </a:t>
            </a:r>
            <a:r>
              <a:rPr lang="en-US" sz="2800" dirty="0"/>
              <a:t>and the security industry, have difficulty finding those responsible for websites.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20783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8526" y="262987"/>
            <a:ext cx="6512511" cy="955450"/>
          </a:xfrm>
        </p:spPr>
        <p:txBody>
          <a:bodyPr/>
          <a:lstStyle/>
          <a:p>
            <a:pPr algn="ctr"/>
            <a:r>
              <a:rPr lang="en-US" sz="4000" dirty="0" smtClean="0"/>
              <a:t>Findings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6258" y="1218436"/>
            <a:ext cx="8341594" cy="5302777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ICANN policy with respect to privacy and proxy services must be clarified and codified 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ICANN </a:t>
            </a:r>
            <a:r>
              <a:rPr lang="en-US" sz="2800" dirty="0"/>
              <a:t>has neglected to respond to the needs of this </a:t>
            </a:r>
            <a:r>
              <a:rPr lang="en-US" sz="2800" dirty="0" smtClean="0"/>
              <a:t>community in </a:t>
            </a:r>
            <a:r>
              <a:rPr lang="en-US" sz="2800" dirty="0"/>
              <a:t>the accuracy of WHOIS </a:t>
            </a:r>
            <a:r>
              <a:rPr lang="en-US" sz="2800" dirty="0" smtClean="0"/>
              <a:t>data and in response times for access and action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C</a:t>
            </a:r>
            <a:r>
              <a:rPr lang="en-US" sz="2800" dirty="0" smtClean="0"/>
              <a:t>urrent </a:t>
            </a:r>
            <a:r>
              <a:rPr lang="en-US" sz="2800" dirty="0"/>
              <a:t>implementation of WHOIS services does not help to build consumer trust, and more could be done to raise awareness of the service, and to improve its user-friendliness </a:t>
            </a:r>
            <a:endParaRPr lang="en-US" sz="2800" dirty="0" smtClean="0"/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ICANN Compliance needs more resources </a:t>
            </a:r>
            <a:r>
              <a:rPr lang="en-US" sz="2800" dirty="0" smtClean="0">
                <a:sym typeface="Wingdings"/>
              </a:rPr>
              <a:t> letter (Appendices – Part I)</a:t>
            </a:r>
            <a:endParaRPr lang="en-US" sz="2800" dirty="0"/>
          </a:p>
          <a:p>
            <a:pPr>
              <a:buFont typeface="Wingdings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3812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8526" y="451759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Single WHOIS Policy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66404" y="1732048"/>
            <a:ext cx="8341594" cy="4720522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1</a:t>
            </a:r>
            <a:r>
              <a:rPr lang="en-US" sz="2800" dirty="0" smtClean="0"/>
              <a:t>. Single </a:t>
            </a:r>
            <a:r>
              <a:rPr lang="en-US" sz="2800" dirty="0" smtClean="0"/>
              <a:t>WHOIS Policy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single </a:t>
            </a:r>
            <a:r>
              <a:rPr lang="en-US" sz="2800" dirty="0" smtClean="0"/>
              <a:t>Policy document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t</a:t>
            </a:r>
            <a:r>
              <a:rPr lang="en-US" sz="2800" dirty="0" smtClean="0"/>
              <a:t>o </a:t>
            </a:r>
            <a:r>
              <a:rPr lang="en-US" sz="2800" dirty="0" smtClean="0"/>
              <a:t>be referenced in agreements with contracted parties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r</a:t>
            </a:r>
            <a:r>
              <a:rPr lang="en-US" sz="2800" dirty="0" smtClean="0"/>
              <a:t>epository </a:t>
            </a:r>
            <a:r>
              <a:rPr lang="en-US" sz="2800" dirty="0" smtClean="0"/>
              <a:t>of current policy, including consensus policies.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53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0668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Policy Review – WHOIS Data Reminder Policy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6257" y="1904881"/>
            <a:ext cx="8564723" cy="4599172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2. </a:t>
            </a:r>
            <a:r>
              <a:rPr lang="en-US" sz="2800" dirty="0" smtClean="0"/>
              <a:t>WHOIS Data Reminder Policy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m</a:t>
            </a:r>
            <a:r>
              <a:rPr lang="en-US" sz="2800" dirty="0" smtClean="0"/>
              <a:t>etrics </a:t>
            </a:r>
            <a:r>
              <a:rPr lang="en-US" sz="2800" dirty="0" smtClean="0"/>
              <a:t>to track the impact of annual WHOIS Data Reminder Policy notices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m</a:t>
            </a:r>
            <a:r>
              <a:rPr lang="en-US" sz="2800" dirty="0" smtClean="0"/>
              <a:t>etrics </a:t>
            </a:r>
            <a:r>
              <a:rPr lang="en-US" sz="2800" dirty="0" smtClean="0"/>
              <a:t>to inform published performance targets over time, for improvement in data </a:t>
            </a:r>
            <a:r>
              <a:rPr lang="en-US" sz="2800" dirty="0" err="1" smtClean="0"/>
              <a:t>accuracty</a:t>
            </a:r>
            <a:endParaRPr lang="en-US" sz="2800" dirty="0" smtClean="0"/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i</a:t>
            </a:r>
            <a:r>
              <a:rPr lang="en-US" sz="2800" dirty="0" smtClean="0"/>
              <a:t>f not </a:t>
            </a:r>
            <a:r>
              <a:rPr lang="en-US" sz="2800" dirty="0" smtClean="0"/>
              <a:t>feasible under current system, develop an alternative to improve data quality</a:t>
            </a:r>
            <a:endParaRPr lang="en-US" sz="2800" dirty="0"/>
          </a:p>
          <a:p>
            <a:pPr>
              <a:buClr>
                <a:schemeClr val="tx2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553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Strategic Priority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6257" y="1904881"/>
            <a:ext cx="8564723" cy="4599172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800" b="1" dirty="0"/>
              <a:t>3</a:t>
            </a:r>
            <a:r>
              <a:rPr lang="en-US" sz="2800" b="1" dirty="0" smtClean="0"/>
              <a:t>. </a:t>
            </a:r>
            <a:r>
              <a:rPr lang="en-US" sz="2800" dirty="0" smtClean="0"/>
              <a:t>WHOIS </a:t>
            </a:r>
            <a:r>
              <a:rPr lang="en-US" sz="2800" dirty="0"/>
              <a:t>a strategic </a:t>
            </a:r>
            <a:r>
              <a:rPr lang="en-US" sz="2800" dirty="0" smtClean="0"/>
              <a:t>priority.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/>
              <a:t>a</a:t>
            </a:r>
            <a:r>
              <a:rPr lang="en-US" sz="2800" dirty="0" smtClean="0"/>
              <a:t>llocate </a:t>
            </a:r>
            <a:r>
              <a:rPr lang="en-US" sz="2800" dirty="0" smtClean="0"/>
              <a:t>sufficient resources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ICANN compliance staff fully resourced 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proactive regulatory role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encourage </a:t>
            </a:r>
            <a:r>
              <a:rPr lang="en-US" sz="2800" dirty="0"/>
              <a:t>a culture of </a:t>
            </a:r>
            <a:r>
              <a:rPr lang="en-US" sz="2800" dirty="0" smtClean="0"/>
              <a:t>compliance </a:t>
            </a:r>
          </a:p>
          <a:p>
            <a:pPr lvl="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Board to </a:t>
            </a:r>
            <a:r>
              <a:rPr lang="en-US" sz="2800" dirty="0"/>
              <a:t>ensure that a senior </a:t>
            </a:r>
            <a:r>
              <a:rPr lang="en-US" sz="2800" dirty="0" smtClean="0"/>
              <a:t>executive </a:t>
            </a:r>
            <a:r>
              <a:rPr lang="en-US" sz="2800" dirty="0"/>
              <a:t>is responsible for overseeing WHOIS compliance. </a:t>
            </a:r>
          </a:p>
        </p:txBody>
      </p:sp>
    </p:spTree>
    <p:extLst>
      <p:ext uri="{BB962C8B-B14F-4D97-AF65-F5344CB8AC3E}">
        <p14:creationId xmlns:p14="http://schemas.microsoft.com/office/powerpoint/2010/main" val="1820030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3762"/>
            <a:ext cx="6512511" cy="1143000"/>
          </a:xfrm>
        </p:spPr>
        <p:txBody>
          <a:bodyPr/>
          <a:lstStyle/>
          <a:p>
            <a:pPr algn="ctr"/>
            <a:r>
              <a:rPr lang="en-US" sz="4000" dirty="0" smtClean="0"/>
              <a:t>Outreach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6257" y="1904881"/>
            <a:ext cx="8564723" cy="45991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b="1" dirty="0" smtClean="0"/>
              <a:t>4.</a:t>
            </a:r>
            <a:r>
              <a:rPr lang="en-US" sz="2800" dirty="0"/>
              <a:t> </a:t>
            </a:r>
            <a:r>
              <a:rPr lang="en-US" sz="2800" dirty="0" smtClean="0"/>
              <a:t>WHOIS </a:t>
            </a:r>
            <a:r>
              <a:rPr lang="en-US" sz="2800" dirty="0"/>
              <a:t>policy </a:t>
            </a:r>
            <a:r>
              <a:rPr lang="en-US" sz="2800" dirty="0" smtClean="0"/>
              <a:t>issues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accompanied </a:t>
            </a:r>
            <a:r>
              <a:rPr lang="en-US" sz="2800" dirty="0"/>
              <a:t>by cross-community </a:t>
            </a:r>
            <a:r>
              <a:rPr lang="en-US" sz="2800" dirty="0" smtClean="0"/>
              <a:t>outreach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Including </a:t>
            </a:r>
            <a:r>
              <a:rPr lang="en-US" sz="2800" dirty="0"/>
              <a:t>outside of </a:t>
            </a:r>
            <a:r>
              <a:rPr lang="en-US" sz="2800" dirty="0" smtClean="0"/>
              <a:t>ICANN</a:t>
            </a:r>
          </a:p>
          <a:p>
            <a:pPr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an </a:t>
            </a:r>
            <a:r>
              <a:rPr lang="en-US" sz="2800" dirty="0"/>
              <a:t>ongoing program for consumer awareness.</a:t>
            </a:r>
          </a:p>
          <a:p>
            <a:pPr marL="45720" lv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9012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Slipstream.thmx</Template>
  <TotalTime>242</TotalTime>
  <Words>1435</Words>
  <Application>Microsoft Macintosh PowerPoint</Application>
  <PresentationFormat>On-screen Show (4:3)</PresentationFormat>
  <Paragraphs>167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Slipstream</vt:lpstr>
      <vt:lpstr>WHOIS Policy Review Team Draft Report</vt:lpstr>
      <vt:lpstr>PowerPoint Presentation</vt:lpstr>
      <vt:lpstr>PowerPoint Presentation</vt:lpstr>
      <vt:lpstr>Findings</vt:lpstr>
      <vt:lpstr>Findings</vt:lpstr>
      <vt:lpstr>Single WHOIS Policy</vt:lpstr>
      <vt:lpstr>Policy Review – WHOIS Data Reminder Policy</vt:lpstr>
      <vt:lpstr>Strategic Priority</vt:lpstr>
      <vt:lpstr>Outreach</vt:lpstr>
      <vt:lpstr>Data Accuracy</vt:lpstr>
      <vt:lpstr>Data Accuracy</vt:lpstr>
      <vt:lpstr>Data Accuracy</vt:lpstr>
      <vt:lpstr>Data Accuracy</vt:lpstr>
      <vt:lpstr>Data Access – Privacy Services</vt:lpstr>
      <vt:lpstr>Data Access – Privacy Services</vt:lpstr>
      <vt:lpstr>Data Access – Proxy Services</vt:lpstr>
      <vt:lpstr>Data Access – Proxy Services</vt:lpstr>
      <vt:lpstr>Data Access – Proxy Services</vt:lpstr>
      <vt:lpstr>Data Access – Common Interface</vt:lpstr>
      <vt:lpstr>Internationalized Domain Names</vt:lpstr>
      <vt:lpstr>Internationalized Domain Names</vt:lpstr>
      <vt:lpstr>Internationalized Domain Names</vt:lpstr>
      <vt:lpstr>PowerPoint Presentation</vt:lpstr>
      <vt:lpstr>Costa Rica</vt:lpstr>
      <vt:lpstr>Your input is needed!</vt:lpstr>
      <vt:lpstr>Thank you!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WHOIS Policy Review Team Draft Report</dc:title>
  <dc:creator>Alice Jansen</dc:creator>
  <cp:lastModifiedBy>Alice Jansen</cp:lastModifiedBy>
  <cp:revision>45</cp:revision>
  <dcterms:created xsi:type="dcterms:W3CDTF">2012-01-17T09:36:23Z</dcterms:created>
  <dcterms:modified xsi:type="dcterms:W3CDTF">2012-01-19T09:32:33Z</dcterms:modified>
</cp:coreProperties>
</file>