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62" r:id="rId5"/>
    <p:sldId id="258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59" r:id="rId14"/>
    <p:sldId id="269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144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481F-6B84-453A-ADB7-44086C5DB50D}" type="datetimeFigureOut">
              <a:rPr lang="zh-CN" altLang="en-US" smtClean="0"/>
              <a:t>2016/9/28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2C308-883C-4F2F-9915-D0C11D18A9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3782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481F-6B84-453A-ADB7-44086C5DB50D}" type="datetimeFigureOut">
              <a:rPr lang="zh-CN" altLang="en-US" smtClean="0"/>
              <a:t>2016/9/28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2C308-883C-4F2F-9915-D0C11D18A9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0813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481F-6B84-453A-ADB7-44086C5DB50D}" type="datetimeFigureOut">
              <a:rPr lang="zh-CN" altLang="en-US" smtClean="0"/>
              <a:t>2016/9/28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2C308-883C-4F2F-9915-D0C11D18A9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5807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481F-6B84-453A-ADB7-44086C5DB50D}" type="datetimeFigureOut">
              <a:rPr lang="zh-CN" altLang="en-US" smtClean="0"/>
              <a:t>2016/9/28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2C308-883C-4F2F-9915-D0C11D18A9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6091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481F-6B84-453A-ADB7-44086C5DB50D}" type="datetimeFigureOut">
              <a:rPr lang="zh-CN" altLang="en-US" smtClean="0"/>
              <a:t>2016/9/28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2C308-883C-4F2F-9915-D0C11D18A9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2918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481F-6B84-453A-ADB7-44086C5DB50D}" type="datetimeFigureOut">
              <a:rPr lang="zh-CN" altLang="en-US" smtClean="0"/>
              <a:t>2016/9/28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2C308-883C-4F2F-9915-D0C11D18A9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408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481F-6B84-453A-ADB7-44086C5DB50D}" type="datetimeFigureOut">
              <a:rPr lang="zh-CN" altLang="en-US" smtClean="0"/>
              <a:t>2016/9/28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2C308-883C-4F2F-9915-D0C11D18A9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2606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481F-6B84-453A-ADB7-44086C5DB50D}" type="datetimeFigureOut">
              <a:rPr lang="zh-CN" altLang="en-US" smtClean="0"/>
              <a:t>2016/9/28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2C308-883C-4F2F-9915-D0C11D18A9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5187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481F-6B84-453A-ADB7-44086C5DB50D}" type="datetimeFigureOut">
              <a:rPr lang="zh-CN" altLang="en-US" smtClean="0"/>
              <a:t>2016/9/28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2C308-883C-4F2F-9915-D0C11D18A9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0867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481F-6B84-453A-ADB7-44086C5DB50D}" type="datetimeFigureOut">
              <a:rPr lang="zh-CN" altLang="en-US" smtClean="0"/>
              <a:t>2016/9/28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2C308-883C-4F2F-9915-D0C11D18A9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5322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481F-6B84-453A-ADB7-44086C5DB50D}" type="datetimeFigureOut">
              <a:rPr lang="zh-CN" altLang="en-US" smtClean="0"/>
              <a:t>2016/9/28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2C308-883C-4F2F-9915-D0C11D18A9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9356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E481F-6B84-453A-ADB7-44086C5DB50D}" type="datetimeFigureOut">
              <a:rPr lang="zh-CN" altLang="en-US" smtClean="0"/>
              <a:t>2016/9/28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2C308-883C-4F2F-9915-D0C11D18A9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7862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z="7300" dirty="0" smtClean="0"/>
              <a:t>CGP LGR Updates</a:t>
            </a:r>
            <a:r>
              <a:rPr lang="en-US" altLang="zh-CN" sz="4900" dirty="0" smtClean="0"/>
              <a:t/>
            </a:r>
            <a:br>
              <a:rPr lang="en-US" altLang="zh-CN" sz="4900" dirty="0" smtClean="0"/>
            </a:br>
            <a:r>
              <a:rPr lang="en-US" altLang="zh-CN" dirty="0" smtClean="0"/>
              <a:t>from proposal 1 to proposal2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altLang="zh-CN" dirty="0" smtClean="0"/>
              <a:t>20160929</a:t>
            </a:r>
          </a:p>
          <a:p>
            <a:r>
              <a:rPr lang="en-US" altLang="zh-CN" dirty="0" smtClean="0"/>
              <a:t>CJK coordination Meeting</a:t>
            </a:r>
          </a:p>
          <a:p>
            <a:r>
              <a:rPr lang="en-US" altLang="zh-CN" dirty="0"/>
              <a:t>Taipei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67726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CGP LGR Proposal 2 </a:t>
            </a:r>
            <a:r>
              <a:rPr lang="zh-CN" altLang="en-US" dirty="0" smtClean="0"/>
              <a:t>（</a:t>
            </a:r>
            <a:r>
              <a:rPr lang="en-US" altLang="zh-CN" dirty="0" smtClean="0"/>
              <a:t>20160918</a:t>
            </a:r>
            <a:r>
              <a:rPr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Variant Mappings</a:t>
            </a:r>
          </a:p>
          <a:p>
            <a:pPr lvl="1"/>
            <a:r>
              <a:rPr lang="en-US" altLang="zh-CN" dirty="0" smtClean="0"/>
              <a:t>Limit the number of allocable labels</a:t>
            </a:r>
            <a:endParaRPr lang="en-US" altLang="zh-CN" dirty="0" smtClean="0"/>
          </a:p>
          <a:p>
            <a:endParaRPr lang="en-US" altLang="zh-CN" dirty="0" smtClean="0"/>
          </a:p>
        </p:txBody>
      </p:sp>
      <p:sp>
        <p:nvSpPr>
          <p:cNvPr id="5" name="矩形 4"/>
          <p:cNvSpPr/>
          <p:nvPr/>
        </p:nvSpPr>
        <p:spPr>
          <a:xfrm>
            <a:off x="738130" y="2688115"/>
            <a:ext cx="7149947" cy="210422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1600" kern="100" dirty="0">
                <a:solidFill>
                  <a:schemeClr val="tx1"/>
                </a:solidFill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“under </a:t>
            </a:r>
            <a:r>
              <a:rPr lang="en-US" altLang="zh-CN" sz="1600" kern="100" dirty="0">
                <a:solidFill>
                  <a:schemeClr val="tx1"/>
                </a:solidFill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the conservatism principle, LGRs should strive to minimize </a:t>
            </a:r>
            <a:r>
              <a:rPr lang="en-US" altLang="zh-CN" sz="1600" kern="100" dirty="0" err="1">
                <a:solidFill>
                  <a:schemeClr val="tx1"/>
                </a:solidFill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allocatable</a:t>
            </a:r>
            <a:r>
              <a:rPr lang="en-US" altLang="zh-CN" sz="1600" kern="100" dirty="0">
                <a:solidFill>
                  <a:schemeClr val="tx1"/>
                </a:solidFill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600" kern="100" dirty="0">
                <a:solidFill>
                  <a:schemeClr val="tx1"/>
                </a:solidFill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variants … can </a:t>
            </a:r>
            <a:r>
              <a:rPr lang="en-US" altLang="zh-CN" sz="1600" kern="100" dirty="0">
                <a:solidFill>
                  <a:schemeClr val="tx1"/>
                </a:solidFill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be fixed by not having multiple </a:t>
            </a:r>
            <a:r>
              <a:rPr lang="en-US" altLang="zh-CN" sz="1600" kern="100" dirty="0" err="1">
                <a:solidFill>
                  <a:schemeClr val="tx1"/>
                </a:solidFill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simp</a:t>
            </a:r>
            <a:r>
              <a:rPr lang="en-US" altLang="zh-CN" sz="1600" kern="100" dirty="0">
                <a:solidFill>
                  <a:schemeClr val="tx1"/>
                </a:solidFill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en-US" altLang="zh-CN" sz="1600" kern="100" dirty="0" err="1">
                <a:solidFill>
                  <a:schemeClr val="tx1"/>
                </a:solidFill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trad</a:t>
            </a:r>
            <a:r>
              <a:rPr lang="en-US" altLang="zh-CN" sz="1600" kern="100" dirty="0">
                <a:solidFill>
                  <a:schemeClr val="tx1"/>
                </a:solidFill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mappings.  </a:t>
            </a:r>
            <a:endParaRPr lang="en-US" altLang="zh-CN" sz="1600" kern="100" dirty="0" smtClean="0">
              <a:solidFill>
                <a:schemeClr val="tx1"/>
              </a:solidFill>
              <a:latin typeface="Courier New" panose="02070309020205020404" pitchFamily="49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1600" kern="100" dirty="0" smtClean="0">
                <a:solidFill>
                  <a:schemeClr val="tx1"/>
                </a:solidFill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It </a:t>
            </a:r>
            <a:r>
              <a:rPr lang="en-US" altLang="zh-CN" sz="1600" kern="100" dirty="0">
                <a:solidFill>
                  <a:schemeClr val="tx1"/>
                </a:solidFill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may be an acceptable trade-off to eliminate the multiple mappings, and let applicants who need a specific all-simplified or all-traditional variant label apply for just the specific label. </a:t>
            </a:r>
            <a:r>
              <a:rPr lang="en-US" altLang="zh-CN" sz="1600" kern="100" dirty="0">
                <a:solidFill>
                  <a:schemeClr val="tx1"/>
                </a:solidFill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8" name="矩形 7"/>
          <p:cNvSpPr/>
          <p:nvPr/>
        </p:nvSpPr>
        <p:spPr>
          <a:xfrm>
            <a:off x="1087915" y="4927272"/>
            <a:ext cx="64503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台</a:t>
            </a:r>
            <a:r>
              <a:rPr lang="en-US" altLang="zh-CN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(53F0</a:t>
            </a:r>
            <a:r>
              <a:rPr lang="en-US" altLang="zh-CN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en-US" altLang="zh-CN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;</a:t>
            </a:r>
            <a:r>
              <a:rPr lang="zh-CN" altLang="en-US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台</a:t>
            </a:r>
            <a:r>
              <a:rPr lang="en-US" altLang="zh-CN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en-US" altLang="zh-CN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53F0)</a:t>
            </a:r>
            <a:r>
              <a:rPr lang="en-US" altLang="zh-CN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en-US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台</a:t>
            </a:r>
            <a:r>
              <a:rPr lang="en-US" altLang="zh-CN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(53F0)</a:t>
            </a:r>
            <a:r>
              <a:rPr lang="zh-CN" altLang="en-US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檯</a:t>
            </a:r>
            <a:r>
              <a:rPr lang="en-US" altLang="zh-CN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(6AAF)</a:t>
            </a:r>
            <a:r>
              <a:rPr lang="zh-CN" altLang="en-US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臺</a:t>
            </a:r>
            <a:r>
              <a:rPr lang="en-US" altLang="zh-CN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(81FA)</a:t>
            </a:r>
            <a:r>
              <a:rPr lang="zh-CN" altLang="en-US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颱</a:t>
            </a:r>
            <a:r>
              <a:rPr lang="en-US" altLang="zh-CN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(98B1</a:t>
            </a:r>
            <a:r>
              <a:rPr lang="en-US" altLang="zh-CN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</a:p>
          <a:p>
            <a:r>
              <a:rPr lang="zh-CN" altLang="en-US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湾</a:t>
            </a:r>
            <a:r>
              <a:rPr lang="en-US" altLang="zh-CN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(6E7E</a:t>
            </a:r>
            <a:r>
              <a:rPr lang="en-US" altLang="zh-CN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);</a:t>
            </a:r>
            <a:r>
              <a:rPr lang="zh-CN" altLang="en-US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湾</a:t>
            </a:r>
            <a:r>
              <a:rPr lang="en-US" altLang="zh-CN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(6E7E</a:t>
            </a:r>
            <a:r>
              <a:rPr lang="en-US" altLang="zh-CN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),</a:t>
            </a:r>
            <a:r>
              <a:rPr lang="zh-CN" altLang="en-US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灣</a:t>
            </a:r>
            <a:r>
              <a:rPr lang="en-US" altLang="zh-CN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(7063</a:t>
            </a:r>
            <a:r>
              <a:rPr lang="en-US" altLang="zh-CN" dirty="0" smtClean="0"/>
              <a:t>) 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-151483" y="5573603"/>
            <a:ext cx="9446965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sz="1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台湾</a:t>
            </a:r>
            <a:r>
              <a:rPr lang="en-US" altLang="zh-CN" sz="1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(53F0 6E7E</a:t>
            </a:r>
            <a:r>
              <a:rPr lang="en-US" altLang="zh-CN" sz="160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</a:p>
          <a:p>
            <a:pPr indent="266700"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160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&gt;&gt;</a:t>
            </a:r>
          </a:p>
          <a:p>
            <a:pPr indent="266700"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sz="1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檯灣</a:t>
            </a:r>
            <a:r>
              <a:rPr lang="ar-SA" altLang="zh-CN" sz="1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‎ </a:t>
            </a:r>
            <a:r>
              <a:rPr lang="en-US" altLang="zh-CN" sz="1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(6AAF 7063), </a:t>
            </a:r>
            <a:r>
              <a:rPr lang="ar-SA" altLang="zh-CN" sz="1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‎</a:t>
            </a:r>
            <a:r>
              <a:rPr lang="zh-CN" altLang="zh-CN" sz="1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臺灣</a:t>
            </a:r>
            <a:r>
              <a:rPr lang="ar-SA" altLang="zh-CN" sz="1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‎</a:t>
            </a:r>
            <a:r>
              <a:rPr lang="en-US" altLang="zh-CN" sz="1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(81FA 7063), </a:t>
            </a:r>
            <a:r>
              <a:rPr lang="zh-CN" altLang="zh-CN" sz="1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台灣</a:t>
            </a:r>
            <a:r>
              <a:rPr lang="ar-SA" altLang="zh-CN" sz="1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‎</a:t>
            </a:r>
            <a:r>
              <a:rPr lang="en-US" altLang="zh-CN" sz="1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(53F0 7063), </a:t>
            </a:r>
            <a:r>
              <a:rPr lang="ar-SA" altLang="zh-CN" sz="1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‎</a:t>
            </a:r>
            <a:r>
              <a:rPr lang="zh-CN" altLang="zh-CN" sz="1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台湾</a:t>
            </a:r>
            <a:r>
              <a:rPr lang="ar-SA" altLang="zh-CN" sz="1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‎</a:t>
            </a:r>
            <a:r>
              <a:rPr lang="en-US" altLang="zh-CN" sz="1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(53F0 6E7E), </a:t>
            </a:r>
            <a:r>
              <a:rPr lang="ar-SA" altLang="zh-CN" sz="1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‎</a:t>
            </a:r>
            <a:r>
              <a:rPr lang="zh-CN" altLang="zh-CN" sz="1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颱灣</a:t>
            </a:r>
            <a:r>
              <a:rPr lang="ar-SA" altLang="zh-CN" sz="1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‎</a:t>
            </a:r>
            <a:r>
              <a:rPr lang="en-US" altLang="zh-CN" sz="1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(98B1 7063)</a:t>
            </a:r>
            <a:endParaRPr lang="zh-CN" altLang="zh-CN" sz="16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74345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CGP LGR Proposal 2 </a:t>
            </a:r>
            <a:r>
              <a:rPr lang="zh-CN" altLang="en-US" dirty="0"/>
              <a:t>（</a:t>
            </a:r>
            <a:r>
              <a:rPr lang="en-US" altLang="zh-CN" dirty="0"/>
              <a:t>20160918</a:t>
            </a:r>
            <a:r>
              <a:rPr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Variant Mappings</a:t>
            </a:r>
          </a:p>
          <a:p>
            <a:pPr lvl="1"/>
            <a:r>
              <a:rPr lang="en-US" altLang="zh-CN" dirty="0" smtClean="0"/>
              <a:t>Counter Example to IP suggestion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328159"/>
              </p:ext>
            </p:extLst>
          </p:nvPr>
        </p:nvGraphicFramePr>
        <p:xfrm>
          <a:off x="303166" y="2676768"/>
          <a:ext cx="4356969" cy="2026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1740">
                  <a:extLst>
                    <a:ext uri="{9D8B030D-6E8A-4147-A177-3AD203B41FA5}">
                      <a16:colId xmlns:a16="http://schemas.microsoft.com/office/drawing/2014/main" val="2824158655"/>
                    </a:ext>
                  </a:extLst>
                </a:gridCol>
                <a:gridCol w="1057619">
                  <a:extLst>
                    <a:ext uri="{9D8B030D-6E8A-4147-A177-3AD203B41FA5}">
                      <a16:colId xmlns:a16="http://schemas.microsoft.com/office/drawing/2014/main" val="3992994037"/>
                    </a:ext>
                  </a:extLst>
                </a:gridCol>
                <a:gridCol w="2357610">
                  <a:extLst>
                    <a:ext uri="{9D8B030D-6E8A-4147-A177-3AD203B41FA5}">
                      <a16:colId xmlns:a16="http://schemas.microsoft.com/office/drawing/2014/main" val="35516651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effectLst/>
                        </a:rPr>
                        <a:t>Original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effectLst/>
                        </a:rPr>
                        <a:t>Simplified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effectLst/>
                        </a:rPr>
                        <a:t>Traditional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53162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台</a:t>
                      </a:r>
                      <a:r>
                        <a:rPr lang="en-US" sz="1400" b="1" kern="1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(53F0)</a:t>
                      </a:r>
                      <a:endParaRPr lang="zh-CN" sz="14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台</a:t>
                      </a:r>
                      <a:r>
                        <a:rPr lang="en-US" sz="1400" kern="100">
                          <a:effectLst/>
                        </a:rPr>
                        <a:t>(53F0)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solidFill>
                            <a:srgbClr val="0070C0"/>
                          </a:solidFill>
                          <a:effectLst/>
                        </a:rPr>
                        <a:t>台</a:t>
                      </a:r>
                      <a:r>
                        <a:rPr lang="en-US" sz="1400" b="1" kern="100" dirty="0">
                          <a:solidFill>
                            <a:srgbClr val="0070C0"/>
                          </a:solidFill>
                          <a:effectLst/>
                        </a:rPr>
                        <a:t>(53F0</a:t>
                      </a:r>
                      <a:r>
                        <a:rPr lang="en-US" sz="1400" b="1" kern="100" dirty="0" smtClean="0">
                          <a:solidFill>
                            <a:srgbClr val="0070C0"/>
                          </a:solidFill>
                          <a:effectLst/>
                        </a:rPr>
                        <a:t>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400" kern="100" dirty="0" smtClean="0">
                          <a:effectLst/>
                        </a:rPr>
                        <a:t>檯</a:t>
                      </a:r>
                      <a:r>
                        <a:rPr lang="en-US" sz="1400" kern="100" dirty="0">
                          <a:effectLst/>
                        </a:rPr>
                        <a:t>(6AAF</a:t>
                      </a:r>
                      <a:r>
                        <a:rPr lang="en-US" sz="1400" kern="100" dirty="0" smtClean="0">
                          <a:effectLst/>
                        </a:rPr>
                        <a:t>)</a:t>
                      </a:r>
                      <a:r>
                        <a:rPr lang="zh-CN" sz="1400" kern="100" dirty="0" smtClean="0">
                          <a:effectLst/>
                        </a:rPr>
                        <a:t>臺</a:t>
                      </a:r>
                      <a:r>
                        <a:rPr lang="en-US" sz="1400" kern="100" dirty="0">
                          <a:effectLst/>
                        </a:rPr>
                        <a:t>(81FA)</a:t>
                      </a:r>
                      <a:r>
                        <a:rPr lang="zh-CN" sz="1400" kern="100" dirty="0">
                          <a:effectLst/>
                        </a:rPr>
                        <a:t>颱</a:t>
                      </a:r>
                      <a:r>
                        <a:rPr lang="en-US" sz="1400" kern="100" dirty="0">
                          <a:effectLst/>
                        </a:rPr>
                        <a:t>(98B1)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667093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檯</a:t>
                      </a:r>
                      <a:r>
                        <a:rPr lang="en-US" sz="1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(6AAF)</a:t>
                      </a:r>
                      <a:endParaRPr lang="zh-CN" sz="1400" b="1" kern="1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台</a:t>
                      </a:r>
                      <a:r>
                        <a:rPr lang="en-US" sz="1400" kern="100" dirty="0">
                          <a:effectLst/>
                        </a:rPr>
                        <a:t>(53F0)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檯</a:t>
                      </a:r>
                      <a:r>
                        <a:rPr lang="en-US" sz="1400" kern="100" dirty="0">
                          <a:effectLst/>
                        </a:rPr>
                        <a:t>(6AAF)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867546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籉</a:t>
                      </a:r>
                      <a:r>
                        <a:rPr lang="en-US" sz="1400" kern="100">
                          <a:effectLst/>
                        </a:rPr>
                        <a:t>(7C49)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台</a:t>
                      </a:r>
                      <a:r>
                        <a:rPr lang="en-US" sz="1400" kern="100">
                          <a:effectLst/>
                        </a:rPr>
                        <a:t>(53F0)	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籉</a:t>
                      </a:r>
                      <a:r>
                        <a:rPr lang="en-US" sz="1400" kern="100">
                          <a:effectLst/>
                        </a:rPr>
                        <a:t>(7C49)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28030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臺</a:t>
                      </a:r>
                      <a:r>
                        <a:rPr lang="en-US" sz="1400" kern="100">
                          <a:effectLst/>
                        </a:rPr>
                        <a:t>(81FA)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台</a:t>
                      </a:r>
                      <a:r>
                        <a:rPr lang="en-US" sz="1400" kern="100">
                          <a:effectLst/>
                        </a:rPr>
                        <a:t>(53F0)	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臺</a:t>
                      </a:r>
                      <a:r>
                        <a:rPr lang="en-US" sz="1400" kern="100">
                          <a:effectLst/>
                        </a:rPr>
                        <a:t>(81FA)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309575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颱</a:t>
                      </a:r>
                      <a:r>
                        <a:rPr lang="en-US" sz="1400" kern="100">
                          <a:effectLst/>
                        </a:rPr>
                        <a:t>(98B1)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台</a:t>
                      </a:r>
                      <a:r>
                        <a:rPr lang="en-US" sz="1400" kern="100">
                          <a:effectLst/>
                        </a:rPr>
                        <a:t>(53F0)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颱</a:t>
                      </a:r>
                      <a:r>
                        <a:rPr lang="en-US" sz="1400" kern="100" dirty="0">
                          <a:effectLst/>
                        </a:rPr>
                        <a:t>(98B1)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85849697"/>
                  </a:ext>
                </a:extLst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858574"/>
              </p:ext>
            </p:extLst>
          </p:nvPr>
        </p:nvGraphicFramePr>
        <p:xfrm>
          <a:off x="4869456" y="2676768"/>
          <a:ext cx="4186409" cy="20346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71869">
                  <a:extLst>
                    <a:ext uri="{9D8B030D-6E8A-4147-A177-3AD203B41FA5}">
                      <a16:colId xmlns:a16="http://schemas.microsoft.com/office/drawing/2014/main" val="579609787"/>
                    </a:ext>
                  </a:extLst>
                </a:gridCol>
                <a:gridCol w="1557270">
                  <a:extLst>
                    <a:ext uri="{9D8B030D-6E8A-4147-A177-3AD203B41FA5}">
                      <a16:colId xmlns:a16="http://schemas.microsoft.com/office/drawing/2014/main" val="1093074730"/>
                    </a:ext>
                  </a:extLst>
                </a:gridCol>
                <a:gridCol w="1557270">
                  <a:extLst>
                    <a:ext uri="{9D8B030D-6E8A-4147-A177-3AD203B41FA5}">
                      <a16:colId xmlns:a16="http://schemas.microsoft.com/office/drawing/2014/main" val="1836834200"/>
                    </a:ext>
                  </a:extLst>
                </a:gridCol>
              </a:tblGrid>
              <a:tr h="28995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effectLst/>
                        </a:rPr>
                        <a:t>Original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effectLst/>
                        </a:rPr>
                        <a:t>Simplified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effectLst/>
                        </a:rPr>
                        <a:t>Traditional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9657061"/>
                  </a:ext>
                </a:extLst>
              </a:tr>
              <a:tr h="3642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鉄</a:t>
                      </a:r>
                      <a:r>
                        <a:rPr lang="en-US" sz="1400" b="1" kern="1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400" b="1" kern="1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9244)</a:t>
                      </a:r>
                      <a:endParaRPr lang="zh-CN" sz="14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铁</a:t>
                      </a:r>
                      <a:r>
                        <a:rPr lang="en-US" sz="1400" kern="100" dirty="0">
                          <a:effectLst/>
                        </a:rPr>
                        <a:t>(94C1)	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鐵</a:t>
                      </a:r>
                      <a:r>
                        <a:rPr lang="en-US" sz="1400" kern="100" dirty="0">
                          <a:effectLst/>
                        </a:rPr>
                        <a:t>(9435)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8639131"/>
                  </a:ext>
                </a:extLst>
              </a:tr>
              <a:tr h="2798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銕</a:t>
                      </a:r>
                      <a:r>
                        <a:rPr lang="en-US" sz="1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(9295)</a:t>
                      </a:r>
                      <a:endParaRPr lang="zh-CN" sz="1400" b="1" kern="1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铁</a:t>
                      </a:r>
                      <a:r>
                        <a:rPr lang="en-US" sz="1400" kern="100" dirty="0">
                          <a:effectLst/>
                        </a:rPr>
                        <a:t>(94C1)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銕</a:t>
                      </a:r>
                      <a:r>
                        <a:rPr lang="en-US" sz="1400" kern="100">
                          <a:effectLst/>
                        </a:rPr>
                        <a:t>(9295)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8689332"/>
                  </a:ext>
                </a:extLst>
              </a:tr>
              <a:tr h="3642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鐡</a:t>
                      </a:r>
                      <a:r>
                        <a:rPr lang="en-US" sz="1400" kern="100" dirty="0">
                          <a:effectLst/>
                        </a:rPr>
                        <a:t>(9421</a:t>
                      </a:r>
                      <a:r>
                        <a:rPr lang="en-US" sz="1400" kern="100" dirty="0" smtClean="0">
                          <a:effectLst/>
                        </a:rPr>
                        <a:t>)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铁</a:t>
                      </a:r>
                      <a:r>
                        <a:rPr lang="en-US" sz="1400" kern="100">
                          <a:effectLst/>
                        </a:rPr>
                        <a:t>(94C1)	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鐵</a:t>
                      </a:r>
                      <a:r>
                        <a:rPr lang="en-US" sz="1400" kern="100" dirty="0">
                          <a:effectLst/>
                        </a:rPr>
                        <a:t>(9435)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0969343"/>
                  </a:ext>
                </a:extLst>
              </a:tr>
              <a:tr h="3642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鐵</a:t>
                      </a:r>
                      <a:r>
                        <a:rPr lang="en-US" sz="1400" kern="100" dirty="0">
                          <a:effectLst/>
                        </a:rPr>
                        <a:t>(9435</a:t>
                      </a:r>
                      <a:r>
                        <a:rPr lang="en-US" sz="1400" kern="100" dirty="0" smtClean="0">
                          <a:effectLst/>
                        </a:rPr>
                        <a:t>)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铁</a:t>
                      </a:r>
                      <a:r>
                        <a:rPr lang="en-US" sz="1400" kern="100">
                          <a:effectLst/>
                        </a:rPr>
                        <a:t>(94C1)	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鐵</a:t>
                      </a:r>
                      <a:r>
                        <a:rPr lang="en-US" sz="1400" kern="100">
                          <a:effectLst/>
                        </a:rPr>
                        <a:t>(9435)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46434734"/>
                  </a:ext>
                </a:extLst>
              </a:tr>
              <a:tr h="3642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铁</a:t>
                      </a:r>
                      <a:r>
                        <a:rPr lang="en-US" sz="1400" kern="100" dirty="0">
                          <a:effectLst/>
                        </a:rPr>
                        <a:t>(94C1</a:t>
                      </a:r>
                      <a:r>
                        <a:rPr lang="en-US" sz="1400" kern="100" dirty="0" smtClean="0">
                          <a:effectLst/>
                        </a:rPr>
                        <a:t>)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铁</a:t>
                      </a:r>
                      <a:r>
                        <a:rPr lang="en-US" sz="1400" kern="100" dirty="0">
                          <a:effectLst/>
                        </a:rPr>
                        <a:t>(94C1)	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鐵</a:t>
                      </a:r>
                      <a:r>
                        <a:rPr lang="en-US" sz="1400" kern="100" dirty="0">
                          <a:effectLst/>
                        </a:rPr>
                        <a:t>(9435)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0588380"/>
                  </a:ext>
                </a:extLst>
              </a:tr>
            </a:tbl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303165" y="5186657"/>
            <a:ext cx="86755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sz="1600" dirty="0">
                <a:solidFill>
                  <a:srgbClr val="00B050"/>
                </a:solidFill>
              </a:rPr>
              <a:t>台</a:t>
            </a:r>
            <a:r>
              <a:rPr lang="en-US" altLang="zh-CN" sz="1600" dirty="0">
                <a:solidFill>
                  <a:srgbClr val="00B050"/>
                </a:solidFill>
              </a:rPr>
              <a:t>(53F0)</a:t>
            </a:r>
            <a:r>
              <a:rPr lang="zh-CN" altLang="zh-CN" sz="1600" dirty="0" smtClean="0">
                <a:solidFill>
                  <a:srgbClr val="00B050"/>
                </a:solidFill>
              </a:rPr>
              <a:t>鉄</a:t>
            </a:r>
            <a:r>
              <a:rPr lang="en-US" altLang="zh-CN" sz="1600" dirty="0">
                <a:solidFill>
                  <a:srgbClr val="00B050"/>
                </a:solidFill>
              </a:rPr>
              <a:t>(9244</a:t>
            </a:r>
            <a:r>
              <a:rPr lang="en-US" altLang="zh-CN" sz="1600" dirty="0" smtClean="0">
                <a:solidFill>
                  <a:srgbClr val="00B050"/>
                </a:solidFill>
              </a:rPr>
              <a:t>) </a:t>
            </a:r>
            <a:r>
              <a:rPr lang="en-US" altLang="zh-CN" sz="1600" dirty="0" smtClean="0"/>
              <a:t>&gt;&gt; </a:t>
            </a:r>
            <a:r>
              <a:rPr lang="zh-CN" altLang="en-US" sz="1600" dirty="0" smtClean="0"/>
              <a:t>台</a:t>
            </a:r>
            <a:r>
              <a:rPr lang="en-US" altLang="zh-CN" sz="1600" dirty="0"/>
              <a:t>(53F0)</a:t>
            </a:r>
            <a:r>
              <a:rPr lang="zh-CN" altLang="zh-CN" sz="1600" kern="100" dirty="0" smtClean="0"/>
              <a:t>铁</a:t>
            </a:r>
            <a:r>
              <a:rPr lang="en-US" altLang="zh-CN" sz="1600" kern="100" dirty="0"/>
              <a:t>(94C1</a:t>
            </a:r>
            <a:r>
              <a:rPr lang="en-US" altLang="zh-CN" sz="1600" kern="100" dirty="0" smtClean="0"/>
              <a:t>), </a:t>
            </a:r>
            <a:r>
              <a:rPr lang="zh-CN" altLang="en-US" sz="1600" dirty="0" smtClean="0">
                <a:solidFill>
                  <a:srgbClr val="0070C0"/>
                </a:solidFill>
              </a:rPr>
              <a:t>台</a:t>
            </a:r>
            <a:r>
              <a:rPr lang="en-US" altLang="zh-CN" sz="1600" dirty="0">
                <a:solidFill>
                  <a:srgbClr val="0070C0"/>
                </a:solidFill>
              </a:rPr>
              <a:t>(53F0</a:t>
            </a:r>
            <a:r>
              <a:rPr lang="en-US" altLang="zh-CN" sz="1600" dirty="0">
                <a:solidFill>
                  <a:srgbClr val="0070C0"/>
                </a:solidFill>
              </a:rPr>
              <a:t>)</a:t>
            </a:r>
            <a:r>
              <a:rPr lang="zh-CN" altLang="zh-CN" sz="1600" dirty="0">
                <a:solidFill>
                  <a:srgbClr val="0070C0"/>
                </a:solidFill>
              </a:rPr>
              <a:t>鐵</a:t>
            </a:r>
            <a:r>
              <a:rPr lang="en-US" altLang="zh-CN" sz="1600" dirty="0">
                <a:solidFill>
                  <a:srgbClr val="0070C0"/>
                </a:solidFill>
              </a:rPr>
              <a:t>(9435</a:t>
            </a:r>
            <a:r>
              <a:rPr lang="en-US" altLang="zh-CN" sz="1600" dirty="0" smtClean="0">
                <a:solidFill>
                  <a:srgbClr val="0070C0"/>
                </a:solidFill>
              </a:rPr>
              <a:t>)/</a:t>
            </a:r>
            <a:r>
              <a:rPr lang="zh-CN" altLang="zh-CN" sz="1600" kern="100" dirty="0" smtClean="0"/>
              <a:t>檯</a:t>
            </a:r>
            <a:r>
              <a:rPr lang="en-US" altLang="zh-CN" sz="1600" kern="100" dirty="0"/>
              <a:t>(6AAF</a:t>
            </a:r>
            <a:r>
              <a:rPr lang="en-US" altLang="zh-CN" sz="1600" kern="100" dirty="0" smtClean="0"/>
              <a:t>)</a:t>
            </a:r>
            <a:r>
              <a:rPr lang="zh-CN" altLang="zh-CN" sz="1600" dirty="0"/>
              <a:t>鐵</a:t>
            </a:r>
            <a:r>
              <a:rPr lang="en-US" altLang="zh-CN" sz="1600" dirty="0"/>
              <a:t>(9435</a:t>
            </a:r>
            <a:r>
              <a:rPr lang="en-US" altLang="zh-CN" sz="1600" dirty="0" smtClean="0"/>
              <a:t>)</a:t>
            </a:r>
            <a:r>
              <a:rPr lang="en-US" altLang="zh-CN" sz="1600" kern="100" dirty="0" smtClean="0"/>
              <a:t>/</a:t>
            </a:r>
            <a:r>
              <a:rPr lang="zh-CN" altLang="zh-CN" sz="1600" kern="100" dirty="0" smtClean="0"/>
              <a:t>臺</a:t>
            </a:r>
            <a:r>
              <a:rPr lang="en-US" altLang="zh-CN" sz="1600" kern="100" dirty="0"/>
              <a:t>(81FA</a:t>
            </a:r>
            <a:r>
              <a:rPr lang="en-US" altLang="zh-CN" sz="1600" kern="100" dirty="0" smtClean="0"/>
              <a:t>)</a:t>
            </a:r>
            <a:r>
              <a:rPr lang="zh-CN" altLang="zh-CN" sz="1600" dirty="0"/>
              <a:t>鐵</a:t>
            </a:r>
            <a:r>
              <a:rPr lang="en-US" altLang="zh-CN" sz="1600" dirty="0"/>
              <a:t>(9435)</a:t>
            </a:r>
            <a:endParaRPr lang="zh-CN" altLang="zh-CN" sz="1600" kern="1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fontAlgn="ctr"/>
            <a:r>
              <a:rPr lang="en-US" altLang="zh-CN" sz="1600" dirty="0" smtClean="0"/>
              <a:t>/</a:t>
            </a:r>
            <a:r>
              <a:rPr lang="zh-CN" altLang="zh-CN" sz="1600" kern="100" dirty="0" smtClean="0"/>
              <a:t>颱</a:t>
            </a:r>
            <a:r>
              <a:rPr lang="en-US" altLang="zh-CN" sz="1600" kern="100" dirty="0"/>
              <a:t>(98B1</a:t>
            </a:r>
            <a:r>
              <a:rPr lang="en-US" altLang="zh-CN" sz="1600" kern="100" dirty="0" smtClean="0"/>
              <a:t>)</a:t>
            </a:r>
            <a:r>
              <a:rPr lang="zh-CN" altLang="zh-CN" sz="1600" dirty="0"/>
              <a:t>鐵</a:t>
            </a:r>
            <a:r>
              <a:rPr lang="en-US" altLang="zh-CN" sz="1600" dirty="0"/>
              <a:t>(9435)</a:t>
            </a:r>
            <a:endParaRPr lang="zh-CN" altLang="zh-CN" sz="1600" dirty="0"/>
          </a:p>
          <a:p>
            <a:endParaRPr lang="zh-CN" altLang="zh-CN" sz="1600" dirty="0"/>
          </a:p>
          <a:p>
            <a:pPr fontAlgn="ctr"/>
            <a:r>
              <a:rPr lang="zh-CN" altLang="en-US" sz="1600" dirty="0">
                <a:solidFill>
                  <a:srgbClr val="0070C0"/>
                </a:solidFill>
              </a:rPr>
              <a:t>台</a:t>
            </a:r>
            <a:r>
              <a:rPr lang="en-US" altLang="zh-CN" sz="1600" dirty="0">
                <a:solidFill>
                  <a:srgbClr val="0070C0"/>
                </a:solidFill>
              </a:rPr>
              <a:t>(</a:t>
            </a:r>
            <a:r>
              <a:rPr lang="en-US" altLang="zh-CN" sz="1600" dirty="0">
                <a:solidFill>
                  <a:srgbClr val="0070C0"/>
                </a:solidFill>
              </a:rPr>
              <a:t>53F0)</a:t>
            </a:r>
            <a:r>
              <a:rPr lang="zh-CN" altLang="zh-CN" sz="1600" dirty="0">
                <a:solidFill>
                  <a:srgbClr val="0070C0"/>
                </a:solidFill>
              </a:rPr>
              <a:t>鐵</a:t>
            </a:r>
            <a:r>
              <a:rPr lang="en-US" altLang="zh-CN" sz="1600" dirty="0">
                <a:solidFill>
                  <a:srgbClr val="0070C0"/>
                </a:solidFill>
              </a:rPr>
              <a:t>(9435</a:t>
            </a:r>
            <a:r>
              <a:rPr lang="en-US" altLang="zh-CN" sz="1600" dirty="0">
                <a:solidFill>
                  <a:srgbClr val="0070C0"/>
                </a:solidFill>
              </a:rPr>
              <a:t>) </a:t>
            </a:r>
            <a:r>
              <a:rPr lang="en-US" altLang="zh-CN" sz="1600" dirty="0"/>
              <a:t>&gt;&gt;</a:t>
            </a:r>
            <a:r>
              <a:rPr lang="zh-CN" altLang="en-US" sz="1600" dirty="0"/>
              <a:t>台</a:t>
            </a:r>
            <a:r>
              <a:rPr lang="en-US" altLang="zh-CN" sz="1600" dirty="0"/>
              <a:t>(53F0)</a:t>
            </a:r>
            <a:r>
              <a:rPr lang="zh-CN" altLang="zh-CN" sz="1600" dirty="0"/>
              <a:t>铁</a:t>
            </a:r>
            <a:r>
              <a:rPr lang="en-US" altLang="zh-CN" sz="1600" dirty="0"/>
              <a:t>(94C1</a:t>
            </a:r>
            <a:r>
              <a:rPr lang="en-US" altLang="zh-CN" sz="1600" dirty="0" smtClean="0"/>
              <a:t>), </a:t>
            </a:r>
            <a:r>
              <a:rPr lang="zh-CN" altLang="zh-CN" sz="1600" dirty="0" smtClean="0"/>
              <a:t>檯</a:t>
            </a:r>
            <a:r>
              <a:rPr lang="en-US" altLang="zh-CN" sz="1600" dirty="0"/>
              <a:t>(6AAF</a:t>
            </a:r>
            <a:r>
              <a:rPr lang="en-US" altLang="zh-CN" sz="1600" dirty="0"/>
              <a:t>)</a:t>
            </a:r>
            <a:r>
              <a:rPr lang="zh-CN" altLang="zh-CN" sz="1600" dirty="0"/>
              <a:t>鐵</a:t>
            </a:r>
            <a:r>
              <a:rPr lang="en-US" altLang="zh-CN" sz="1600" dirty="0"/>
              <a:t>(9435</a:t>
            </a:r>
            <a:r>
              <a:rPr lang="en-US" altLang="zh-CN" sz="1600" dirty="0" smtClean="0"/>
              <a:t>)/</a:t>
            </a:r>
            <a:r>
              <a:rPr lang="zh-CN" altLang="zh-CN" sz="1600" dirty="0" smtClean="0"/>
              <a:t>臺</a:t>
            </a:r>
            <a:r>
              <a:rPr lang="en-US" altLang="zh-CN" sz="1600" dirty="0"/>
              <a:t>(81FA</a:t>
            </a:r>
            <a:r>
              <a:rPr lang="en-US" altLang="zh-CN" sz="1600" dirty="0"/>
              <a:t>)</a:t>
            </a:r>
            <a:r>
              <a:rPr lang="zh-CN" altLang="zh-CN" sz="1600" dirty="0"/>
              <a:t>鐵</a:t>
            </a:r>
            <a:r>
              <a:rPr lang="en-US" altLang="zh-CN" sz="1600" dirty="0"/>
              <a:t>(9435</a:t>
            </a:r>
            <a:r>
              <a:rPr lang="en-US" altLang="zh-CN" sz="1600" dirty="0" smtClean="0"/>
              <a:t>)/</a:t>
            </a:r>
            <a:r>
              <a:rPr lang="zh-CN" altLang="zh-CN" sz="1600" kern="100" dirty="0"/>
              <a:t>颱</a:t>
            </a:r>
            <a:r>
              <a:rPr lang="en-US" altLang="zh-CN" sz="1600" kern="100" dirty="0"/>
              <a:t>(98B1</a:t>
            </a:r>
            <a:r>
              <a:rPr lang="en-US" altLang="zh-CN" sz="1600" kern="100" dirty="0" smtClean="0"/>
              <a:t>)</a:t>
            </a:r>
            <a:r>
              <a:rPr lang="zh-CN" altLang="zh-CN" sz="1600" dirty="0" smtClean="0"/>
              <a:t>鐵</a:t>
            </a:r>
            <a:r>
              <a:rPr lang="en-US" altLang="zh-CN" sz="1600" dirty="0"/>
              <a:t>(9435) </a:t>
            </a:r>
            <a:endParaRPr lang="zh-CN" altLang="zh-CN" sz="1600" dirty="0"/>
          </a:p>
        </p:txBody>
      </p:sp>
    </p:spTree>
    <p:extLst>
      <p:ext uri="{BB962C8B-B14F-4D97-AF65-F5344CB8AC3E}">
        <p14:creationId xmlns:p14="http://schemas.microsoft.com/office/powerpoint/2010/main" val="4226210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CGP LGR Proposal 2 </a:t>
            </a:r>
            <a:r>
              <a:rPr lang="zh-CN" altLang="en-US" dirty="0"/>
              <a:t>（</a:t>
            </a:r>
            <a:r>
              <a:rPr lang="en-US" altLang="zh-CN" dirty="0"/>
              <a:t>20160918</a:t>
            </a:r>
            <a:r>
              <a:rPr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Variant </a:t>
            </a:r>
            <a:r>
              <a:rPr lang="en-US" altLang="zh-CN" dirty="0" smtClean="0"/>
              <a:t>Mappings</a:t>
            </a:r>
          </a:p>
          <a:p>
            <a:pPr lvl="1"/>
            <a:r>
              <a:rPr lang="en-US" altLang="zh-CN" dirty="0" smtClean="0"/>
              <a:t>Eliminate multiple mappings</a:t>
            </a:r>
          </a:p>
          <a:p>
            <a:pPr lvl="1"/>
            <a:endParaRPr lang="en-US" altLang="zh-CN" dirty="0"/>
          </a:p>
          <a:p>
            <a:pPr lvl="1"/>
            <a:endParaRPr lang="en-US" altLang="zh-CN" dirty="0" smtClean="0"/>
          </a:p>
          <a:p>
            <a:pPr lvl="1"/>
            <a:endParaRPr lang="en-US" altLang="zh-CN" dirty="0"/>
          </a:p>
          <a:p>
            <a:pPr lvl="1"/>
            <a:endParaRPr lang="en-US" altLang="zh-CN" dirty="0" smtClean="0"/>
          </a:p>
          <a:p>
            <a:pPr lvl="1"/>
            <a:r>
              <a:rPr lang="en-US" altLang="zh-CN" dirty="0" smtClean="0"/>
              <a:t>Execute multiple times</a:t>
            </a:r>
          </a:p>
          <a:p>
            <a:pPr lvl="1"/>
            <a:endParaRPr lang="en-US" altLang="zh-CN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3867" y="4191544"/>
            <a:ext cx="6649777" cy="2440610"/>
          </a:xfrm>
          <a:prstGeom prst="rect">
            <a:avLst/>
          </a:prstGeom>
        </p:spPr>
      </p:pic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000202"/>
              </p:ext>
            </p:extLst>
          </p:nvPr>
        </p:nvGraphicFramePr>
        <p:xfrm>
          <a:off x="4758252" y="1825625"/>
          <a:ext cx="2819630" cy="20118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7822">
                  <a:extLst>
                    <a:ext uri="{9D8B030D-6E8A-4147-A177-3AD203B41FA5}">
                      <a16:colId xmlns:a16="http://schemas.microsoft.com/office/drawing/2014/main" val="2248277020"/>
                    </a:ext>
                  </a:extLst>
                </a:gridCol>
                <a:gridCol w="1411808">
                  <a:extLst>
                    <a:ext uri="{9D8B030D-6E8A-4147-A177-3AD203B41FA5}">
                      <a16:colId xmlns:a16="http://schemas.microsoft.com/office/drawing/2014/main" val="1163809816"/>
                    </a:ext>
                  </a:extLst>
                </a:gridCol>
              </a:tblGrid>
              <a:tr h="982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Sub-Type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Type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075525"/>
                  </a:ext>
                </a:extLst>
              </a:tr>
              <a:tr h="982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“r-simp-m”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Blocked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42966171"/>
                  </a:ext>
                </a:extLst>
              </a:tr>
              <a:tr h="982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“simp-m”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Blocked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5630296"/>
                  </a:ext>
                </a:extLst>
              </a:tr>
              <a:tr h="982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“r-trad-m”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Blocked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2490556"/>
                  </a:ext>
                </a:extLst>
              </a:tr>
              <a:tr h="982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“trad-m”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Blocked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2520837"/>
                  </a:ext>
                </a:extLst>
              </a:tr>
              <a:tr h="982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“r-both-m”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Blocked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0682796"/>
                  </a:ext>
                </a:extLst>
              </a:tr>
              <a:tr h="982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“both-m”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Blocked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260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3094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CGP LGR Proposal </a:t>
            </a:r>
            <a:r>
              <a:rPr lang="en-US" altLang="zh-CN" dirty="0" smtClean="0"/>
              <a:t>(20160613&gt;20160918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WLE Rules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451692" y="2161774"/>
            <a:ext cx="8240615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&lt;rules&gt;</a:t>
            </a:r>
            <a:endParaRPr lang="zh-CN" altLang="zh-CN" sz="1400" kern="1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&lt;!--Action elements - order defines precedence--&gt;</a:t>
            </a:r>
            <a:endParaRPr lang="zh-CN" altLang="zh-CN" sz="1400" kern="1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&lt;action </a:t>
            </a:r>
            <a:r>
              <a:rPr lang="en-US" altLang="zh-CN" sz="14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disp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="invalid" match="leading-combining-mark" comment="labels with leading combining marks are invalid" /&gt;</a:t>
            </a:r>
            <a:endParaRPr lang="zh-CN" altLang="zh-CN" sz="1400" kern="1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&lt;action </a:t>
            </a:r>
            <a:r>
              <a:rPr lang="en-US" altLang="zh-CN" sz="14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disp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="blocked" any-variant="blocked" comment="default action for blocked variant</a:t>
            </a:r>
            <a:r>
              <a:rPr lang="en-US" altLang="zh-CN" sz="1400" kern="100" dirty="0" smtClean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"/&gt;</a:t>
            </a:r>
            <a:endParaRPr lang="zh-CN" altLang="zh-CN" sz="1400" kern="1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&lt;action </a:t>
            </a:r>
            <a:r>
              <a:rPr lang="en-US" altLang="zh-CN" sz="14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disp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="</a:t>
            </a:r>
            <a:r>
              <a:rPr lang="en-US" altLang="zh-CN" sz="14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allocatable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" only-variants="</a:t>
            </a:r>
            <a:r>
              <a:rPr lang="en-US" altLang="zh-CN" sz="14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simp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r-</a:t>
            </a:r>
            <a:r>
              <a:rPr lang="en-US" altLang="zh-CN" sz="14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simp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both r-both" comment="simplified label" /&gt;</a:t>
            </a:r>
            <a:endParaRPr lang="zh-CN" altLang="zh-CN" sz="1400" kern="1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&lt;action </a:t>
            </a:r>
            <a:r>
              <a:rPr lang="en-US" altLang="zh-CN" sz="14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disp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="</a:t>
            </a:r>
            <a:r>
              <a:rPr lang="en-US" altLang="zh-CN" sz="14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allocatable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" only-variants="</a:t>
            </a:r>
            <a:r>
              <a:rPr lang="en-US" altLang="zh-CN" sz="14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trad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r-</a:t>
            </a:r>
            <a:r>
              <a:rPr lang="en-US" altLang="zh-CN" sz="14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trad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both r-both" comment="traditional label"/&gt;</a:t>
            </a:r>
            <a:endParaRPr lang="zh-CN" altLang="zh-CN" sz="1400" kern="1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&lt;action </a:t>
            </a:r>
            <a:r>
              <a:rPr lang="en-US" altLang="zh-CN" sz="14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disp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="</a:t>
            </a:r>
            <a:r>
              <a:rPr lang="en-US" altLang="zh-CN" sz="14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allocatable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" only-variants="r-</a:t>
            </a:r>
            <a:r>
              <a:rPr lang="en-US" altLang="zh-CN" sz="14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simp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r-</a:t>
            </a:r>
            <a:r>
              <a:rPr lang="en-US" altLang="zh-CN" sz="14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trad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r-both r-neither" comment="original label"/&gt;</a:t>
            </a:r>
            <a:endParaRPr lang="zh-CN" altLang="zh-CN" sz="1400" kern="1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1400" kern="100" dirty="0" smtClean="0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&lt;</a:t>
            </a:r>
            <a:r>
              <a:rPr lang="en-US" altLang="zh-CN" sz="1400" kern="100" dirty="0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action </a:t>
            </a:r>
            <a:r>
              <a:rPr lang="en-US" altLang="zh-CN" sz="1400" kern="100" dirty="0" err="1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disp</a:t>
            </a:r>
            <a:r>
              <a:rPr lang="en-US" altLang="zh-CN" sz="1400" kern="100" dirty="0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="blocked" only-variants="</a:t>
            </a:r>
            <a:r>
              <a:rPr lang="en-US" altLang="zh-CN" sz="1400" kern="100" dirty="0" err="1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simp</a:t>
            </a:r>
            <a:r>
              <a:rPr lang="en-US" altLang="zh-CN" sz="1400" kern="100" dirty="0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400" kern="100" dirty="0" err="1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simp</a:t>
            </a:r>
            <a:r>
              <a:rPr lang="en-US" altLang="zh-CN" sz="1400" kern="100" dirty="0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-m r-</a:t>
            </a:r>
            <a:r>
              <a:rPr lang="en-US" altLang="zh-CN" sz="1400" kern="100" dirty="0" err="1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simp</a:t>
            </a:r>
            <a:r>
              <a:rPr lang="en-US" altLang="zh-CN" sz="1400" kern="100" dirty="0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r-</a:t>
            </a:r>
            <a:r>
              <a:rPr lang="en-US" altLang="zh-CN" sz="1400" kern="100" dirty="0" err="1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simp</a:t>
            </a:r>
            <a:r>
              <a:rPr lang="en-US" altLang="zh-CN" sz="1400" kern="100" dirty="0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-m both both-m r-both r-both-m" comment="multiple simplified label" /&gt;</a:t>
            </a:r>
            <a:endParaRPr lang="zh-CN" altLang="zh-CN" sz="1400" kern="1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1400" kern="100" dirty="0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&lt;action </a:t>
            </a:r>
            <a:r>
              <a:rPr lang="en-US" altLang="zh-CN" sz="1400" kern="100" dirty="0" err="1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disp</a:t>
            </a:r>
            <a:r>
              <a:rPr lang="en-US" altLang="zh-CN" sz="1400" kern="100" dirty="0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="blocked" only-variants="</a:t>
            </a:r>
            <a:r>
              <a:rPr lang="en-US" altLang="zh-CN" sz="1400" kern="100" dirty="0" err="1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trad</a:t>
            </a:r>
            <a:r>
              <a:rPr lang="en-US" altLang="zh-CN" sz="1400" kern="100" dirty="0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400" kern="100" dirty="0" err="1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trad</a:t>
            </a:r>
            <a:r>
              <a:rPr lang="en-US" altLang="zh-CN" sz="1400" kern="100" dirty="0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-m r-</a:t>
            </a:r>
            <a:r>
              <a:rPr lang="en-US" altLang="zh-CN" sz="1400" kern="100" dirty="0" err="1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trad</a:t>
            </a:r>
            <a:r>
              <a:rPr lang="en-US" altLang="zh-CN" sz="1400" kern="100" dirty="0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r-</a:t>
            </a:r>
            <a:r>
              <a:rPr lang="en-US" altLang="zh-CN" sz="1400" kern="100" dirty="0" err="1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trad</a:t>
            </a:r>
            <a:r>
              <a:rPr lang="en-US" altLang="zh-CN" sz="1400" kern="100" dirty="0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-m both both-m r-both r-both-m" comment="multiple traditional label"/&gt;</a:t>
            </a:r>
            <a:endParaRPr lang="zh-CN" altLang="zh-CN" sz="1400" kern="1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1400" kern="100" dirty="0" smtClean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&lt;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action </a:t>
            </a:r>
            <a:r>
              <a:rPr lang="en-US" altLang="zh-CN" sz="14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disp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="blocked" any-variant="</a:t>
            </a:r>
            <a:r>
              <a:rPr lang="en-US" altLang="zh-CN" sz="14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simp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4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trad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both r-</a:t>
            </a:r>
            <a:r>
              <a:rPr lang="en-US" altLang="zh-CN" sz="14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simp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r-</a:t>
            </a:r>
            <a:r>
              <a:rPr lang="en-US" altLang="zh-CN" sz="14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trad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r-both </a:t>
            </a:r>
            <a:r>
              <a:rPr lang="en-US" altLang="zh-CN" sz="1400" kern="100" dirty="0" err="1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simp</a:t>
            </a:r>
            <a:r>
              <a:rPr lang="en-US" altLang="zh-CN" sz="1400" kern="100" dirty="0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-m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400" kern="100" dirty="0" err="1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trad</a:t>
            </a:r>
            <a:r>
              <a:rPr lang="en-US" altLang="zh-CN" sz="1400" kern="100" dirty="0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-m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400" kern="100" dirty="0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both-m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400" kern="100" dirty="0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r-</a:t>
            </a:r>
            <a:r>
              <a:rPr lang="en-US" altLang="zh-CN" sz="1400" kern="100" dirty="0" err="1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simp</a:t>
            </a:r>
            <a:r>
              <a:rPr lang="en-US" altLang="zh-CN" sz="1400" kern="100" dirty="0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-m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400" kern="100" dirty="0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r-</a:t>
            </a:r>
            <a:r>
              <a:rPr lang="en-US" altLang="zh-CN" sz="1400" kern="100" dirty="0" err="1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trad</a:t>
            </a:r>
            <a:r>
              <a:rPr lang="en-US" altLang="zh-CN" sz="1400" kern="100" dirty="0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-m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400" kern="100" dirty="0">
                <a:highlight>
                  <a:srgbClr val="FFFF00"/>
                </a:highlight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r-both-m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r-neither" comment="block any other mixed labels" /&gt;</a:t>
            </a:r>
            <a:endParaRPr lang="zh-CN" altLang="zh-CN" sz="1400" kern="1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1400" kern="100" dirty="0" smtClean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&lt;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action </a:t>
            </a:r>
            <a:r>
              <a:rPr lang="en-US" altLang="zh-CN" sz="14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disp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="</a:t>
            </a:r>
            <a:r>
              <a:rPr lang="en-US" altLang="zh-CN" sz="14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allocatable</a:t>
            </a: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" comment="catch-all" /&gt;</a:t>
            </a:r>
            <a:endParaRPr lang="zh-CN" altLang="zh-CN" sz="1400" kern="1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14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&lt;/rules&gt;</a:t>
            </a:r>
            <a:endParaRPr lang="zh-CN" altLang="zh-CN" sz="14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9203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zh-CN" sz="6000" dirty="0" smtClean="0"/>
              <a:t>Q&amp;A</a:t>
            </a:r>
          </a:p>
          <a:p>
            <a:pPr marL="0" indent="0">
              <a:buNone/>
            </a:pPr>
            <a:endParaRPr lang="zh-CN" altLang="en-US" sz="6600" dirty="0"/>
          </a:p>
        </p:txBody>
      </p:sp>
    </p:spTree>
    <p:extLst>
      <p:ext uri="{BB962C8B-B14F-4D97-AF65-F5344CB8AC3E}">
        <p14:creationId xmlns:p14="http://schemas.microsoft.com/office/powerpoint/2010/main" val="3922826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CGP LGR Proposal 1 </a:t>
            </a:r>
            <a:r>
              <a:rPr lang="zh-CN" altLang="en-US" dirty="0" smtClean="0"/>
              <a:t>（</a:t>
            </a:r>
            <a:r>
              <a:rPr lang="en-US" altLang="zh-CN" dirty="0" smtClean="0"/>
              <a:t>20160613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Repertoire</a:t>
            </a:r>
          </a:p>
          <a:p>
            <a:pPr lvl="1"/>
            <a:endParaRPr lang="en-US" altLang="zh-CN" dirty="0" smtClean="0"/>
          </a:p>
        </p:txBody>
      </p:sp>
      <p:pic>
        <p:nvPicPr>
          <p:cNvPr id="4" name="图片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775" y="2809401"/>
            <a:ext cx="3705225" cy="295783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0490003"/>
              </p:ext>
            </p:extLst>
          </p:nvPr>
        </p:nvGraphicFramePr>
        <p:xfrm>
          <a:off x="451691" y="2809401"/>
          <a:ext cx="4468602" cy="19862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465">
                  <a:extLst>
                    <a:ext uri="{9D8B030D-6E8A-4147-A177-3AD203B41FA5}">
                      <a16:colId xmlns:a16="http://schemas.microsoft.com/office/drawing/2014/main" val="439726306"/>
                    </a:ext>
                  </a:extLst>
                </a:gridCol>
                <a:gridCol w="2204584">
                  <a:extLst>
                    <a:ext uri="{9D8B030D-6E8A-4147-A177-3AD203B41FA5}">
                      <a16:colId xmlns:a16="http://schemas.microsoft.com/office/drawing/2014/main" val="1874968825"/>
                    </a:ext>
                  </a:extLst>
                </a:gridCol>
                <a:gridCol w="1824553">
                  <a:extLst>
                    <a:ext uri="{9D8B030D-6E8A-4147-A177-3AD203B41FA5}">
                      <a16:colId xmlns:a16="http://schemas.microsoft.com/office/drawing/2014/main" val="16585403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CDNC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19559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6937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3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Normalized </a:t>
                      </a:r>
                      <a:r>
                        <a:rPr lang="en-US" altLang="zh-CN" sz="135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Hanzi</a:t>
                      </a:r>
                      <a:r>
                        <a:rPr lang="en-US" altLang="zh-CN" sz="13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Common Use </a:t>
                      </a:r>
                      <a:r>
                        <a:rPr lang="zh-CN" altLang="en-US" sz="13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</a:t>
                      </a:r>
                      <a:r>
                        <a:rPr lang="en-US" altLang="zh-CN" sz="13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NHCU</a:t>
                      </a:r>
                      <a:r>
                        <a:rPr lang="zh-CN" altLang="en-US" sz="13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27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9943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IICORE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145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4667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err="1" smtClean="0"/>
                        <a:t>dotAsia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7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8592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19738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67356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2125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CGP LGR Proposal 2 </a:t>
            </a:r>
            <a:r>
              <a:rPr lang="zh-CN" altLang="en-US" dirty="0" smtClean="0"/>
              <a:t>（</a:t>
            </a:r>
            <a:r>
              <a:rPr lang="en-US" altLang="zh-CN" dirty="0" smtClean="0"/>
              <a:t>20160918</a:t>
            </a:r>
            <a:r>
              <a:rPr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Repertoire</a:t>
            </a:r>
          </a:p>
          <a:p>
            <a:pPr lvl="1"/>
            <a:endParaRPr lang="en-US" altLang="zh-CN" dirty="0" smtClean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482194"/>
              </p:ext>
            </p:extLst>
          </p:nvPr>
        </p:nvGraphicFramePr>
        <p:xfrm>
          <a:off x="392272" y="3089814"/>
          <a:ext cx="4561071" cy="19862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89077">
                  <a:extLst>
                    <a:ext uri="{9D8B030D-6E8A-4147-A177-3AD203B41FA5}">
                      <a16:colId xmlns:a16="http://schemas.microsoft.com/office/drawing/2014/main" val="439726306"/>
                    </a:ext>
                  </a:extLst>
                </a:gridCol>
                <a:gridCol w="1791459">
                  <a:extLst>
                    <a:ext uri="{9D8B030D-6E8A-4147-A177-3AD203B41FA5}">
                      <a16:colId xmlns:a16="http://schemas.microsoft.com/office/drawing/2014/main" val="3167114299"/>
                    </a:ext>
                  </a:extLst>
                </a:gridCol>
                <a:gridCol w="2280535">
                  <a:extLst>
                    <a:ext uri="{9D8B030D-6E8A-4147-A177-3AD203B41FA5}">
                      <a16:colId xmlns:a16="http://schemas.microsoft.com/office/drawing/2014/main" val="16585403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CDNC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19561=19559+2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6937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err="1" smtClean="0"/>
                        <a:t>dotAsia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124=62+62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9943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NHCU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18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4667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3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IICORE</a:t>
                      </a:r>
                      <a:r>
                        <a:rPr lang="zh-CN" altLang="en-US" sz="13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∩</a:t>
                      </a:r>
                      <a:r>
                        <a:rPr lang="en-US" altLang="zh-CN" sz="13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JGP</a:t>
                      </a:r>
                      <a:br>
                        <a:rPr lang="en-US" altLang="zh-CN" sz="13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zh-CN" sz="13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IICORE</a:t>
                      </a:r>
                      <a:r>
                        <a:rPr lang="zh-CN" altLang="en-US" sz="13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∩</a:t>
                      </a:r>
                      <a:r>
                        <a:rPr lang="en-US" altLang="zh-CN" sz="13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KGP</a:t>
                      </a:r>
                      <a:endParaRPr lang="zh-CN" altLang="en-US" sz="13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43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8592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19746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6735639"/>
                  </a:ext>
                </a:extLst>
              </a:tr>
            </a:tbl>
          </a:graphicData>
        </a:graphic>
      </p:graphicFrame>
      <p:pic>
        <p:nvPicPr>
          <p:cNvPr id="7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8761" y="2104124"/>
            <a:ext cx="1729105" cy="767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885" y="2437728"/>
            <a:ext cx="1557655" cy="39560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右大括号 8"/>
          <p:cNvSpPr/>
          <p:nvPr/>
        </p:nvSpPr>
        <p:spPr>
          <a:xfrm rot="5400000">
            <a:off x="3954387" y="2385254"/>
            <a:ext cx="313981" cy="1228381"/>
          </a:xfrm>
          <a:prstGeom prst="rightBrace">
            <a:avLst>
              <a:gd name="adj1" fmla="val 48656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1" name="图片 1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7977" y="2104124"/>
            <a:ext cx="3333750" cy="31553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9087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5181" y="1458014"/>
            <a:ext cx="5269850" cy="37199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1271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CGP LGR Proposal 1 </a:t>
            </a:r>
            <a:r>
              <a:rPr lang="zh-CN" altLang="en-US" dirty="0" smtClean="0"/>
              <a:t>（</a:t>
            </a:r>
            <a:r>
              <a:rPr lang="en-US" altLang="zh-CN" dirty="0" smtClean="0"/>
              <a:t>20160613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Variant </a:t>
            </a:r>
            <a:r>
              <a:rPr lang="en-US" altLang="zh-CN" dirty="0" smtClean="0"/>
              <a:t>Mappings</a:t>
            </a:r>
          </a:p>
          <a:p>
            <a:pPr lvl="1"/>
            <a:r>
              <a:rPr lang="en-US" altLang="zh-CN" dirty="0"/>
              <a:t>Types and Sub-Types</a:t>
            </a:r>
          </a:p>
          <a:p>
            <a:pPr lvl="1"/>
            <a:endParaRPr lang="en-US" altLang="zh-CN" dirty="0" smtClean="0"/>
          </a:p>
          <a:p>
            <a:endParaRPr lang="en-US" altLang="zh-CN" dirty="0" smtClean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849911"/>
              </p:ext>
            </p:extLst>
          </p:nvPr>
        </p:nvGraphicFramePr>
        <p:xfrm>
          <a:off x="995554" y="2588928"/>
          <a:ext cx="7376577" cy="3023853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253530">
                  <a:extLst>
                    <a:ext uri="{9D8B030D-6E8A-4147-A177-3AD203B41FA5}">
                      <a16:colId xmlns:a16="http://schemas.microsoft.com/office/drawing/2014/main" val="2385345762"/>
                    </a:ext>
                  </a:extLst>
                </a:gridCol>
                <a:gridCol w="1257079">
                  <a:extLst>
                    <a:ext uri="{9D8B030D-6E8A-4147-A177-3AD203B41FA5}">
                      <a16:colId xmlns:a16="http://schemas.microsoft.com/office/drawing/2014/main" val="2007029271"/>
                    </a:ext>
                  </a:extLst>
                </a:gridCol>
                <a:gridCol w="4865968">
                  <a:extLst>
                    <a:ext uri="{9D8B030D-6E8A-4147-A177-3AD203B41FA5}">
                      <a16:colId xmlns:a16="http://schemas.microsoft.com/office/drawing/2014/main" val="3819761494"/>
                    </a:ext>
                  </a:extLst>
                </a:gridCol>
              </a:tblGrid>
              <a:tr h="4319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“simp”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Allocatable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preferred simplified variant char;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68122569"/>
                  </a:ext>
                </a:extLst>
              </a:tr>
              <a:tr h="4319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“r-simp”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Allocatable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reflexive preferred simplified variant char;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063797"/>
                  </a:ext>
                </a:extLst>
              </a:tr>
              <a:tr h="4319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“trad”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Allocatable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preferred traditional variant char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5416117"/>
                  </a:ext>
                </a:extLst>
              </a:tr>
              <a:tr h="4319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“r-trad”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Allocatable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reflexive preferred traditional variant char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7091954"/>
                  </a:ext>
                </a:extLst>
              </a:tr>
              <a:tr h="4319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“both”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Allocatable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preferred simplified and traditional variant chars are the same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3893120"/>
                  </a:ext>
                </a:extLst>
              </a:tr>
              <a:tr h="4319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“r-both”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Allocatable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reflexive preferred simp and trad variant chars are the same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5934698"/>
                  </a:ext>
                </a:extLst>
              </a:tr>
              <a:tr h="4319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“blocked”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Blocked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Non-</a:t>
                      </a:r>
                      <a:r>
                        <a:rPr lang="en-US" sz="1400" kern="100" dirty="0" err="1">
                          <a:effectLst/>
                        </a:rPr>
                        <a:t>allocatable</a:t>
                      </a:r>
                      <a:r>
                        <a:rPr lang="en-US" sz="1400" kern="100" dirty="0">
                          <a:effectLst/>
                        </a:rPr>
                        <a:t> variant char 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3062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8446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CGP LGR Proposal 2 </a:t>
            </a:r>
            <a:r>
              <a:rPr lang="zh-CN" altLang="en-US" dirty="0" smtClean="0"/>
              <a:t>（</a:t>
            </a:r>
            <a:r>
              <a:rPr lang="en-US" altLang="zh-CN" dirty="0" smtClean="0"/>
              <a:t>20160918</a:t>
            </a:r>
            <a:r>
              <a:rPr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Variant </a:t>
            </a:r>
            <a:r>
              <a:rPr lang="en-US" altLang="zh-CN" dirty="0" smtClean="0"/>
              <a:t>Mappings</a:t>
            </a:r>
          </a:p>
          <a:p>
            <a:pPr lvl="1"/>
            <a:r>
              <a:rPr lang="en-US" altLang="zh-CN" dirty="0" smtClean="0"/>
              <a:t>Types and Sub-Types</a:t>
            </a:r>
          </a:p>
          <a:p>
            <a:pPr marL="342900" lvl="1" indent="0">
              <a:buNone/>
            </a:pPr>
            <a:endParaRPr lang="en-US" altLang="zh-CN" dirty="0" smtClean="0"/>
          </a:p>
          <a:p>
            <a:endParaRPr lang="en-US" altLang="zh-CN" dirty="0" smtClean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091194"/>
              </p:ext>
            </p:extLst>
          </p:nvPr>
        </p:nvGraphicFramePr>
        <p:xfrm>
          <a:off x="995554" y="2588928"/>
          <a:ext cx="7376577" cy="3455832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253530">
                  <a:extLst>
                    <a:ext uri="{9D8B030D-6E8A-4147-A177-3AD203B41FA5}">
                      <a16:colId xmlns:a16="http://schemas.microsoft.com/office/drawing/2014/main" val="2385345762"/>
                    </a:ext>
                  </a:extLst>
                </a:gridCol>
                <a:gridCol w="1257079">
                  <a:extLst>
                    <a:ext uri="{9D8B030D-6E8A-4147-A177-3AD203B41FA5}">
                      <a16:colId xmlns:a16="http://schemas.microsoft.com/office/drawing/2014/main" val="2007029271"/>
                    </a:ext>
                  </a:extLst>
                </a:gridCol>
                <a:gridCol w="4865968">
                  <a:extLst>
                    <a:ext uri="{9D8B030D-6E8A-4147-A177-3AD203B41FA5}">
                      <a16:colId xmlns:a16="http://schemas.microsoft.com/office/drawing/2014/main" val="3819761494"/>
                    </a:ext>
                  </a:extLst>
                </a:gridCol>
              </a:tblGrid>
              <a:tr h="4319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“simp”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Allocatable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preferred simplified variant char;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68122569"/>
                  </a:ext>
                </a:extLst>
              </a:tr>
              <a:tr h="4319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“r-simp”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Allocatable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reflexive preferred simplified variant char;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063797"/>
                  </a:ext>
                </a:extLst>
              </a:tr>
              <a:tr h="4319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“trad”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Allocatable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preferred traditional variant char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5416117"/>
                  </a:ext>
                </a:extLst>
              </a:tr>
              <a:tr h="4319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“r-trad”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Allocatable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reflexive preferred traditional variant char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7091954"/>
                  </a:ext>
                </a:extLst>
              </a:tr>
              <a:tr h="4319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“both”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Allocatable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preferred simplified and traditional variant chars are the same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3893120"/>
                  </a:ext>
                </a:extLst>
              </a:tr>
              <a:tr h="4319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“r-both”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Allocatable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reflexive preferred simp and trad variant chars are the same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5934698"/>
                  </a:ext>
                </a:extLst>
              </a:tr>
              <a:tr h="4319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FF0000"/>
                          </a:solidFill>
                          <a:effectLst/>
                        </a:rPr>
                        <a:t>“r-neither”</a:t>
                      </a:r>
                      <a:endParaRPr lang="zh-CN" sz="1400" kern="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FF0000"/>
                          </a:solidFill>
                          <a:effectLst/>
                        </a:rPr>
                        <a:t>Blocked</a:t>
                      </a:r>
                      <a:endParaRPr lang="zh-CN" sz="1400" kern="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</a:rPr>
                        <a:t>Non-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</a:rPr>
                        <a:t>allocatable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</a:rPr>
                        <a:t> reflexive/original char</a:t>
                      </a:r>
                      <a:endParaRPr lang="zh-CN" sz="1400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8433118"/>
                  </a:ext>
                </a:extLst>
              </a:tr>
              <a:tr h="4319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“blocked”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Blocked</a:t>
                      </a:r>
                      <a:endParaRPr lang="zh-CN" sz="1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Non-</a:t>
                      </a:r>
                      <a:r>
                        <a:rPr lang="en-US" sz="1400" kern="100" dirty="0" err="1">
                          <a:effectLst/>
                        </a:rPr>
                        <a:t>allocatable</a:t>
                      </a:r>
                      <a:r>
                        <a:rPr lang="en-US" sz="1400" kern="100" dirty="0">
                          <a:effectLst/>
                        </a:rPr>
                        <a:t> variant char 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3062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6544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923" y="184301"/>
            <a:ext cx="8230231" cy="209619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矩形 4"/>
          <p:cNvSpPr/>
          <p:nvPr/>
        </p:nvSpPr>
        <p:spPr>
          <a:xfrm>
            <a:off x="594280" y="2980015"/>
            <a:ext cx="7849518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algn="just">
              <a:spcAft>
                <a:spcPts val="0"/>
              </a:spcAft>
            </a:pP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&lt;char 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cp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="4F53" tag="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sc:Hani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" &gt;</a:t>
            </a:r>
            <a:endParaRPr lang="zh-CN" altLang="zh-CN" sz="2000" kern="100" dirty="0" smtClean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     &lt;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var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cp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="4F53" type="r-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simp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" comment="identity" /&gt;</a:t>
            </a:r>
            <a:endParaRPr lang="zh-CN" altLang="zh-CN" sz="2000" kern="100" dirty="0" smtClean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     &lt;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var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cp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="8EB0" type="blocked" /&gt;</a:t>
            </a:r>
            <a:endParaRPr lang="zh-CN" altLang="zh-CN" sz="2000" kern="100" dirty="0" smtClean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     &lt;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var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cp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="8EC6" type="blocked" /&gt;</a:t>
            </a:r>
            <a:endParaRPr lang="zh-CN" altLang="zh-CN" sz="2000" kern="100" dirty="0" smtClean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     &lt;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var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cp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="9AB5" type="blocked" /&gt;</a:t>
            </a:r>
            <a:endParaRPr lang="zh-CN" altLang="zh-CN" sz="2000" kern="100" dirty="0" smtClean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     &lt;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var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cp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="9AD4" type="traded" /&gt;</a:t>
            </a:r>
            <a:endParaRPr lang="zh-CN" altLang="zh-CN" sz="2000" kern="100" dirty="0" smtClean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   &lt;/char&gt;</a:t>
            </a:r>
            <a:endParaRPr lang="zh-CN" altLang="zh-CN" sz="2000" kern="100" dirty="0" smtClean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 </a:t>
            </a:r>
            <a:r>
              <a:rPr lang="en-US" altLang="zh-CN" sz="1600" kern="100" dirty="0" smtClean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&lt;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char 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cp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="4E81" tag="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sc:Hani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" &gt;</a:t>
            </a:r>
            <a:endParaRPr lang="zh-CN" altLang="zh-CN" sz="2000" kern="100" dirty="0" smtClean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     &lt;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var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cp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="4E7E" type="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trad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" /&gt;</a:t>
            </a:r>
            <a:endParaRPr lang="zh-CN" altLang="zh-CN" sz="2000" kern="100" dirty="0" smtClean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     &lt;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var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cp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="4E81" type="r-neither" comment="identity" /&gt;</a:t>
            </a:r>
            <a:endParaRPr lang="zh-CN" altLang="zh-CN" sz="2000" kern="100" dirty="0" smtClean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     &lt;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var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cp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="5E72" type="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simp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" /&gt;</a:t>
            </a:r>
            <a:endParaRPr lang="zh-CN" altLang="zh-CN" sz="2000" kern="100" dirty="0" smtClean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     &lt;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var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cp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="5E79" type="blocked" /&gt;</a:t>
            </a:r>
            <a:endParaRPr lang="zh-CN" altLang="zh-CN" sz="2000" kern="100" dirty="0" smtClean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     &lt;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var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cp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="69A6" type="blocked" /&gt;</a:t>
            </a:r>
            <a:endParaRPr lang="zh-CN" altLang="zh-CN" sz="2000" kern="100" dirty="0" smtClean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     &lt;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var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600" kern="100" dirty="0" err="1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cp</a:t>
            </a: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="6F27" type="blocked" /&gt;</a:t>
            </a:r>
            <a:endParaRPr lang="zh-CN" altLang="zh-CN" sz="2000" kern="100" dirty="0" smtClean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altLang="zh-CN" sz="1600" kern="100" dirty="0">
                <a:latin typeface="Courier New" panose="02070309020205020404" pitchFamily="49" charset="0"/>
                <a:ea typeface="宋体" panose="02010600030101010101" pitchFamily="2" charset="-122"/>
                <a:cs typeface="Times New Roman" panose="02020603050405020304" pitchFamily="18" charset="0"/>
              </a:rPr>
              <a:t> &lt;/char&gt;</a:t>
            </a:r>
            <a:endParaRPr lang="zh-CN" altLang="zh-CN" sz="20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下箭头 5"/>
          <p:cNvSpPr/>
          <p:nvPr/>
        </p:nvSpPr>
        <p:spPr>
          <a:xfrm>
            <a:off x="3899971" y="2159306"/>
            <a:ext cx="738130" cy="583894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0972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CGP LGR Proposal 2 </a:t>
            </a:r>
            <a:r>
              <a:rPr lang="zh-CN" altLang="en-US" dirty="0" smtClean="0"/>
              <a:t>（</a:t>
            </a:r>
            <a:r>
              <a:rPr lang="en-US" altLang="zh-CN" dirty="0" smtClean="0"/>
              <a:t>20160918</a:t>
            </a:r>
            <a:r>
              <a:rPr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Variant Mappings</a:t>
            </a:r>
          </a:p>
          <a:p>
            <a:pPr lvl="1"/>
            <a:r>
              <a:rPr lang="en-US" altLang="zh-CN" dirty="0" smtClean="0"/>
              <a:t>CGP </a:t>
            </a:r>
            <a:r>
              <a:rPr lang="en-US" altLang="zh-CN" dirty="0" err="1" smtClean="0"/>
              <a:t>interial</a:t>
            </a:r>
            <a:r>
              <a:rPr lang="en-US" altLang="zh-CN" dirty="0" smtClean="0"/>
              <a:t> </a:t>
            </a:r>
            <a:r>
              <a:rPr lang="en-US" altLang="zh-CN" dirty="0" smtClean="0"/>
              <a:t>coordination </a:t>
            </a:r>
          </a:p>
          <a:p>
            <a:endParaRPr lang="en-US" altLang="zh-CN" dirty="0" smtClean="0"/>
          </a:p>
        </p:txBody>
      </p:sp>
      <p:sp>
        <p:nvSpPr>
          <p:cNvPr id="4" name="矩形 3"/>
          <p:cNvSpPr/>
          <p:nvPr/>
        </p:nvSpPr>
        <p:spPr>
          <a:xfrm>
            <a:off x="628650" y="3990277"/>
            <a:ext cx="2434727" cy="6940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600" dirty="0" smtClean="0"/>
              <a:t>172 Non-CDNC Chars</a:t>
            </a:r>
          </a:p>
          <a:p>
            <a:pPr algn="ctr"/>
            <a:r>
              <a:rPr lang="en-US" altLang="zh-CN" sz="1600" dirty="0" smtClean="0"/>
              <a:t>Variant Mappings Review </a:t>
            </a:r>
            <a:endParaRPr lang="zh-CN" altLang="en-US" sz="1600" dirty="0"/>
          </a:p>
        </p:txBody>
      </p:sp>
      <p:sp>
        <p:nvSpPr>
          <p:cNvPr id="5" name="矩形 4"/>
          <p:cNvSpPr/>
          <p:nvPr/>
        </p:nvSpPr>
        <p:spPr>
          <a:xfrm>
            <a:off x="628650" y="5112246"/>
            <a:ext cx="2434727" cy="6940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600" dirty="0"/>
              <a:t>7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dotAsia</a:t>
            </a:r>
            <a:r>
              <a:rPr lang="en-US" altLang="zh-CN" sz="1600" dirty="0" smtClean="0"/>
              <a:t> Chars</a:t>
            </a:r>
            <a:br>
              <a:rPr lang="en-US" altLang="zh-CN" sz="1600" dirty="0" smtClean="0"/>
            </a:br>
            <a:r>
              <a:rPr lang="en-US" altLang="zh-CN" sz="1600" dirty="0" smtClean="0"/>
              <a:t>Variant Mappings Review </a:t>
            </a:r>
            <a:endParaRPr lang="zh-CN" altLang="en-US" sz="1600" dirty="0"/>
          </a:p>
        </p:txBody>
      </p:sp>
      <p:sp>
        <p:nvSpPr>
          <p:cNvPr id="6" name="矩形 5"/>
          <p:cNvSpPr/>
          <p:nvPr/>
        </p:nvSpPr>
        <p:spPr>
          <a:xfrm>
            <a:off x="628650" y="2890342"/>
            <a:ext cx="2434727" cy="6940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600" dirty="0" smtClean="0"/>
              <a:t>CDNC</a:t>
            </a:r>
          </a:p>
          <a:p>
            <a:pPr algn="ctr"/>
            <a:r>
              <a:rPr lang="en-US" altLang="zh-CN" sz="1600" dirty="0" smtClean="0"/>
              <a:t>Variant Mappings</a:t>
            </a:r>
            <a:endParaRPr lang="zh-CN" altLang="en-US" sz="1600" dirty="0"/>
          </a:p>
        </p:txBody>
      </p:sp>
      <p:sp>
        <p:nvSpPr>
          <p:cNvPr id="8" name="矩形 7"/>
          <p:cNvSpPr/>
          <p:nvPr/>
        </p:nvSpPr>
        <p:spPr>
          <a:xfrm>
            <a:off x="6190331" y="3990276"/>
            <a:ext cx="2798284" cy="6940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600" dirty="0" smtClean="0"/>
              <a:t>CGP</a:t>
            </a:r>
          </a:p>
          <a:p>
            <a:pPr algn="ctr"/>
            <a:r>
              <a:rPr lang="en-US" altLang="zh-CN" sz="1600" dirty="0" smtClean="0"/>
              <a:t>Variant Mappings</a:t>
            </a:r>
            <a:endParaRPr lang="zh-CN" altLang="en-US" sz="1600" dirty="0"/>
          </a:p>
        </p:txBody>
      </p:sp>
      <p:sp>
        <p:nvSpPr>
          <p:cNvPr id="9" name="矩形 8"/>
          <p:cNvSpPr/>
          <p:nvPr/>
        </p:nvSpPr>
        <p:spPr>
          <a:xfrm>
            <a:off x="3755604" y="5806309"/>
            <a:ext cx="2434727" cy="6940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600" dirty="0" err="1" smtClean="0"/>
              <a:t>dotAsia</a:t>
            </a:r>
            <a:r>
              <a:rPr lang="en-US" altLang="zh-CN" sz="1600" dirty="0" smtClean="0"/>
              <a:t/>
            </a:r>
            <a:br>
              <a:rPr lang="en-US" altLang="zh-CN" sz="1600" dirty="0" smtClean="0"/>
            </a:br>
            <a:r>
              <a:rPr lang="en-US" altLang="zh-CN" sz="1600" dirty="0" smtClean="0"/>
              <a:t>Variant Mappings</a:t>
            </a:r>
            <a:endParaRPr lang="zh-CN" altLang="en-US" sz="1600" dirty="0"/>
          </a:p>
        </p:txBody>
      </p:sp>
      <p:cxnSp>
        <p:nvCxnSpPr>
          <p:cNvPr id="11" name="肘形连接符 10"/>
          <p:cNvCxnSpPr>
            <a:stCxn id="6" idx="3"/>
            <a:endCxn id="8" idx="1"/>
          </p:cNvCxnSpPr>
          <p:nvPr/>
        </p:nvCxnSpPr>
        <p:spPr>
          <a:xfrm>
            <a:off x="3063377" y="3237374"/>
            <a:ext cx="3126954" cy="1099934"/>
          </a:xfrm>
          <a:prstGeom prst="bentConnector3">
            <a:avLst>
              <a:gd name="adj1" fmla="val 126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肘形连接符 12"/>
          <p:cNvCxnSpPr>
            <a:stCxn id="5" idx="3"/>
            <a:endCxn id="8" idx="1"/>
          </p:cNvCxnSpPr>
          <p:nvPr/>
        </p:nvCxnSpPr>
        <p:spPr>
          <a:xfrm flipV="1">
            <a:off x="3063377" y="4337308"/>
            <a:ext cx="3126954" cy="1121970"/>
          </a:xfrm>
          <a:prstGeom prst="bentConnector3">
            <a:avLst>
              <a:gd name="adj1" fmla="val 126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肘形连接符 14"/>
          <p:cNvCxnSpPr>
            <a:stCxn id="4" idx="3"/>
            <a:endCxn id="8" idx="1"/>
          </p:cNvCxnSpPr>
          <p:nvPr/>
        </p:nvCxnSpPr>
        <p:spPr>
          <a:xfrm flipV="1">
            <a:off x="3063377" y="4337308"/>
            <a:ext cx="3126954" cy="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>
            <a:endCxn id="9" idx="0"/>
          </p:cNvCxnSpPr>
          <p:nvPr/>
        </p:nvCxnSpPr>
        <p:spPr>
          <a:xfrm>
            <a:off x="4972967" y="4337307"/>
            <a:ext cx="1" cy="146900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5010991" y="4898293"/>
            <a:ext cx="13949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 smtClean="0"/>
              <a:t>69 Plane0 chars</a:t>
            </a:r>
          </a:p>
          <a:p>
            <a:r>
              <a:rPr lang="en-US" altLang="zh-CN" sz="1400" dirty="0" smtClean="0"/>
              <a:t>62 Plane2 chars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852089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CGP LGR Proposal 2 </a:t>
            </a:r>
            <a:r>
              <a:rPr lang="zh-CN" altLang="en-US" dirty="0" smtClean="0"/>
              <a:t>（</a:t>
            </a:r>
            <a:r>
              <a:rPr lang="en-US" altLang="zh-CN" dirty="0" smtClean="0"/>
              <a:t>20160918</a:t>
            </a:r>
            <a:r>
              <a:rPr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Variant Mappings</a:t>
            </a:r>
          </a:p>
          <a:p>
            <a:pPr lvl="1"/>
            <a:r>
              <a:rPr lang="en-US" altLang="zh-CN" dirty="0" smtClean="0"/>
              <a:t>CK 258 unacceptable chars coordination </a:t>
            </a:r>
            <a:endParaRPr lang="en-US" altLang="zh-CN" dirty="0" smtClean="0"/>
          </a:p>
          <a:p>
            <a:endParaRPr lang="en-US" altLang="zh-CN" dirty="0" smtClean="0"/>
          </a:p>
        </p:txBody>
      </p:sp>
      <p:grpSp>
        <p:nvGrpSpPr>
          <p:cNvPr id="19" name="组合 18"/>
          <p:cNvGrpSpPr/>
          <p:nvPr/>
        </p:nvGrpSpPr>
        <p:grpSpPr>
          <a:xfrm>
            <a:off x="914399" y="2577947"/>
            <a:ext cx="4153360" cy="2787267"/>
            <a:chOff x="914399" y="2577947"/>
            <a:chExt cx="5122844" cy="3360144"/>
          </a:xfrm>
        </p:grpSpPr>
        <p:sp>
          <p:nvSpPr>
            <p:cNvPr id="7" name="矩形 6"/>
            <p:cNvSpPr/>
            <p:nvPr/>
          </p:nvSpPr>
          <p:spPr>
            <a:xfrm>
              <a:off x="914399" y="3338111"/>
              <a:ext cx="2214391" cy="189490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258</a:t>
              </a:r>
              <a:endParaRPr lang="zh-CN" altLang="en-US" dirty="0"/>
            </a:p>
          </p:txBody>
        </p:sp>
        <p:sp>
          <p:nvSpPr>
            <p:cNvPr id="10" name="矩形 9"/>
            <p:cNvSpPr/>
            <p:nvPr/>
          </p:nvSpPr>
          <p:spPr>
            <a:xfrm>
              <a:off x="4395730" y="2577947"/>
              <a:ext cx="1641513" cy="110168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141</a:t>
              </a:r>
              <a:endParaRPr lang="zh-CN" altLang="en-US" dirty="0"/>
            </a:p>
          </p:txBody>
        </p:sp>
        <p:cxnSp>
          <p:nvCxnSpPr>
            <p:cNvPr id="14" name="肘形连接符 13"/>
            <p:cNvCxnSpPr>
              <a:stCxn id="7" idx="3"/>
              <a:endCxn id="10" idx="1"/>
            </p:cNvCxnSpPr>
            <p:nvPr/>
          </p:nvCxnSpPr>
          <p:spPr>
            <a:xfrm flipV="1">
              <a:off x="3128790" y="3128790"/>
              <a:ext cx="1266940" cy="1156772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矩形 17"/>
            <p:cNvSpPr/>
            <p:nvPr/>
          </p:nvSpPr>
          <p:spPr>
            <a:xfrm>
              <a:off x="4395730" y="4836405"/>
              <a:ext cx="1641513" cy="110168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117+</a:t>
              </a:r>
              <a:endParaRPr lang="zh-CN" altLang="en-US" dirty="0"/>
            </a:p>
          </p:txBody>
        </p:sp>
        <p:cxnSp>
          <p:nvCxnSpPr>
            <p:cNvPr id="17" name="肘形连接符 16"/>
            <p:cNvCxnSpPr>
              <a:stCxn id="7" idx="3"/>
              <a:endCxn id="18" idx="1"/>
            </p:cNvCxnSpPr>
            <p:nvPr/>
          </p:nvCxnSpPr>
          <p:spPr>
            <a:xfrm>
              <a:off x="3128790" y="4285562"/>
              <a:ext cx="1266940" cy="1101686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34302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</TotalTime>
  <Words>1001</Words>
  <Application>Microsoft Office PowerPoint</Application>
  <PresentationFormat>全屏显示(4:3)</PresentationFormat>
  <Paragraphs>210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3" baseType="lpstr">
      <vt:lpstr>等线</vt:lpstr>
      <vt:lpstr>等线 Light</vt:lpstr>
      <vt:lpstr>黑体</vt:lpstr>
      <vt:lpstr>宋体</vt:lpstr>
      <vt:lpstr>Arial</vt:lpstr>
      <vt:lpstr>Calibri</vt:lpstr>
      <vt:lpstr>Courier New</vt:lpstr>
      <vt:lpstr>Times New Roman</vt:lpstr>
      <vt:lpstr>Office 主题​​</vt:lpstr>
      <vt:lpstr>CGP LGR Updates from proposal 1 to proposal2</vt:lpstr>
      <vt:lpstr>CGP LGR Proposal 1 （20160613）</vt:lpstr>
      <vt:lpstr>CGP LGR Proposal 2 （20160918）</vt:lpstr>
      <vt:lpstr>PowerPoint 演示文稿</vt:lpstr>
      <vt:lpstr>CGP LGR Proposal 1 （20160613）</vt:lpstr>
      <vt:lpstr>CGP LGR Proposal 2 （20160918）</vt:lpstr>
      <vt:lpstr>PowerPoint 演示文稿</vt:lpstr>
      <vt:lpstr>CGP LGR Proposal 2 （20160918）</vt:lpstr>
      <vt:lpstr>CGP LGR Proposal 2 （20160918）</vt:lpstr>
      <vt:lpstr>CGP LGR Proposal 2 （20160918）</vt:lpstr>
      <vt:lpstr>CGP LGR Proposal 2 （20160918）</vt:lpstr>
      <vt:lpstr>CGP LGR Proposal 2 （20160918）</vt:lpstr>
      <vt:lpstr>CGP LGR Proposal (20160613&gt;20160918）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王伟</dc:creator>
  <cp:lastModifiedBy>王伟</cp:lastModifiedBy>
  <cp:revision>60</cp:revision>
  <dcterms:created xsi:type="dcterms:W3CDTF">2016-09-27T10:04:36Z</dcterms:created>
  <dcterms:modified xsi:type="dcterms:W3CDTF">2016-09-28T09:14:35Z</dcterms:modified>
</cp:coreProperties>
</file>