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53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B4CF-2062-47C0-BD9E-EAC6C5C3017D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0E32-2CA8-4B74-8A5E-60D6CC593B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03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B4CF-2062-47C0-BD9E-EAC6C5C3017D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0E32-2CA8-4B74-8A5E-60D6CC593B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549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B4CF-2062-47C0-BD9E-EAC6C5C3017D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0E32-2CA8-4B74-8A5E-60D6CC593B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965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B4CF-2062-47C0-BD9E-EAC6C5C3017D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0E32-2CA8-4B74-8A5E-60D6CC593B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165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B4CF-2062-47C0-BD9E-EAC6C5C3017D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0E32-2CA8-4B74-8A5E-60D6CC593B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8298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B4CF-2062-47C0-BD9E-EAC6C5C3017D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0E32-2CA8-4B74-8A5E-60D6CC593B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3948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B4CF-2062-47C0-BD9E-EAC6C5C3017D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0E32-2CA8-4B74-8A5E-60D6CC593B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7813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B4CF-2062-47C0-BD9E-EAC6C5C3017D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0E32-2CA8-4B74-8A5E-60D6CC593B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551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B4CF-2062-47C0-BD9E-EAC6C5C3017D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0E32-2CA8-4B74-8A5E-60D6CC593B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70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B4CF-2062-47C0-BD9E-EAC6C5C3017D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0E32-2CA8-4B74-8A5E-60D6CC593B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7681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BB4CF-2062-47C0-BD9E-EAC6C5C3017D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50E32-2CA8-4B74-8A5E-60D6CC593B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73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BB4CF-2062-47C0-BD9E-EAC6C5C3017D}" type="datetimeFigureOut">
              <a:rPr kumimoji="1" lang="ja-JP" altLang="en-US" smtClean="0"/>
              <a:t>2016/3/10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50E32-2CA8-4B74-8A5E-60D6CC593B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975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/>
          <p:cNvSpPr/>
          <p:nvPr/>
        </p:nvSpPr>
        <p:spPr>
          <a:xfrm>
            <a:off x="2173547" y="2946399"/>
            <a:ext cx="3693853" cy="38253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48087" y="221218"/>
            <a:ext cx="4407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Example</a:t>
            </a:r>
            <a:r>
              <a:rPr kumimoji="1" lang="en-US" altLang="ja-JP" dirty="0" smtClean="0"/>
              <a:t> of complement process for </a:t>
            </a:r>
            <a:r>
              <a:rPr kumimoji="1" lang="en-US" altLang="ja-JP" dirty="0" err="1" smtClean="0"/>
              <a:t>RootLGR</a:t>
            </a:r>
            <a:endParaRPr kumimoji="1" lang="ja-JP" altLang="en-US" dirty="0"/>
          </a:p>
        </p:txBody>
      </p:sp>
      <p:sp>
        <p:nvSpPr>
          <p:cNvPr id="8" name="角丸四角形 7"/>
          <p:cNvSpPr/>
          <p:nvPr/>
        </p:nvSpPr>
        <p:spPr>
          <a:xfrm>
            <a:off x="279400" y="4400550"/>
            <a:ext cx="1422400" cy="4699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>
                <a:solidFill>
                  <a:schemeClr val="tx1"/>
                </a:solidFill>
              </a:rPr>
              <a:t>Original </a:t>
            </a:r>
            <a:r>
              <a:rPr kumimoji="1" lang="en-US" altLang="ja-JP" sz="1600" dirty="0" smtClean="0">
                <a:solidFill>
                  <a:schemeClr val="tx1"/>
                </a:solidFill>
              </a:rPr>
              <a:t>label-</a:t>
            </a:r>
            <a:r>
              <a:rPr kumimoji="1" lang="en-US" altLang="ja-JP" sz="1400" dirty="0" smtClean="0">
                <a:solidFill>
                  <a:schemeClr val="tx1"/>
                </a:solidFill>
              </a:rPr>
              <a:t>1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4038600" y="3073400"/>
            <a:ext cx="1663700" cy="482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err="1">
                <a:solidFill>
                  <a:schemeClr val="tx1"/>
                </a:solidFill>
              </a:rPr>
              <a:t>a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llocatable</a:t>
            </a:r>
            <a:r>
              <a:rPr kumimoji="1" lang="en-US" altLang="ja-JP" dirty="0" smtClean="0">
                <a:solidFill>
                  <a:schemeClr val="tx1"/>
                </a:solidFill>
              </a:rPr>
              <a:t> variant labels-1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4038600" y="3670300"/>
            <a:ext cx="1663700" cy="482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blocked</a:t>
            </a:r>
            <a:r>
              <a:rPr kumimoji="1" lang="en-US" altLang="ja-JP" dirty="0" smtClean="0">
                <a:solidFill>
                  <a:schemeClr val="tx1"/>
                </a:solidFill>
              </a:rPr>
              <a:t> variant labels-1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4051300" y="4235450"/>
            <a:ext cx="1663700" cy="482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Invalid</a:t>
            </a:r>
          </a:p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variant labels-1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6426200" y="4114800"/>
            <a:ext cx="3162300" cy="1282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dirty="0" err="1">
                <a:solidFill>
                  <a:schemeClr val="tx1"/>
                </a:solidFill>
              </a:rPr>
              <a:t>a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llocatable</a:t>
            </a:r>
            <a:r>
              <a:rPr kumimoji="1" lang="en-US" altLang="ja-JP" dirty="0" smtClean="0">
                <a:solidFill>
                  <a:schemeClr val="tx1"/>
                </a:solidFill>
              </a:rPr>
              <a:t> variant labels</a:t>
            </a:r>
          </a:p>
          <a:p>
            <a:r>
              <a:rPr lang="en-US" altLang="ja-JP" dirty="0" smtClean="0">
                <a:solidFill>
                  <a:schemeClr val="tx1"/>
                </a:solidFill>
              </a:rPr>
              <a:t>= original label-1</a:t>
            </a:r>
          </a:p>
          <a:p>
            <a:r>
              <a:rPr kumimoji="1" lang="en-US" altLang="ja-JP" dirty="0">
                <a:solidFill>
                  <a:schemeClr val="tx1"/>
                </a:solidFill>
              </a:rPr>
              <a:t> </a:t>
            </a:r>
            <a:r>
              <a:rPr kumimoji="1" lang="en-US" altLang="ja-JP" dirty="0" smtClean="0">
                <a:solidFill>
                  <a:schemeClr val="tx1"/>
                </a:solidFill>
              </a:rPr>
              <a:t>  + original label-2</a:t>
            </a:r>
          </a:p>
          <a:p>
            <a:r>
              <a:rPr lang="en-US" altLang="ja-JP" dirty="0" smtClean="0">
                <a:solidFill>
                  <a:schemeClr val="tx1"/>
                </a:solidFill>
              </a:rPr>
              <a:t>   + </a:t>
            </a:r>
            <a:r>
              <a:rPr lang="en-US" altLang="ja-JP" dirty="0" err="1" smtClean="0">
                <a:solidFill>
                  <a:schemeClr val="tx1"/>
                </a:solidFill>
              </a:rPr>
              <a:t>allocatable</a:t>
            </a:r>
            <a:r>
              <a:rPr lang="en-US" altLang="ja-JP" dirty="0" smtClean="0">
                <a:solidFill>
                  <a:schemeClr val="tx1"/>
                </a:solidFill>
              </a:rPr>
              <a:t> variant labels-1</a:t>
            </a:r>
          </a:p>
          <a:p>
            <a:r>
              <a:rPr kumimoji="1" lang="en-US" altLang="ja-JP" dirty="0" smtClean="0">
                <a:solidFill>
                  <a:schemeClr val="tx1"/>
                </a:solidFill>
              </a:rPr>
              <a:t>   + 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allocatable</a:t>
            </a:r>
            <a:r>
              <a:rPr kumimoji="1" lang="en-US" altLang="ja-JP" dirty="0" smtClean="0">
                <a:solidFill>
                  <a:schemeClr val="tx1"/>
                </a:solidFill>
              </a:rPr>
              <a:t> variant labels-2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2353195" y="3225800"/>
            <a:ext cx="1291705" cy="1257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</a:rPr>
              <a:t>RootLGR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06647" y="5448300"/>
            <a:ext cx="1629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/>
              <a:t>Input </a:t>
            </a:r>
          </a:p>
          <a:p>
            <a:r>
              <a:rPr kumimoji="1" lang="en-US" altLang="ja-JP" sz="1600" dirty="0" smtClean="0"/>
              <a:t>= one or more </a:t>
            </a:r>
          </a:p>
          <a:p>
            <a:r>
              <a:rPr lang="en-US" altLang="ja-JP" sz="1600" dirty="0"/>
              <a:t> </a:t>
            </a:r>
            <a:r>
              <a:rPr lang="en-US" altLang="ja-JP" sz="1600" dirty="0" smtClean="0"/>
              <a:t>  </a:t>
            </a:r>
            <a:r>
              <a:rPr kumimoji="1" lang="en-US" altLang="ja-JP" sz="1600" dirty="0" smtClean="0"/>
              <a:t>labels that are </a:t>
            </a:r>
          </a:p>
          <a:p>
            <a:r>
              <a:rPr lang="en-US" altLang="ja-JP" sz="1600" dirty="0"/>
              <a:t> </a:t>
            </a:r>
            <a:r>
              <a:rPr lang="en-US" altLang="ja-JP" sz="1600" dirty="0" smtClean="0"/>
              <a:t>  </a:t>
            </a:r>
            <a:r>
              <a:rPr kumimoji="1" lang="en-US" altLang="ja-JP" sz="1600" dirty="0" smtClean="0"/>
              <a:t>variants of each </a:t>
            </a:r>
          </a:p>
          <a:p>
            <a:r>
              <a:rPr lang="en-US" altLang="ja-JP" sz="1600" dirty="0"/>
              <a:t> </a:t>
            </a:r>
            <a:r>
              <a:rPr lang="en-US" altLang="ja-JP" sz="1600" dirty="0" smtClean="0"/>
              <a:t>  </a:t>
            </a:r>
            <a:r>
              <a:rPr kumimoji="1" lang="en-US" altLang="ja-JP" sz="1600" dirty="0" smtClean="0"/>
              <a:t>other</a:t>
            </a:r>
            <a:endParaRPr kumimoji="1" lang="ja-JP" altLang="en-US" sz="1600" dirty="0"/>
          </a:p>
        </p:txBody>
      </p:sp>
      <p:cxnSp>
        <p:nvCxnSpPr>
          <p:cNvPr id="21" name="直線矢印コネクタ 20"/>
          <p:cNvCxnSpPr>
            <a:stCxn id="15" idx="3"/>
            <a:endCxn id="10" idx="1"/>
          </p:cNvCxnSpPr>
          <p:nvPr/>
        </p:nvCxnSpPr>
        <p:spPr>
          <a:xfrm flipV="1">
            <a:off x="3644900" y="3314700"/>
            <a:ext cx="393700" cy="5397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>
            <a:stCxn id="15" idx="3"/>
          </p:cNvCxnSpPr>
          <p:nvPr/>
        </p:nvCxnSpPr>
        <p:spPr>
          <a:xfrm>
            <a:off x="3644900" y="3854450"/>
            <a:ext cx="384695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>
            <a:stCxn id="15" idx="3"/>
            <a:endCxn id="12" idx="1"/>
          </p:cNvCxnSpPr>
          <p:nvPr/>
        </p:nvCxnSpPr>
        <p:spPr>
          <a:xfrm>
            <a:off x="3644900" y="3854450"/>
            <a:ext cx="406400" cy="6223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角丸四角形 30"/>
          <p:cNvSpPr/>
          <p:nvPr/>
        </p:nvSpPr>
        <p:spPr>
          <a:xfrm>
            <a:off x="292100" y="4870450"/>
            <a:ext cx="1422400" cy="4699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>
                <a:solidFill>
                  <a:schemeClr val="tx1"/>
                </a:solidFill>
              </a:rPr>
              <a:t>Original </a:t>
            </a:r>
            <a:r>
              <a:rPr kumimoji="1" lang="en-US" altLang="ja-JP" sz="1600" dirty="0" smtClean="0">
                <a:solidFill>
                  <a:schemeClr val="tx1"/>
                </a:solidFill>
              </a:rPr>
              <a:t>label-</a:t>
            </a:r>
            <a:r>
              <a:rPr lang="en-US" altLang="ja-JP" sz="1400" dirty="0">
                <a:solidFill>
                  <a:schemeClr val="tx1"/>
                </a:solidFill>
              </a:rPr>
              <a:t>2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32" name="角丸四角形 31"/>
          <p:cNvSpPr/>
          <p:nvPr/>
        </p:nvSpPr>
        <p:spPr>
          <a:xfrm>
            <a:off x="4051300" y="4965700"/>
            <a:ext cx="1663700" cy="482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err="1">
                <a:solidFill>
                  <a:schemeClr val="tx1"/>
                </a:solidFill>
              </a:rPr>
              <a:t>a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llocatable</a:t>
            </a:r>
            <a:r>
              <a:rPr kumimoji="1" lang="en-US" altLang="ja-JP" dirty="0" smtClean="0">
                <a:solidFill>
                  <a:schemeClr val="tx1"/>
                </a:solidFill>
              </a:rPr>
              <a:t> variant labels-1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3" name="角丸四角形 32"/>
          <p:cNvSpPr/>
          <p:nvPr/>
        </p:nvSpPr>
        <p:spPr>
          <a:xfrm>
            <a:off x="4051300" y="5562600"/>
            <a:ext cx="1663700" cy="482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blocked</a:t>
            </a:r>
            <a:r>
              <a:rPr kumimoji="1" lang="en-US" altLang="ja-JP" dirty="0" smtClean="0">
                <a:solidFill>
                  <a:schemeClr val="tx1"/>
                </a:solidFill>
              </a:rPr>
              <a:t> variant labels-1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4" name="角丸四角形 33"/>
          <p:cNvSpPr/>
          <p:nvPr/>
        </p:nvSpPr>
        <p:spPr>
          <a:xfrm>
            <a:off x="4064000" y="6127750"/>
            <a:ext cx="1663700" cy="482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Invalid</a:t>
            </a:r>
          </a:p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variant labels-1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2365895" y="5118100"/>
            <a:ext cx="1291705" cy="1257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</a:rPr>
              <a:t>RootLGR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7" name="直線矢印コネクタ 36"/>
          <p:cNvCxnSpPr>
            <a:stCxn id="35" idx="3"/>
            <a:endCxn id="32" idx="1"/>
          </p:cNvCxnSpPr>
          <p:nvPr/>
        </p:nvCxnSpPr>
        <p:spPr>
          <a:xfrm flipV="1">
            <a:off x="3657600" y="5207000"/>
            <a:ext cx="393700" cy="5397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>
            <a:stCxn id="35" idx="3"/>
          </p:cNvCxnSpPr>
          <p:nvPr/>
        </p:nvCxnSpPr>
        <p:spPr>
          <a:xfrm>
            <a:off x="3657600" y="5746750"/>
            <a:ext cx="384695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>
            <a:stCxn id="35" idx="3"/>
            <a:endCxn id="34" idx="1"/>
          </p:cNvCxnSpPr>
          <p:nvPr/>
        </p:nvCxnSpPr>
        <p:spPr>
          <a:xfrm>
            <a:off x="3657600" y="5746750"/>
            <a:ext cx="406400" cy="6223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正方形/長方形 43"/>
          <p:cNvSpPr/>
          <p:nvPr/>
        </p:nvSpPr>
        <p:spPr>
          <a:xfrm>
            <a:off x="177800" y="4235450"/>
            <a:ext cx="1680095" cy="12414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6" name="直線矢印コネクタ 45"/>
          <p:cNvCxnSpPr>
            <a:stCxn id="44" idx="3"/>
          </p:cNvCxnSpPr>
          <p:nvPr/>
        </p:nvCxnSpPr>
        <p:spPr>
          <a:xfrm>
            <a:off x="1857895" y="4856163"/>
            <a:ext cx="315652" cy="142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/>
          <p:cNvCxnSpPr/>
          <p:nvPr/>
        </p:nvCxnSpPr>
        <p:spPr>
          <a:xfrm flipV="1">
            <a:off x="2154497" y="3911600"/>
            <a:ext cx="198698" cy="9588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/>
          <p:cNvCxnSpPr>
            <a:stCxn id="41" idx="1"/>
            <a:endCxn id="35" idx="1"/>
          </p:cNvCxnSpPr>
          <p:nvPr/>
        </p:nvCxnSpPr>
        <p:spPr>
          <a:xfrm>
            <a:off x="2173547" y="4859069"/>
            <a:ext cx="192348" cy="8876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/>
          <p:cNvSpPr txBox="1"/>
          <p:nvPr/>
        </p:nvSpPr>
        <p:spPr>
          <a:xfrm rot="-4500000">
            <a:off x="1800745" y="4205486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l</a:t>
            </a:r>
            <a:r>
              <a:rPr lang="en-US" altLang="ja-JP" sz="1400" dirty="0" smtClean="0"/>
              <a:t>abel-1</a:t>
            </a:r>
            <a:endParaRPr kumimoji="1" lang="ja-JP" altLang="en-US" sz="1400" dirty="0"/>
          </a:p>
        </p:txBody>
      </p:sp>
      <p:sp>
        <p:nvSpPr>
          <p:cNvPr id="52" name="テキスト ボックス 51"/>
          <p:cNvSpPr txBox="1"/>
          <p:nvPr/>
        </p:nvSpPr>
        <p:spPr>
          <a:xfrm rot="4500000">
            <a:off x="1823490" y="5206206"/>
            <a:ext cx="74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label-2</a:t>
            </a:r>
            <a:endParaRPr kumimoji="1" lang="ja-JP" altLang="en-US" sz="1400" dirty="0"/>
          </a:p>
        </p:txBody>
      </p:sp>
      <p:cxnSp>
        <p:nvCxnSpPr>
          <p:cNvPr id="54" name="直線矢印コネクタ 53"/>
          <p:cNvCxnSpPr>
            <a:stCxn id="41" idx="3"/>
            <a:endCxn id="13" idx="1"/>
          </p:cNvCxnSpPr>
          <p:nvPr/>
        </p:nvCxnSpPr>
        <p:spPr>
          <a:xfrm flipV="1">
            <a:off x="5867400" y="4756150"/>
            <a:ext cx="558800" cy="1029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/>
          <p:cNvSpPr txBox="1"/>
          <p:nvPr/>
        </p:nvSpPr>
        <p:spPr>
          <a:xfrm>
            <a:off x="7192702" y="5435600"/>
            <a:ext cx="1629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out</a:t>
            </a:r>
            <a:r>
              <a:rPr kumimoji="1" lang="en-US" altLang="ja-JP" sz="1600" dirty="0" smtClean="0"/>
              <a:t>put </a:t>
            </a:r>
          </a:p>
          <a:p>
            <a:r>
              <a:rPr kumimoji="1" lang="en-US" altLang="ja-JP" sz="1600" dirty="0" smtClean="0"/>
              <a:t>= </a:t>
            </a:r>
            <a:r>
              <a:rPr kumimoji="1" lang="en-US" altLang="ja-JP" sz="1600" dirty="0" err="1" smtClean="0"/>
              <a:t>allocatable</a:t>
            </a:r>
            <a:r>
              <a:rPr kumimoji="1" lang="en-US" altLang="ja-JP" sz="1600" dirty="0" smtClean="0"/>
              <a:t> </a:t>
            </a:r>
          </a:p>
          <a:p>
            <a:r>
              <a:rPr lang="en-US" altLang="ja-JP" sz="1600" dirty="0"/>
              <a:t> </a:t>
            </a:r>
            <a:r>
              <a:rPr lang="en-US" altLang="ja-JP" sz="1600" dirty="0" smtClean="0"/>
              <a:t>  </a:t>
            </a:r>
            <a:r>
              <a:rPr kumimoji="1" lang="en-US" altLang="ja-JP" sz="1600" dirty="0" smtClean="0"/>
              <a:t>variant labels</a:t>
            </a:r>
            <a:endParaRPr kumimoji="1" lang="ja-JP" altLang="en-US" sz="1600" dirty="0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1282700" y="647432"/>
            <a:ext cx="8140700" cy="183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ja-JP" dirty="0" smtClean="0"/>
              <a:t>In the case where </a:t>
            </a:r>
            <a:r>
              <a:rPr lang="en-US" altLang="ja-JP" dirty="0" smtClean="0"/>
              <a:t>some </a:t>
            </a:r>
            <a:r>
              <a:rPr kumimoji="1" lang="en-US" altLang="ja-JP" dirty="0" smtClean="0"/>
              <a:t>labels are marked ‘blocked’ by </a:t>
            </a:r>
            <a:r>
              <a:rPr kumimoji="1" lang="en-US" altLang="ja-JP" dirty="0" err="1" smtClean="0"/>
              <a:t>RootLGR</a:t>
            </a:r>
            <a:r>
              <a:rPr kumimoji="1" lang="en-US" altLang="ja-JP" dirty="0" smtClean="0"/>
              <a:t> but one or more such blocked labels are requested to be delegated by the applicant, the complement process for </a:t>
            </a:r>
            <a:r>
              <a:rPr kumimoji="1" lang="en-US" altLang="ja-JP" dirty="0" err="1" smtClean="0"/>
              <a:t>RotLGR</a:t>
            </a:r>
            <a:r>
              <a:rPr kumimoji="1" lang="en-US" altLang="ja-JP" dirty="0" smtClean="0"/>
              <a:t> generates </a:t>
            </a:r>
            <a:r>
              <a:rPr kumimoji="1" lang="en-US" altLang="ja-JP" dirty="0" err="1" smtClean="0"/>
              <a:t>allocatable</a:t>
            </a:r>
            <a:r>
              <a:rPr kumimoji="1" lang="en-US" altLang="ja-JP" dirty="0" smtClean="0"/>
              <a:t> variant labels that are the union of requested labels and their </a:t>
            </a:r>
            <a:r>
              <a:rPr kumimoji="1" lang="en-US" altLang="ja-JP" dirty="0" err="1" smtClean="0"/>
              <a:t>allocatable</a:t>
            </a:r>
            <a:r>
              <a:rPr kumimoji="1" lang="en-US" altLang="ja-JP" dirty="0" smtClean="0"/>
              <a:t> variant labels. </a:t>
            </a:r>
          </a:p>
          <a:p>
            <a:pPr>
              <a:lnSpc>
                <a:spcPct val="90000"/>
              </a:lnSpc>
            </a:pPr>
            <a:endParaRPr kumimoji="1" lang="en-US" altLang="ja-JP" dirty="0" smtClean="0"/>
          </a:p>
          <a:p>
            <a:pPr>
              <a:lnSpc>
                <a:spcPct val="90000"/>
              </a:lnSpc>
            </a:pPr>
            <a:r>
              <a:rPr lang="en-US" altLang="ja-JP" dirty="0" smtClean="0"/>
              <a:t>This is necessary because </a:t>
            </a:r>
            <a:r>
              <a:rPr lang="en-US" altLang="ja-JP" dirty="0"/>
              <a:t>a</a:t>
            </a:r>
            <a:r>
              <a:rPr lang="en-US" altLang="ja-JP" dirty="0" smtClean="0"/>
              <a:t>ny combination of characters in repertoire is valid for Japanese string.</a:t>
            </a:r>
            <a:endParaRPr kumimoji="1" lang="ja-JP" altLang="en-US" dirty="0"/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2341173" y="2577495"/>
            <a:ext cx="331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complement process for </a:t>
            </a:r>
            <a:r>
              <a:rPr lang="en-US" altLang="ja-JP" dirty="0" err="1" smtClean="0"/>
              <a:t>RootLGR</a:t>
            </a:r>
            <a:endParaRPr lang="ja-JP" altLang="en-US" dirty="0"/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8255000" y="88900"/>
            <a:ext cx="15967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dirty="0" smtClean="0"/>
              <a:t>10 March 2016</a:t>
            </a:r>
          </a:p>
          <a:p>
            <a:pPr algn="r"/>
            <a:r>
              <a:rPr kumimoji="1" lang="en-US" altLang="ja-JP" dirty="0" smtClean="0"/>
              <a:t>Hiro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45907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148</Words>
  <Application>Microsoft Office PowerPoint</Application>
  <PresentationFormat>A4 210 x 297 mm</PresentationFormat>
  <Paragraphs>34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>Japan Registry Services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hotta</dc:creator>
  <cp:lastModifiedBy>hotta</cp:lastModifiedBy>
  <cp:revision>7</cp:revision>
  <dcterms:created xsi:type="dcterms:W3CDTF">2016-03-10T01:30:34Z</dcterms:created>
  <dcterms:modified xsi:type="dcterms:W3CDTF">2016-03-10T02:43:15Z</dcterms:modified>
</cp:coreProperties>
</file>