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9" r:id="rId2"/>
    <p:sldId id="262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75E"/>
    <a:srgbClr val="0099CC"/>
    <a:srgbClr val="002060"/>
    <a:srgbClr val="00B0F0"/>
    <a:srgbClr val="99CCFF"/>
    <a:srgbClr val="0099FF"/>
    <a:srgbClr val="4F81BD"/>
    <a:srgbClr val="336699"/>
    <a:srgbClr val="CCECFF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195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91F55B-0C53-48B4-983B-40478A425BEF}" type="datetimeFigureOut">
              <a:rPr lang="zh-TW" altLang="en-US" smtClean="0"/>
              <a:pPr/>
              <a:t>2015/5/16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02C4A-4EC9-4D3C-BAC7-798106278A8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1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02C4A-4EC9-4D3C-BAC7-798106278A8B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13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02C4A-4EC9-4D3C-BAC7-798106278A8B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97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600" b="1" baseline="0">
                <a:latin typeface="Calibri" pitchFamily="34" charset="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微軟正黑體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F4EBD722-82D4-4D6B-B934-B9DEAC3A7D6C}" type="datetime1">
              <a:rPr lang="zh-TW" altLang="en-US" smtClean="0"/>
              <a:pPr/>
              <a:t>2015/5/16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332584" y="645333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89F887-AAC4-4C84-A637-6886BDF8B9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3CE1F2E-5821-46BF-B664-BE706BD9568C}" type="datetime1">
              <a:rPr lang="zh-TW" altLang="en-US" smtClean="0"/>
              <a:pPr/>
              <a:t>2015/5/16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332584" y="645333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89F887-AAC4-4C84-A637-6886BDF8B9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06090"/>
          </a:xfrm>
        </p:spPr>
        <p:txBody>
          <a:bodyPr>
            <a:normAutofit/>
          </a:bodyPr>
          <a:lstStyle>
            <a:lvl1pPr>
              <a:defRPr sz="3200" b="1" baseline="0">
                <a:solidFill>
                  <a:schemeClr val="tx1"/>
                </a:solidFill>
                <a:latin typeface="+mn-lt"/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/>
          <a:lstStyle>
            <a:lvl1pPr>
              <a:defRPr sz="2800" baseline="0">
                <a:latin typeface="+mn-lt"/>
                <a:ea typeface="標楷體" panose="03000509000000000000" pitchFamily="65" charset="-120"/>
              </a:defRPr>
            </a:lvl1pPr>
            <a:lvl2pPr>
              <a:defRPr sz="2400" baseline="0">
                <a:latin typeface="+mn-lt"/>
                <a:ea typeface="標楷體" panose="03000509000000000000" pitchFamily="65" charset="-120"/>
              </a:defRPr>
            </a:lvl2pPr>
            <a:lvl3pPr>
              <a:defRPr sz="2000" baseline="0">
                <a:latin typeface="+mn-lt"/>
                <a:ea typeface="標楷體" panose="03000509000000000000" pitchFamily="65" charset="-120"/>
              </a:defRPr>
            </a:lvl3pPr>
            <a:lvl4pPr>
              <a:defRPr sz="1800" baseline="0">
                <a:latin typeface="+mn-lt"/>
                <a:ea typeface="標楷體" panose="03000509000000000000" pitchFamily="65" charset="-120"/>
              </a:defRPr>
            </a:lvl4pPr>
            <a:lvl5pPr>
              <a:defRPr sz="1800" baseline="0">
                <a:latin typeface="+mn-lt"/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76456" y="6552728"/>
            <a:ext cx="395536" cy="260648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1000" baseline="0">
                <a:latin typeface="+mn-lt"/>
              </a:defRPr>
            </a:lvl1pPr>
          </a:lstStyle>
          <a:p>
            <a:fld id="{F289F887-AAC4-4C84-A637-6886BDF8B95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B994A3AE-379A-4F71-9DCC-E76ED078C965}" type="datetime1">
              <a:rPr lang="zh-TW" altLang="en-US" smtClean="0"/>
              <a:pPr/>
              <a:t>2015/5/16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332584" y="645333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06090"/>
          </a:xfrm>
        </p:spPr>
        <p:txBody>
          <a:bodyPr/>
          <a:lstStyle>
            <a:lvl1pPr>
              <a:defRPr b="1">
                <a:latin typeface="+mn-lt"/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36712"/>
            <a:ext cx="4038600" cy="5616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36711"/>
            <a:ext cx="4038600" cy="5616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76456" y="6552728"/>
            <a:ext cx="395536" cy="260648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1000" baseline="0">
                <a:latin typeface="+mn-lt"/>
              </a:defRPr>
            </a:lvl1pPr>
          </a:lstStyle>
          <a:p>
            <a:fld id="{F289F887-AAC4-4C84-A637-6886BDF8B95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95A8BFEF-5015-4FA3-8AF2-51684AC25FB0}" type="datetime1">
              <a:rPr lang="zh-TW" altLang="en-US" smtClean="0"/>
              <a:pPr/>
              <a:t>2015/5/16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3332584" y="645333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89F887-AAC4-4C84-A637-6886BDF8B9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baseline="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E16CDB2A-95E6-4DE1-A17F-50DC556AAFC9}" type="datetime1">
              <a:rPr lang="zh-TW" altLang="en-US" smtClean="0"/>
              <a:pPr/>
              <a:t>2015/5/16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3332584" y="645333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76456" y="6552728"/>
            <a:ext cx="395536" cy="260648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1000" baseline="0">
                <a:latin typeface="Calibri" pitchFamily="34" charset="0"/>
              </a:defRPr>
            </a:lvl1pPr>
          </a:lstStyle>
          <a:p>
            <a:fld id="{F289F887-AAC4-4C84-A637-6886BDF8B95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676456" y="6552728"/>
            <a:ext cx="395536" cy="260648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1000" baseline="0">
                <a:latin typeface="+mn-lt"/>
              </a:defRPr>
            </a:lvl1pPr>
          </a:lstStyle>
          <a:p>
            <a:fld id="{F289F887-AAC4-4C84-A637-6886BDF8B95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D5456EEB-A917-4B5B-A8DF-1BF7FE9C263B}" type="datetime1">
              <a:rPr lang="zh-TW" altLang="en-US" smtClean="0"/>
              <a:pPr/>
              <a:t>2015/5/16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332584" y="645333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89F887-AAC4-4C84-A637-6886BDF8B9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3DF47BE2-225A-4A98-B420-DF8B3E1D781D}" type="datetime1">
              <a:rPr lang="zh-TW" altLang="en-US" smtClean="0"/>
              <a:pPr/>
              <a:t>2015/5/16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332584" y="6453336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89F887-AAC4-4C84-A637-6886BDF8B95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836712"/>
            <a:ext cx="8229600" cy="561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76456" y="6552728"/>
            <a:ext cx="395536" cy="260648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000" baseline="0">
                <a:latin typeface="+mn-lt"/>
              </a:defRPr>
            </a:lvl1pPr>
          </a:lstStyle>
          <a:p>
            <a:pPr algn="ctr"/>
            <a:fld id="{F289F887-AAC4-4C84-A637-6886BDF8B957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b="1" kern="1200" baseline="0">
          <a:solidFill>
            <a:schemeClr val="tx1"/>
          </a:solidFill>
          <a:latin typeface="+mn-lt"/>
          <a:ea typeface="標楷體" panose="03000509000000000000" pitchFamily="65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 baseline="0">
          <a:solidFill>
            <a:schemeClr val="tx1"/>
          </a:solidFill>
          <a:latin typeface="+mn-lt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 baseline="0">
          <a:solidFill>
            <a:schemeClr val="tx1"/>
          </a:solidFill>
          <a:latin typeface="+mn-lt"/>
          <a:ea typeface="標楷體" panose="03000509000000000000" pitchFamily="65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標楷體" panose="03000509000000000000" pitchFamily="65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 baseline="0">
          <a:solidFill>
            <a:schemeClr val="tx1"/>
          </a:solidFill>
          <a:latin typeface="+mn-lt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 baseline="0">
          <a:solidFill>
            <a:schemeClr val="tx1"/>
          </a:solidFill>
          <a:latin typeface="+mn-lt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Algorithmic Pseudo Coding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F887-AAC4-4C84-A637-6886BDF8B957}" type="slidenum">
              <a:rPr lang="zh-TW" altLang="en-US" smtClean="0"/>
              <a:pPr/>
              <a:t>1</a:t>
            </a:fld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1547664" y="1613701"/>
            <a:ext cx="1584176" cy="93610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20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549894" y="1659205"/>
            <a:ext cx="1581946" cy="86409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sz="2000" dirty="0" smtClean="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rPr>
              <a:t>LGR1</a:t>
            </a:r>
            <a:endParaRPr lang="zh-TW" altLang="en-US" sz="20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139952" y="1613701"/>
            <a:ext cx="1584176" cy="93610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20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142182" y="1659205"/>
            <a:ext cx="1581946" cy="86409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sz="2000" dirty="0" smtClean="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rPr>
              <a:t>LGR1</a:t>
            </a:r>
            <a:endParaRPr lang="zh-TW" altLang="en-US" sz="20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732240" y="1613701"/>
            <a:ext cx="1584176" cy="93610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20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734470" y="1659205"/>
            <a:ext cx="1581946" cy="86409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sz="2000" dirty="0" smtClean="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rPr>
              <a:t>LGR1</a:t>
            </a:r>
            <a:endParaRPr lang="zh-TW" altLang="en-US" sz="20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195736" y="1037637"/>
            <a:ext cx="319566" cy="553998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3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標楷體" panose="03000509000000000000" pitchFamily="65" charset="-120"/>
              </a:rPr>
              <a:t>C</a:t>
            </a:r>
            <a:endParaRPr lang="zh-TW" altLang="en-US" sz="3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756490" y="1037637"/>
            <a:ext cx="224989" cy="553998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3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標楷體" panose="03000509000000000000" pitchFamily="65" charset="-120"/>
              </a:rPr>
              <a:t>J</a:t>
            </a:r>
            <a:endParaRPr lang="zh-TW" altLang="en-US" sz="3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7317244" y="1037637"/>
            <a:ext cx="325978" cy="553998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3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ea typeface="標楷體" panose="03000509000000000000" pitchFamily="65" charset="-120"/>
              </a:rPr>
              <a:t>K</a:t>
            </a:r>
            <a:endParaRPr lang="zh-TW" altLang="en-US" sz="3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801002" y="4005064"/>
            <a:ext cx="4360954" cy="93610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20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069059" y="4041068"/>
            <a:ext cx="1581946" cy="86409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sz="2000" dirty="0" err="1" smtClean="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rPr>
              <a:t>LGR</a:t>
            </a:r>
            <a:r>
              <a:rPr lang="en-US" altLang="zh-TW" dirty="0" err="1" smtClean="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rPr>
              <a:t>m</a:t>
            </a:r>
            <a:endParaRPr lang="zh-TW" altLang="en-US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5849670" y="4319227"/>
            <a:ext cx="556810" cy="307777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VP</a:t>
            </a:r>
            <a:r>
              <a:rPr lang="en-US" altLang="zh-TW" dirty="0" smtClean="0">
                <a:latin typeface="Calibri" pitchFamily="34" charset="0"/>
                <a:ea typeface="標楷體" panose="03000509000000000000" pitchFamily="65" charset="-120"/>
              </a:rPr>
              <a:t>m</a:t>
            </a:r>
            <a:endParaRPr lang="zh-TW" altLang="en-US" sz="2000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5362798" y="4743067"/>
            <a:ext cx="1768488" cy="215444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1400" dirty="0" smtClean="0">
                <a:latin typeface="Calibri" pitchFamily="34" charset="0"/>
                <a:ea typeface="標楷體" panose="03000509000000000000" pitchFamily="65" charset="-120"/>
              </a:rPr>
              <a:t>Variant  Points in </a:t>
            </a:r>
            <a:r>
              <a:rPr lang="en-US" altLang="zh-TW" sz="1400" dirty="0" err="1" smtClean="0">
                <a:latin typeface="Calibri" pitchFamily="34" charset="0"/>
                <a:ea typeface="標楷體" panose="03000509000000000000" pitchFamily="65" charset="-120"/>
              </a:rPr>
              <a:t>LGR</a:t>
            </a:r>
            <a:r>
              <a:rPr lang="en-US" altLang="zh-TW" sz="1200" dirty="0" err="1" smtClean="0">
                <a:latin typeface="Calibri" pitchFamily="34" charset="0"/>
                <a:ea typeface="標楷體" panose="03000509000000000000" pitchFamily="65" charset="-120"/>
              </a:rPr>
              <a:t>m</a:t>
            </a:r>
            <a:endParaRPr lang="zh-TW" altLang="en-US" sz="1400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18" name="向下箭號 17"/>
          <p:cNvSpPr/>
          <p:nvPr/>
        </p:nvSpPr>
        <p:spPr>
          <a:xfrm>
            <a:off x="4656360" y="5229200"/>
            <a:ext cx="425247" cy="648072"/>
          </a:xfrm>
          <a:prstGeom prst="downArrow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19" name="向下箭號 18"/>
          <p:cNvSpPr/>
          <p:nvPr/>
        </p:nvSpPr>
        <p:spPr>
          <a:xfrm>
            <a:off x="2801002" y="2924944"/>
            <a:ext cx="402846" cy="504056"/>
          </a:xfrm>
          <a:prstGeom prst="downArrow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20" name="向下箭號 19"/>
          <p:cNvSpPr/>
          <p:nvPr/>
        </p:nvSpPr>
        <p:spPr>
          <a:xfrm>
            <a:off x="4673210" y="2924944"/>
            <a:ext cx="402846" cy="504056"/>
          </a:xfrm>
          <a:prstGeom prst="downArrow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21" name="向下箭號 20"/>
          <p:cNvSpPr/>
          <p:nvPr/>
        </p:nvSpPr>
        <p:spPr>
          <a:xfrm>
            <a:off x="6689434" y="2924944"/>
            <a:ext cx="402846" cy="504056"/>
          </a:xfrm>
          <a:prstGeom prst="downArrow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179512" y="1829725"/>
            <a:ext cx="985774" cy="430887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Step 1</a:t>
            </a:r>
            <a:endParaRPr lang="zh-TW" altLang="en-US" sz="2800" dirty="0" smtClean="0">
              <a:solidFill>
                <a:srgbClr val="FF0000"/>
              </a:solidFill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179512" y="3528213"/>
            <a:ext cx="985774" cy="430887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Step 2</a:t>
            </a:r>
            <a:endParaRPr lang="zh-TW" altLang="en-US" sz="2800" dirty="0" smtClean="0">
              <a:solidFill>
                <a:srgbClr val="FF0000"/>
              </a:solidFill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24" name="文字方塊 23"/>
          <p:cNvSpPr txBox="1"/>
          <p:nvPr/>
        </p:nvSpPr>
        <p:spPr>
          <a:xfrm>
            <a:off x="179512" y="5751869"/>
            <a:ext cx="985774" cy="430887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Step 3</a:t>
            </a:r>
            <a:endParaRPr lang="zh-TW" altLang="en-US" sz="2800" dirty="0" smtClean="0">
              <a:solidFill>
                <a:srgbClr val="FF0000"/>
              </a:solidFill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25" name="文字方塊 24"/>
          <p:cNvSpPr txBox="1"/>
          <p:nvPr/>
        </p:nvSpPr>
        <p:spPr>
          <a:xfrm>
            <a:off x="3453824" y="3620547"/>
            <a:ext cx="2830318" cy="246221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1600" i="1" dirty="0" err="1" smtClean="0">
                <a:latin typeface="Calibri" pitchFamily="34" charset="0"/>
                <a:ea typeface="標楷體" panose="03000509000000000000" pitchFamily="65" charset="-120"/>
              </a:rPr>
              <a:t>LGR</a:t>
            </a:r>
            <a:r>
              <a:rPr lang="en-US" altLang="zh-TW" sz="1400" i="1" dirty="0" err="1" smtClean="0">
                <a:latin typeface="Calibri" pitchFamily="34" charset="0"/>
                <a:ea typeface="標楷體" panose="03000509000000000000" pitchFamily="65" charset="-120"/>
              </a:rPr>
              <a:t>m</a:t>
            </a:r>
            <a:r>
              <a:rPr lang="en-US" altLang="zh-TW" sz="1600" i="1" dirty="0" smtClean="0">
                <a:latin typeface="Calibri" pitchFamily="34" charset="0"/>
                <a:ea typeface="標楷體" panose="03000509000000000000" pitchFamily="65" charset="-120"/>
              </a:rPr>
              <a:t> is the union of LGR1 [C,J,K]</a:t>
            </a:r>
            <a:endParaRPr lang="zh-TW" altLang="en-US" sz="1600" i="1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26" name="文字方塊 25"/>
          <p:cNvSpPr txBox="1"/>
          <p:nvPr/>
        </p:nvSpPr>
        <p:spPr>
          <a:xfrm>
            <a:off x="1996050" y="5936535"/>
            <a:ext cx="6160011" cy="246221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1600" i="1" dirty="0" smtClean="0">
                <a:latin typeface="Calibri" pitchFamily="34" charset="0"/>
                <a:ea typeface="標楷體" panose="03000509000000000000" pitchFamily="65" charset="-120"/>
              </a:rPr>
              <a:t>Each GP picks up the variants (</a:t>
            </a:r>
            <a:r>
              <a:rPr lang="en-US" altLang="zh-TW" sz="1600" i="1" dirty="0" err="1" smtClean="0">
                <a:latin typeface="Calibri" pitchFamily="34" charset="0"/>
                <a:ea typeface="標楷體" panose="03000509000000000000" pitchFamily="65" charset="-120"/>
              </a:rPr>
              <a:t>VP</a:t>
            </a:r>
            <a:r>
              <a:rPr lang="en-US" altLang="zh-TW" sz="1400" i="1" dirty="0" err="1" smtClean="0">
                <a:latin typeface="Calibri" pitchFamily="34" charset="0"/>
                <a:ea typeface="標楷體" panose="03000509000000000000" pitchFamily="65" charset="-120"/>
              </a:rPr>
              <a:t>m</a:t>
            </a:r>
            <a:r>
              <a:rPr lang="en-US" altLang="zh-TW" sz="1600" i="1" dirty="0" smtClean="0">
                <a:latin typeface="Calibri" pitchFamily="34" charset="0"/>
                <a:ea typeface="標楷體" panose="03000509000000000000" pitchFamily="65" charset="-120"/>
              </a:rPr>
              <a:t>) corresponding to every CP in its LGR1</a:t>
            </a:r>
            <a:endParaRPr lang="zh-TW" altLang="en-US" sz="1600" i="1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1518455" y="2534707"/>
            <a:ext cx="2301327" cy="246221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1600" i="1" dirty="0" smtClean="0">
                <a:latin typeface="Calibri" pitchFamily="34" charset="0"/>
                <a:ea typeface="標楷體" panose="03000509000000000000" pitchFamily="65" charset="-120"/>
              </a:rPr>
              <a:t>GP generates its own LGR1</a:t>
            </a:r>
            <a:endParaRPr lang="zh-TW" altLang="en-US" sz="1600" i="1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215170" y="4077072"/>
            <a:ext cx="1677310" cy="892552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1600" dirty="0" smtClean="0">
                <a:latin typeface="Calibri" pitchFamily="34" charset="0"/>
                <a:ea typeface="標楷體" panose="03000509000000000000" pitchFamily="65" charset="-120"/>
              </a:rPr>
              <a:t>No language tag</a:t>
            </a:r>
          </a:p>
          <a:p>
            <a:r>
              <a:rPr lang="en-US" altLang="zh-TW" sz="1600" dirty="0" smtClean="0">
                <a:latin typeface="Calibri" pitchFamily="34" charset="0"/>
                <a:ea typeface="標楷體" panose="03000509000000000000" pitchFamily="65" charset="-120"/>
              </a:rPr>
              <a:t>No variant type</a:t>
            </a:r>
          </a:p>
          <a:p>
            <a:r>
              <a:rPr lang="en-US" altLang="zh-TW" sz="1600" dirty="0" smtClean="0">
                <a:latin typeface="Calibri" pitchFamily="34" charset="0"/>
                <a:ea typeface="標楷體" panose="03000509000000000000" pitchFamily="65" charset="-120"/>
              </a:rPr>
              <a:t>No WLE</a:t>
            </a:r>
          </a:p>
          <a:p>
            <a:r>
              <a:rPr lang="en-US" altLang="zh-TW" sz="1000" dirty="0" smtClean="0">
                <a:latin typeface="Calibri" pitchFamily="34" charset="0"/>
                <a:ea typeface="標楷體" panose="03000509000000000000" pitchFamily="65" charset="-120"/>
              </a:rPr>
              <a:t>(Whole Label Evaluation Rules)</a:t>
            </a:r>
            <a:endParaRPr lang="zh-TW" altLang="en-US" sz="1000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28" name="文字方塊 27"/>
          <p:cNvSpPr txBox="1"/>
          <p:nvPr/>
        </p:nvSpPr>
        <p:spPr>
          <a:xfrm>
            <a:off x="7215170" y="3789040"/>
            <a:ext cx="638243" cy="246221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1600" i="1" dirty="0" err="1">
                <a:latin typeface="Calibri" pitchFamily="34" charset="0"/>
                <a:ea typeface="標楷體" panose="03000509000000000000" pitchFamily="65" charset="-120"/>
              </a:rPr>
              <a:t>LGR</a:t>
            </a:r>
            <a:r>
              <a:rPr lang="en-US" altLang="zh-TW" sz="1400" i="1" dirty="0" err="1">
                <a:latin typeface="Calibri" pitchFamily="34" charset="0"/>
                <a:ea typeface="標楷體" panose="03000509000000000000" pitchFamily="65" charset="-120"/>
              </a:rPr>
              <a:t>m</a:t>
            </a:r>
            <a:r>
              <a:rPr lang="en-US" altLang="zh-TW" sz="1600" i="1" dirty="0">
                <a:latin typeface="Calibri" pitchFamily="34" charset="0"/>
                <a:ea typeface="標楷體" panose="03000509000000000000" pitchFamily="65" charset="-120"/>
              </a:rPr>
              <a:t> :</a:t>
            </a:r>
            <a:endParaRPr lang="zh-TW" altLang="en-US" sz="1600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037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F887-AAC4-4C84-A637-6886BDF8B957}" type="slidenum">
              <a:rPr lang="zh-TW" altLang="en-US" smtClean="0"/>
              <a:pPr/>
              <a:t>2</a:t>
            </a:fld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3203848" y="692696"/>
            <a:ext cx="4282317" cy="2769989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000" dirty="0" err="1" smtClean="0">
                <a:latin typeface="Calibri" pitchFamily="34" charset="0"/>
                <a:ea typeface="標楷體" panose="03000509000000000000" pitchFamily="65" charset="-120"/>
              </a:rPr>
              <a:t>Foreach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000" dirty="0" err="1" smtClean="0">
                <a:latin typeface="Calibri" pitchFamily="34" charset="0"/>
                <a:ea typeface="標楷體" panose="03000509000000000000" pitchFamily="65" charset="-120"/>
              </a:rPr>
              <a:t>VPn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in </a:t>
            </a:r>
            <a:r>
              <a:rPr lang="en-US" altLang="zh-TW" sz="2000" dirty="0" err="1" smtClean="0">
                <a:latin typeface="Calibri" pitchFamily="34" charset="0"/>
                <a:ea typeface="標楷體" panose="03000509000000000000" pitchFamily="65" charset="-120"/>
              </a:rPr>
              <a:t>VPm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for CP {</a:t>
            </a:r>
          </a:p>
          <a:p>
            <a:r>
              <a:rPr lang="en-US" altLang="zh-TW" sz="2000" b="1" dirty="0" smtClean="0">
                <a:latin typeface="Calibri" pitchFamily="34" charset="0"/>
                <a:ea typeface="標楷體" panose="03000509000000000000" pitchFamily="65" charset="-120"/>
              </a:rPr>
              <a:t>   IF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(</a:t>
            </a:r>
            <a:r>
              <a:rPr lang="en-US" altLang="zh-TW" sz="2000" dirty="0" err="1" smtClean="0">
                <a:latin typeface="Calibri" pitchFamily="34" charset="0"/>
                <a:ea typeface="標楷體" panose="03000509000000000000" pitchFamily="65" charset="-120"/>
              </a:rPr>
              <a:t>VPn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0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Existed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in LGR1)  </a:t>
            </a:r>
          </a:p>
          <a:p>
            <a:r>
              <a:rPr lang="en-US" altLang="zh-TW" sz="2000" b="1" dirty="0" smtClean="0">
                <a:latin typeface="Calibri" pitchFamily="34" charset="0"/>
                <a:ea typeface="標楷體" panose="03000509000000000000" pitchFamily="65" charset="-120"/>
              </a:rPr>
              <a:t>   then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</a:t>
            </a:r>
          </a:p>
          <a:p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        { </a:t>
            </a:r>
            <a:r>
              <a:rPr lang="en-US" altLang="zh-TW" sz="2000" dirty="0" err="1" smtClean="0">
                <a:latin typeface="Calibri" pitchFamily="34" charset="0"/>
                <a:ea typeface="標楷體" panose="03000509000000000000" pitchFamily="65" charset="-120"/>
              </a:rPr>
              <a:t>VPn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0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INHERIT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(</a:t>
            </a:r>
            <a:r>
              <a:rPr lang="en-US" altLang="zh-TW" sz="20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type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in LGT1);</a:t>
            </a:r>
          </a:p>
          <a:p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   }</a:t>
            </a:r>
            <a:r>
              <a:rPr lang="en-US" altLang="zh-TW" sz="2000" b="1" dirty="0" smtClean="0">
                <a:latin typeface="Calibri" pitchFamily="34" charset="0"/>
                <a:ea typeface="標楷體" panose="03000509000000000000" pitchFamily="65" charset="-120"/>
              </a:rPr>
              <a:t>else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{</a:t>
            </a:r>
          </a:p>
          <a:p>
            <a:r>
              <a:rPr lang="en-US" altLang="zh-TW" sz="2000" dirty="0">
                <a:latin typeface="Calibri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         </a:t>
            </a:r>
            <a:r>
              <a:rPr lang="en-US" altLang="zh-TW" sz="2000" dirty="0" err="1" smtClean="0">
                <a:latin typeface="Calibri" pitchFamily="34" charset="0"/>
                <a:ea typeface="標楷體" panose="03000509000000000000" pitchFamily="65" charset="-120"/>
              </a:rPr>
              <a:t>VPn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known as “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out-of-repertoire”;</a:t>
            </a:r>
            <a:endParaRPr lang="en-US" altLang="zh-TW" sz="2000" dirty="0" smtClean="0">
              <a:latin typeface="Calibri" pitchFamily="34" charset="0"/>
              <a:ea typeface="標楷體" panose="03000509000000000000" pitchFamily="65" charset="-120"/>
            </a:endParaRPr>
          </a:p>
          <a:p>
            <a:r>
              <a:rPr lang="en-US" altLang="zh-TW" sz="2000" dirty="0">
                <a:latin typeface="Calibri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         </a:t>
            </a:r>
            <a:r>
              <a:rPr lang="en-US" altLang="zh-TW" sz="2000" dirty="0" err="1" smtClean="0">
                <a:latin typeface="Calibri" pitchFamily="34" charset="0"/>
                <a:ea typeface="標楷體" panose="03000509000000000000" pitchFamily="65" charset="-120"/>
              </a:rPr>
              <a:t>VPn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0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type==“BLOCK”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;</a:t>
            </a:r>
          </a:p>
          <a:p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  }</a:t>
            </a:r>
          </a:p>
          <a:p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}</a:t>
            </a:r>
            <a:endParaRPr lang="zh-TW" altLang="en-US" sz="2000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979712" y="633885"/>
            <a:ext cx="6480720" cy="282880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201850" y="1786330"/>
            <a:ext cx="985774" cy="430887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Step 3</a:t>
            </a:r>
            <a:endParaRPr lang="zh-TW" altLang="en-US" sz="2800" dirty="0" smtClean="0">
              <a:solidFill>
                <a:srgbClr val="FF0000"/>
              </a:solidFill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201850" y="4794223"/>
            <a:ext cx="985774" cy="430887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Step 4</a:t>
            </a:r>
            <a:endParaRPr lang="zh-TW" altLang="en-US" sz="2800" dirty="0" smtClean="0">
              <a:solidFill>
                <a:srgbClr val="FF0000"/>
              </a:solidFill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15" name="文字方塊 14"/>
          <p:cNvSpPr txBox="1"/>
          <p:nvPr/>
        </p:nvSpPr>
        <p:spPr>
          <a:xfrm>
            <a:off x="2411760" y="4613224"/>
            <a:ext cx="5728547" cy="1231106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000" b="1" dirty="0" err="1" smtClean="0">
                <a:latin typeface="Calibri" pitchFamily="34" charset="0"/>
                <a:ea typeface="標楷體" panose="03000509000000000000" pitchFamily="65" charset="-120"/>
              </a:rPr>
              <a:t>Foreach</a:t>
            </a:r>
            <a:r>
              <a:rPr lang="en-US" altLang="zh-TW" sz="2000" b="1" dirty="0" smtClean="0">
                <a:latin typeface="Calibri" pitchFamily="34" charset="0"/>
                <a:ea typeface="標楷體" panose="03000509000000000000" pitchFamily="65" charset="-120"/>
              </a:rPr>
              <a:t> (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CP is out-of-repertoire-</a:t>
            </a:r>
            <a:r>
              <a:rPr lang="en-US" altLang="zh-TW" sz="2000" dirty="0" err="1" smtClean="0">
                <a:latin typeface="Calibri" pitchFamily="34" charset="0"/>
                <a:ea typeface="標楷體" panose="03000509000000000000" pitchFamily="65" charset="-120"/>
              </a:rPr>
              <a:t>var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){ </a:t>
            </a:r>
          </a:p>
          <a:p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     { Reflexive </a:t>
            </a:r>
            <a:r>
              <a:rPr lang="en-US" altLang="zh-TW" sz="2000" dirty="0">
                <a:latin typeface="Calibri" pitchFamily="34" charset="0"/>
                <a:ea typeface="標楷體" panose="03000509000000000000" pitchFamily="65" charset="-120"/>
              </a:rPr>
              <a:t>V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P of CP </a:t>
            </a:r>
            <a:r>
              <a:rPr lang="en-US" altLang="zh-TW" sz="20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type==“out-of-repertoire-</a:t>
            </a:r>
            <a:r>
              <a:rPr lang="en-US" altLang="zh-TW" sz="2000" dirty="0" err="1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var</a:t>
            </a:r>
            <a:r>
              <a:rPr lang="en-US" altLang="zh-TW" sz="20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”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; </a:t>
            </a:r>
          </a:p>
          <a:p>
            <a:r>
              <a:rPr lang="en-US" altLang="zh-TW" sz="2000" dirty="0">
                <a:latin typeface="Calibri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     another VP </a:t>
            </a:r>
            <a:r>
              <a:rPr lang="en-US" altLang="zh-TW" sz="20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type==“BLOCK”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;</a:t>
            </a:r>
          </a:p>
          <a:p>
            <a:r>
              <a:rPr lang="en-US" altLang="zh-TW" sz="2000" dirty="0">
                <a:latin typeface="Calibri" pitchFamily="34" charset="0"/>
                <a:ea typeface="標楷體" panose="03000509000000000000" pitchFamily="65" charset="-120"/>
              </a:rPr>
              <a:t>}</a:t>
            </a:r>
            <a:endParaRPr lang="zh-TW" altLang="en-US" sz="2000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979712" y="4233441"/>
            <a:ext cx="6480720" cy="191866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3317662" y="4250553"/>
            <a:ext cx="4593108" cy="276999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1600" dirty="0" smtClean="0">
                <a:latin typeface="Calibri" pitchFamily="34" charset="0"/>
                <a:ea typeface="標楷體" panose="03000509000000000000" pitchFamily="65" charset="-120"/>
              </a:rPr>
              <a:t>// </a:t>
            </a:r>
            <a:r>
              <a:rPr lang="en-US" altLang="zh-TW" sz="1600" dirty="0">
                <a:latin typeface="Calibri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1600" dirty="0" err="1" smtClean="0">
                <a:latin typeface="Calibri" pitchFamily="34" charset="0"/>
                <a:ea typeface="標楷體" panose="03000509000000000000" pitchFamily="65" charset="-120"/>
              </a:rPr>
              <a:t>CPm</a:t>
            </a:r>
            <a:r>
              <a:rPr lang="en-US" altLang="zh-TW" dirty="0" smtClean="0">
                <a:latin typeface="Calibri" pitchFamily="34" charset="0"/>
                <a:ea typeface="標楷體" panose="03000509000000000000" pitchFamily="65" charset="-120"/>
              </a:rPr>
              <a:t>: </a:t>
            </a:r>
            <a:r>
              <a:rPr lang="en-US" altLang="zh-TW" sz="1600" dirty="0" err="1" smtClean="0">
                <a:latin typeface="Calibri" pitchFamily="34" charset="0"/>
                <a:ea typeface="標楷體" panose="03000509000000000000" pitchFamily="65" charset="-120"/>
              </a:rPr>
              <a:t>CPm</a:t>
            </a:r>
            <a:r>
              <a:rPr lang="en-US" altLang="zh-TW" sz="1600" dirty="0" smtClean="0">
                <a:latin typeface="Calibri" pitchFamily="34" charset="0"/>
                <a:ea typeface="標楷體" panose="03000509000000000000" pitchFamily="65" charset="-120"/>
              </a:rPr>
              <a:t> are new CPs which were not in the LGR1</a:t>
            </a:r>
            <a:endParaRPr lang="zh-TW" altLang="en-US" sz="1600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17" name="向下箭號 16"/>
          <p:cNvSpPr/>
          <p:nvPr/>
        </p:nvSpPr>
        <p:spPr>
          <a:xfrm>
            <a:off x="4499991" y="3801393"/>
            <a:ext cx="576064" cy="371925"/>
          </a:xfrm>
          <a:prstGeom prst="downArrow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18" name="向下箭號 17"/>
          <p:cNvSpPr/>
          <p:nvPr/>
        </p:nvSpPr>
        <p:spPr>
          <a:xfrm>
            <a:off x="4499991" y="188640"/>
            <a:ext cx="576064" cy="371925"/>
          </a:xfrm>
          <a:prstGeom prst="downArrow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23" name="向下箭號 22"/>
          <p:cNvSpPr/>
          <p:nvPr/>
        </p:nvSpPr>
        <p:spPr>
          <a:xfrm>
            <a:off x="4499991" y="6225427"/>
            <a:ext cx="576064" cy="371925"/>
          </a:xfrm>
          <a:prstGeom prst="downArrow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20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F887-AAC4-4C84-A637-6886BDF8B957}" type="slidenum">
              <a:rPr lang="zh-TW" altLang="en-US" smtClean="0"/>
              <a:pPr/>
              <a:t>3</a:t>
            </a:fld>
            <a:endParaRPr lang="zh-TW" altLang="en-US" dirty="0"/>
          </a:p>
        </p:txBody>
      </p:sp>
      <p:sp>
        <p:nvSpPr>
          <p:cNvPr id="19" name="文字方塊 18"/>
          <p:cNvSpPr txBox="1"/>
          <p:nvPr/>
        </p:nvSpPr>
        <p:spPr>
          <a:xfrm>
            <a:off x="3317662" y="1771504"/>
            <a:ext cx="4404338" cy="923330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WLE=&lt;action </a:t>
            </a:r>
            <a:r>
              <a:rPr lang="en-US" altLang="zh-TW" sz="2000" dirty="0" err="1" smtClean="0">
                <a:latin typeface="Calibri" pitchFamily="34" charset="0"/>
                <a:ea typeface="標楷體" panose="03000509000000000000" pitchFamily="65" charset="-120"/>
              </a:rPr>
              <a:t>disp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=“invalid” any-variant=</a:t>
            </a:r>
          </a:p>
          <a:p>
            <a:r>
              <a:rPr lang="en-US" altLang="zh-TW" sz="2000" dirty="0">
                <a:latin typeface="Calibri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   “out-of-repertoire-</a:t>
            </a:r>
            <a:r>
              <a:rPr lang="en-US" altLang="zh-TW" sz="2000" dirty="0" err="1" smtClean="0">
                <a:latin typeface="Calibri" pitchFamily="34" charset="0"/>
                <a:ea typeface="標楷體" panose="03000509000000000000" pitchFamily="65" charset="-120"/>
              </a:rPr>
              <a:t>var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”/&gt;;</a:t>
            </a:r>
          </a:p>
          <a:p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LGR2= {LGR1=&gt;</a:t>
            </a:r>
            <a:r>
              <a:rPr lang="en-US" altLang="zh-TW" sz="20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append</a:t>
            </a:r>
            <a:r>
              <a:rPr lang="en-US" altLang="zh-TW" sz="2000" dirty="0" smtClean="0">
                <a:latin typeface="Calibri" pitchFamily="34" charset="0"/>
                <a:ea typeface="標楷體" panose="03000509000000000000" pitchFamily="65" charset="-120"/>
              </a:rPr>
              <a:t>(WLE)}; </a:t>
            </a:r>
            <a:endParaRPr lang="zh-TW" altLang="en-US" sz="2000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979712" y="1509022"/>
            <a:ext cx="6480720" cy="118581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3317662" y="1526134"/>
            <a:ext cx="3558979" cy="246221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1600" dirty="0" smtClean="0">
                <a:latin typeface="Calibri" pitchFamily="34" charset="0"/>
                <a:ea typeface="標楷體" panose="03000509000000000000" pitchFamily="65" charset="-120"/>
              </a:rPr>
              <a:t>//  Each GP appends WLE defines in LGR-1</a:t>
            </a:r>
            <a:endParaRPr lang="zh-TW" altLang="en-US" sz="1600" dirty="0" smtClean="0"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22" name="文字方塊 21"/>
          <p:cNvSpPr txBox="1"/>
          <p:nvPr/>
        </p:nvSpPr>
        <p:spPr>
          <a:xfrm>
            <a:off x="188926" y="1798215"/>
            <a:ext cx="985774" cy="430887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Step 5</a:t>
            </a:r>
            <a:endParaRPr lang="zh-TW" altLang="en-US" sz="2800" dirty="0" smtClean="0">
              <a:solidFill>
                <a:srgbClr val="FF0000"/>
              </a:solidFill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23" name="向下箭號 22"/>
          <p:cNvSpPr/>
          <p:nvPr/>
        </p:nvSpPr>
        <p:spPr>
          <a:xfrm>
            <a:off x="4499991" y="1124744"/>
            <a:ext cx="576064" cy="371925"/>
          </a:xfrm>
          <a:prstGeom prst="downArrow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179512" y="3934217"/>
            <a:ext cx="985774" cy="430887"/>
          </a:xfrm>
          <a:prstGeom prst="rect">
            <a:avLst/>
          </a:prstGeom>
          <a:noFill/>
        </p:spPr>
        <p:txBody>
          <a:bodyPr wrap="none" lIns="36000" tIns="0" rIns="36000" bIns="0" rtlCol="0" anchor="t" anchorCtr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Step </a:t>
            </a:r>
            <a:r>
              <a:rPr lang="en-US" altLang="zh-TW" sz="2800" dirty="0">
                <a:solidFill>
                  <a:srgbClr val="FF0000"/>
                </a:solidFill>
                <a:latin typeface="Calibri" pitchFamily="34" charset="0"/>
                <a:ea typeface="標楷體" panose="03000509000000000000" pitchFamily="65" charset="-120"/>
              </a:rPr>
              <a:t>6</a:t>
            </a:r>
            <a:endParaRPr lang="zh-TW" altLang="en-US" sz="2800" dirty="0" smtClean="0">
              <a:solidFill>
                <a:srgbClr val="FF0000"/>
              </a:solidFill>
              <a:latin typeface="Calibri" pitchFamily="34" charset="0"/>
              <a:ea typeface="標楷體" panose="03000509000000000000" pitchFamily="65" charset="-120"/>
            </a:endParaRPr>
          </a:p>
        </p:txBody>
      </p:sp>
      <p:sp>
        <p:nvSpPr>
          <p:cNvPr id="28" name="向下箭號 27"/>
          <p:cNvSpPr/>
          <p:nvPr/>
        </p:nvSpPr>
        <p:spPr>
          <a:xfrm>
            <a:off x="4490577" y="3068960"/>
            <a:ext cx="576064" cy="371925"/>
          </a:xfrm>
          <a:prstGeom prst="downArrow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16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995936" y="3789040"/>
            <a:ext cx="1584176" cy="93610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endParaRPr lang="zh-TW" altLang="en-US" sz="20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3998166" y="3834544"/>
            <a:ext cx="1581946" cy="86409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altLang="zh-TW" sz="2000" dirty="0" smtClean="0">
                <a:solidFill>
                  <a:schemeClr val="tx1"/>
                </a:solidFill>
                <a:latin typeface="Calibri" pitchFamily="34" charset="0"/>
                <a:ea typeface="微軟正黑體" pitchFamily="34" charset="-120"/>
              </a:rPr>
              <a:t>LGR2</a:t>
            </a:r>
            <a:endParaRPr lang="zh-TW" altLang="en-US" sz="2000" dirty="0" smtClean="0">
              <a:solidFill>
                <a:schemeClr val="tx1"/>
              </a:solidFill>
              <a:latin typeface="Calibri" pitchFamily="34" charset="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457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6350">
          <a:solidFill>
            <a:schemeClr val="tx1"/>
          </a:solidFill>
        </a:ln>
      </a:spPr>
      <a:bodyPr lIns="36000" tIns="36000" rIns="36000" bIns="36000" rtlCol="0" anchor="ctr"/>
      <a:lstStyle>
        <a:defPPr algn="ctr">
          <a:defRPr sz="1600" dirty="0" smtClean="0">
            <a:solidFill>
              <a:schemeClr val="tx1"/>
            </a:solidFill>
            <a:latin typeface="Calibri" pitchFamily="34" charset="0"/>
            <a:ea typeface="微軟正黑體" pitchFamily="34" charset="-12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0" rIns="36000" bIns="0" rtlCol="0" anchor="t" anchorCtr="0">
        <a:spAutoFit/>
      </a:bodyPr>
      <a:lstStyle>
        <a:defPPr>
          <a:defRPr sz="1600" dirty="0" smtClean="0">
            <a:latin typeface="Calibri" pitchFamily="34" charset="0"/>
            <a:ea typeface="標楷體" panose="03000509000000000000" pitchFamily="65" charset="-12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k0</Template>
  <TotalTime>159</TotalTime>
  <Words>192</Words>
  <Application>Microsoft Office PowerPoint</Application>
  <PresentationFormat>如螢幕大小 (4:3)</PresentationFormat>
  <Paragraphs>49</Paragraphs>
  <Slides>3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新細明體</vt:lpstr>
      <vt:lpstr>標楷體</vt:lpstr>
      <vt:lpstr>Arial</vt:lpstr>
      <vt:lpstr>Calibri</vt:lpstr>
      <vt:lpstr>k0</vt:lpstr>
      <vt:lpstr>Algorithmic Pseudo Coding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Title1 sub-title</dc:title>
  <dc:creator>Kenny</dc:creator>
  <cp:lastModifiedBy>Kenny Huang</cp:lastModifiedBy>
  <cp:revision>40</cp:revision>
  <dcterms:created xsi:type="dcterms:W3CDTF">2014-10-16T11:17:25Z</dcterms:created>
  <dcterms:modified xsi:type="dcterms:W3CDTF">2015-05-16T06:18:40Z</dcterms:modified>
</cp:coreProperties>
</file>