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9" r:id="rId3"/>
    <p:sldId id="324" r:id="rId4"/>
    <p:sldId id="350" r:id="rId5"/>
    <p:sldId id="351" r:id="rId6"/>
    <p:sldId id="353" r:id="rId7"/>
    <p:sldId id="354" r:id="rId8"/>
    <p:sldId id="355" r:id="rId9"/>
    <p:sldId id="356" r:id="rId10"/>
    <p:sldId id="35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71" autoAdjust="0"/>
    <p:restoredTop sz="98283" autoAdjust="0"/>
  </p:normalViewPr>
  <p:slideViewPr>
    <p:cSldViewPr snapToGrid="0" snapToObjects="1">
      <p:cViewPr varScale="1">
        <p:scale>
          <a:sx n="87" d="100"/>
          <a:sy n="87" d="100"/>
        </p:scale>
        <p:origin x="1884" y="96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55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919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 i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5" name="Picture 4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603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5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nc.org/gb/research/file/CDNC_unicode.tx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cdnc.org/gb/research/file/unicode.tx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471954"/>
            <a:ext cx="3023264" cy="6494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altLang="zh-CN" sz="3600" dirty="0" smtClean="0">
                <a:solidFill>
                  <a:srgbClr val="FFFFFF"/>
                </a:solidFill>
                <a:latin typeface="Arial"/>
                <a:cs typeface="Arial"/>
              </a:rPr>
              <a:t>CGP Updates</a:t>
            </a:r>
            <a:endParaRPr lang="en-US" sz="36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6114" y="5152820"/>
            <a:ext cx="5138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FFFFFF"/>
                </a:solidFill>
                <a:latin typeface="Arial"/>
                <a:cs typeface="Arial"/>
              </a:rPr>
              <a:t>Wei WANG &amp; Kenny HUANG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lang="en-US" dirty="0" smtClean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|  </a:t>
            </a:r>
            <a:r>
              <a:rPr lang="zh-CN" altLang="en-US" dirty="0" smtClean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？？</a:t>
            </a:r>
            <a:r>
              <a:rPr lang="en-US" dirty="0" smtClean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 </a:t>
            </a:r>
            <a:r>
              <a:rPr lang="en-US" altLang="zh-CN" dirty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March</a:t>
            </a:r>
            <a:r>
              <a:rPr lang="en-US" dirty="0" smtClean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2016</a:t>
            </a: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487277" y="2022115"/>
            <a:ext cx="203613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Thanks</a:t>
            </a:r>
          </a:p>
          <a:p>
            <a:endParaRPr lang="en-US" altLang="zh-CN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Q&amp;A</a:t>
            </a:r>
            <a:endParaRPr lang="zh-CN" alt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4" descr="0112-bubbles3.eps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3744" y="2716178"/>
            <a:ext cx="1112478" cy="101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112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0"/>
            <a:ext cx="6256337" cy="1728788"/>
          </a:xfrm>
        </p:spPr>
        <p:txBody>
          <a:bodyPr/>
          <a:lstStyle/>
          <a:p>
            <a:r>
              <a:rPr lang="en-US" altLang="zh-CN" sz="3500" b="1" dirty="0" smtClean="0">
                <a:latin typeface="Arial"/>
                <a:cs typeface="Arial"/>
              </a:rPr>
              <a:t>CGP Updates</a:t>
            </a:r>
          </a:p>
          <a:p>
            <a:endParaRPr lang="en-US" sz="3500" dirty="0" smtClean="0">
              <a:latin typeface="Arial"/>
              <a:cs typeface="Arial"/>
            </a:endParaRPr>
          </a:p>
          <a:p>
            <a:r>
              <a:rPr lang="en-US" altLang="zh-CN" sz="2800" dirty="0" smtClean="0">
                <a:solidFill>
                  <a:srgbClr val="FFFFFF"/>
                </a:solidFill>
              </a:rPr>
              <a:t>Wei </a:t>
            </a:r>
            <a:r>
              <a:rPr lang="en-US" altLang="zh-CN" sz="2800" dirty="0">
                <a:solidFill>
                  <a:srgbClr val="FFFFFF"/>
                </a:solidFill>
              </a:rPr>
              <a:t>WANG &amp; Kenny </a:t>
            </a:r>
            <a:r>
              <a:rPr lang="en-US" altLang="zh-CN" sz="2800" dirty="0" smtClean="0">
                <a:solidFill>
                  <a:srgbClr val="FFFFFF"/>
                </a:solidFill>
              </a:rPr>
              <a:t>HUANG</a:t>
            </a:r>
          </a:p>
          <a:p>
            <a:r>
              <a:rPr lang="en-US" altLang="zh-CN" sz="2800" dirty="0" smtClean="0">
                <a:solidFill>
                  <a:srgbClr val="FFFFFF"/>
                </a:solidFill>
                <a:sym typeface="Wingdings"/>
              </a:rPr>
              <a:t>??</a:t>
            </a:r>
            <a:r>
              <a:rPr lang="en-US" altLang="zh-CN" sz="2800" dirty="0" smtClean="0">
                <a:solidFill>
                  <a:srgbClr val="FFFFFF"/>
                </a:solidFill>
                <a:ea typeface="Wingdings"/>
                <a:sym typeface="Wingdings"/>
              </a:rPr>
              <a:t> </a:t>
            </a:r>
            <a:r>
              <a:rPr lang="en-US" altLang="zh-CN" sz="2800" dirty="0">
                <a:solidFill>
                  <a:srgbClr val="FFFFFF"/>
                </a:solidFill>
                <a:ea typeface="Wingdings"/>
                <a:sym typeface="Wingdings"/>
              </a:rPr>
              <a:t>March 2016</a:t>
            </a:r>
            <a:endParaRPr lang="en-US" altLang="zh-CN" sz="2800" dirty="0">
              <a:solidFill>
                <a:srgbClr val="FFFFFF"/>
              </a:solidFill>
            </a:endParaRPr>
          </a:p>
          <a:p>
            <a:endParaRPr lang="en-US" sz="35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307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CGP Repertoire and CDNC2015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49081" y="2666081"/>
            <a:ext cx="3283027" cy="2688116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0952" y="1608461"/>
            <a:ext cx="4021157" cy="3745736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MSR</a:t>
            </a:r>
            <a:endParaRPr lang="zh-CN" altLang="en-US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49082" y="2666082"/>
            <a:ext cx="3283027" cy="2787266"/>
          </a:xfrm>
          <a:prstGeom prst="rect">
            <a:avLst/>
          </a:prstGeom>
          <a:solidFill>
            <a:schemeClr val="accent1">
              <a:lumMod val="20000"/>
              <a:lumOff val="80000"/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solidFill>
                  <a:schemeClr val="accent6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CDNC</a:t>
            </a:r>
          </a:p>
        </p:txBody>
      </p:sp>
      <p:sp>
        <p:nvSpPr>
          <p:cNvPr id="8" name="Rectangle 1"/>
          <p:cNvSpPr/>
          <p:nvPr/>
        </p:nvSpPr>
        <p:spPr>
          <a:xfrm>
            <a:off x="4232108" y="1483030"/>
            <a:ext cx="480171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In </a:t>
            </a:r>
            <a: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  <a:t>July 2015, CDNC Taiwan meeting urged to add all CDNC chars into CGP repertoire, to reach consistency between the CDNC SLD operation and future TLD operation.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Compared </a:t>
            </a:r>
            <a: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  <a:t>with original CDNC/CN/TW table (19520 </a:t>
            </a: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chars)</a:t>
            </a:r>
            <a:b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</a:br>
            <a:r>
              <a:rPr lang="en-US" altLang="zh-CN" sz="1200" dirty="0" smtClean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http</a:t>
            </a:r>
            <a:r>
              <a:rPr lang="en-US" altLang="zh-CN" sz="1200" dirty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://</a:t>
            </a:r>
            <a:r>
              <a:rPr lang="en-US" altLang="zh-CN" sz="1200" dirty="0" smtClean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www.cdnc.org/gb/research/file/CDNC_unicode.txt</a:t>
            </a:r>
            <a:endParaRPr lang="en-US" altLang="zh-CN" sz="1200" dirty="0">
              <a:solidFill>
                <a:srgbClr val="0C1F24"/>
              </a:solidFill>
              <a:latin typeface="Arial"/>
              <a:cs typeface="Arial"/>
            </a:endParaRP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600" b="1" dirty="0" smtClean="0">
                <a:solidFill>
                  <a:schemeClr val="accent1"/>
                </a:solidFill>
                <a:latin typeface="Arial"/>
                <a:cs typeface="Arial"/>
              </a:rPr>
              <a:t>CDNC </a:t>
            </a:r>
            <a:r>
              <a:rPr lang="en-US" altLang="zh-CN" sz="1600" b="1" dirty="0">
                <a:solidFill>
                  <a:schemeClr val="accent1"/>
                </a:solidFill>
                <a:latin typeface="Arial"/>
                <a:cs typeface="Arial"/>
              </a:rPr>
              <a:t>Table 2015 </a:t>
            </a:r>
            <a: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  <a:t>have 41 new chars requested by HK </a:t>
            </a: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community</a:t>
            </a:r>
            <a:b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</a:br>
            <a:r>
              <a:rPr lang="en-US" altLang="zh-CN" sz="1200" dirty="0" smtClean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http</a:t>
            </a:r>
            <a:r>
              <a:rPr lang="en-US" altLang="zh-CN" sz="1200" dirty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://</a:t>
            </a:r>
            <a:r>
              <a:rPr lang="en-US" altLang="zh-CN" sz="1200" dirty="0" smtClean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www.cdnc.org/gb/research/file/unicode.txt</a:t>
            </a:r>
            <a: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  <a:t/>
            </a:r>
            <a:b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</a:b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39 </a:t>
            </a:r>
            <a: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  <a:t>of which fall in the range of MSR</a:t>
            </a: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.</a:t>
            </a:r>
            <a:endParaRPr lang="en-US" altLang="zh-CN" sz="1600" dirty="0">
              <a:solidFill>
                <a:srgbClr val="0C1F2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58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CGP Repertoire=CDNC2015+Normalized+IICore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2535514" y="2434722"/>
            <a:ext cx="1751680" cy="132203"/>
          </a:xfrm>
          <a:prstGeom prst="rect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141442" y="1969030"/>
            <a:ext cx="1145751" cy="465690"/>
          </a:xfrm>
          <a:prstGeom prst="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04166" y="2566926"/>
            <a:ext cx="3283027" cy="2688116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6037" y="1509306"/>
            <a:ext cx="4021157" cy="3745736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MSR</a:t>
            </a:r>
            <a:endParaRPr lang="zh-CN" altLang="en-US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04167" y="2566927"/>
            <a:ext cx="3283027" cy="2796806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solidFill>
                  <a:schemeClr val="accent6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CDNC</a:t>
            </a:r>
            <a:endParaRPr lang="zh-CN" altLang="en-US" dirty="0">
              <a:solidFill>
                <a:schemeClr val="accent6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30423" y="1969030"/>
            <a:ext cx="1740665" cy="3660585"/>
          </a:xfrm>
          <a:prstGeom prst="rect">
            <a:avLst/>
          </a:prstGeom>
          <a:solidFill>
            <a:schemeClr val="accent3">
              <a:alpha val="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solidFill>
                  <a:schemeClr val="accent3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Normalized</a:t>
            </a:r>
            <a:endParaRPr lang="zh-CN" altLang="en-US" dirty="0">
              <a:solidFill>
                <a:schemeClr val="accent3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535513" y="2434723"/>
            <a:ext cx="2489809" cy="3062689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altLang="zh-CN" dirty="0" err="1" smtClean="0">
                <a:solidFill>
                  <a:schemeClr val="accent5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IICore</a:t>
            </a:r>
            <a:endParaRPr lang="zh-CN" altLang="en-US" dirty="0">
              <a:solidFill>
                <a:schemeClr val="accent5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11" name="Rectangle 1"/>
          <p:cNvSpPr/>
          <p:nvPr/>
        </p:nvSpPr>
        <p:spPr>
          <a:xfrm>
            <a:off x="5142636" y="1768372"/>
            <a:ext cx="38140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sz="1600" b="1" dirty="0" smtClean="0">
                <a:solidFill>
                  <a:schemeClr val="accent3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The Normalized</a:t>
            </a:r>
            <a:br>
              <a:rPr lang="en-US" altLang="zh-CN" sz="1600" b="1" dirty="0" smtClean="0">
                <a:solidFill>
                  <a:schemeClr val="accent3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</a:b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China's </a:t>
            </a:r>
            <a:r>
              <a:rPr lang="en-US" altLang="zh-CN" sz="16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State Council published Normalized </a:t>
            </a:r>
            <a:r>
              <a:rPr lang="en-US" altLang="zh-CN" sz="1600" dirty="0" err="1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Hanzi</a:t>
            </a:r>
            <a:r>
              <a:rPr lang="en-US" altLang="zh-CN" sz="16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 List for Common Use in </a:t>
            </a: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2013,</a:t>
            </a:r>
            <a:b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</a:b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27 </a:t>
            </a:r>
            <a:r>
              <a:rPr lang="en-US" altLang="zh-CN" sz="16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new chars in the range of </a:t>
            </a: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MSR</a:t>
            </a:r>
          </a:p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endParaRPr lang="en-US" altLang="zh-CN" sz="1600" b="1" dirty="0" smtClean="0">
              <a:solidFill>
                <a:schemeClr val="accent5"/>
              </a:solidFill>
              <a:latin typeface="Arial" panose="020B0604020202020204" pitchFamily="34" charset="0"/>
              <a:ea typeface="Microsoft YaHei UI" panose="020B0503020204020204" pitchFamily="34" charset="-122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sz="1600" b="1" dirty="0" err="1" smtClean="0">
                <a:solidFill>
                  <a:schemeClr val="accent5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IICore</a:t>
            </a:r>
            <a:r>
              <a:rPr lang="en-US" altLang="zh-CN" sz="1600" b="1" dirty="0" smtClean="0">
                <a:solidFill>
                  <a:schemeClr val="accent5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/>
            </a:r>
            <a:br>
              <a:rPr lang="en-US" altLang="zh-CN" sz="1600" b="1" dirty="0" smtClean="0">
                <a:solidFill>
                  <a:schemeClr val="accent5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</a:b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International </a:t>
            </a:r>
            <a:r>
              <a:rPr lang="en-US" altLang="zh-CN" sz="16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Ideographs </a:t>
            </a: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Core</a:t>
            </a:r>
            <a:b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</a:b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145 </a:t>
            </a:r>
            <a:r>
              <a:rPr lang="en-US" altLang="zh-CN" sz="16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new in the range of MSR</a:t>
            </a:r>
          </a:p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endParaRPr lang="en-US" altLang="zh-CN" sz="1600" dirty="0">
              <a:solidFill>
                <a:srgbClr val="0C1F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67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CGP Variants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2535514" y="2544895"/>
            <a:ext cx="1751680" cy="132203"/>
          </a:xfrm>
          <a:prstGeom prst="rect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141442" y="2079203"/>
            <a:ext cx="1145751" cy="465690"/>
          </a:xfrm>
          <a:prstGeom prst="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04166" y="2677099"/>
            <a:ext cx="3283027" cy="2688116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66037" y="1619479"/>
            <a:ext cx="4021157" cy="3745736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MSR</a:t>
            </a:r>
            <a:endParaRPr lang="zh-CN" altLang="en-US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93185" y="3470850"/>
            <a:ext cx="986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/>
              <a:t>Example:</a:t>
            </a:r>
            <a:endParaRPr lang="zh-CN" altLang="en-US" sz="1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393897"/>
              </p:ext>
            </p:extLst>
          </p:nvPr>
        </p:nvGraphicFramePr>
        <p:xfrm>
          <a:off x="4778154" y="3864612"/>
          <a:ext cx="3972404" cy="375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850">
                  <a:extLst>
                    <a:ext uri="{9D8B030D-6E8A-4147-A177-3AD203B41FA5}">
                      <a16:colId xmlns:a16="http://schemas.microsoft.com/office/drawing/2014/main" val="1740674685"/>
                    </a:ext>
                  </a:extLst>
                </a:gridCol>
                <a:gridCol w="917796">
                  <a:extLst>
                    <a:ext uri="{9D8B030D-6E8A-4147-A177-3AD203B41FA5}">
                      <a16:colId xmlns:a16="http://schemas.microsoft.com/office/drawing/2014/main" val="2632067491"/>
                    </a:ext>
                  </a:extLst>
                </a:gridCol>
                <a:gridCol w="949104">
                  <a:extLst>
                    <a:ext uri="{9D8B030D-6E8A-4147-A177-3AD203B41FA5}">
                      <a16:colId xmlns:a16="http://schemas.microsoft.com/office/drawing/2014/main" val="2669795057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1222097804"/>
                    </a:ext>
                  </a:extLst>
                </a:gridCol>
                <a:gridCol w="848204">
                  <a:extLst>
                    <a:ext uri="{9D8B030D-6E8A-4147-A177-3AD203B41FA5}">
                      <a16:colId xmlns:a16="http://schemas.microsoft.com/office/drawing/2014/main" val="17460315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麹</a:t>
                      </a:r>
                      <a:r>
                        <a:rPr lang="en-US" altLang="zh-CN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(9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EB9)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Non CDNC2015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Normalized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IICore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JGP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55083305"/>
                  </a:ext>
                </a:extLst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138637"/>
              </p:ext>
            </p:extLst>
          </p:nvPr>
        </p:nvGraphicFramePr>
        <p:xfrm>
          <a:off x="4778154" y="4443794"/>
          <a:ext cx="3972404" cy="808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293">
                  <a:extLst>
                    <a:ext uri="{9D8B030D-6E8A-4147-A177-3AD203B41FA5}">
                      <a16:colId xmlns:a16="http://schemas.microsoft.com/office/drawing/2014/main" val="3304399214"/>
                    </a:ext>
                  </a:extLst>
                </a:gridCol>
                <a:gridCol w="857353">
                  <a:extLst>
                    <a:ext uri="{9D8B030D-6E8A-4147-A177-3AD203B41FA5}">
                      <a16:colId xmlns:a16="http://schemas.microsoft.com/office/drawing/2014/main" val="2364406436"/>
                    </a:ext>
                  </a:extLst>
                </a:gridCol>
                <a:gridCol w="2349758">
                  <a:extLst>
                    <a:ext uri="{9D8B030D-6E8A-4147-A177-3AD203B41FA5}">
                      <a16:colId xmlns:a16="http://schemas.microsoft.com/office/drawing/2014/main" val="3710777206"/>
                    </a:ext>
                  </a:extLst>
                </a:gridCol>
              </a:tblGrid>
              <a:tr h="2739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 smtClean="0">
                          <a:solidFill>
                            <a:schemeClr val="lt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Simp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 smtClean="0">
                          <a:solidFill>
                            <a:schemeClr val="lt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Trad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200" b="0" u="none" strike="noStrike" dirty="0" err="1" smtClean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Var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4011073"/>
                  </a:ext>
                </a:extLst>
              </a:tr>
              <a:tr h="53435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曲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(66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F2)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曲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(66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F2</a:t>
                      </a:r>
                      <a:r>
                        <a:rPr lang="en-US" sz="1200" u="none" strike="noStrike" dirty="0" smtClean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)</a:t>
                      </a:r>
                      <a:br>
                        <a:rPr lang="en-US" sz="1200" u="none" strike="noStrike" dirty="0" smtClean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</a:br>
                      <a:r>
                        <a:rPr lang="zh-CN" altLang="en-US" sz="1200" u="none" strike="noStrike" dirty="0" smtClean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麴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(9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EB4)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麹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(9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EB9)</a:t>
                      </a:r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曲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(66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F2)</a:t>
                      </a:r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麴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(9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EB4)</a:t>
                      </a:r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麯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(9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EAF)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820973"/>
                  </a:ext>
                </a:extLst>
              </a:tr>
            </a:tbl>
          </a:graphicData>
        </a:graphic>
      </p:graphicFrame>
      <p:sp>
        <p:nvSpPr>
          <p:cNvPr id="12" name="Rectangle 1"/>
          <p:cNvSpPr/>
          <p:nvPr/>
        </p:nvSpPr>
        <p:spPr>
          <a:xfrm>
            <a:off x="4584652" y="1421955"/>
            <a:ext cx="4057373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CDNC </a:t>
            </a:r>
            <a:r>
              <a:rPr lang="en-US" altLang="zh-CN" sz="1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and CGP linguists analyzed 172 new chars from the Normalized and </a:t>
            </a:r>
            <a:r>
              <a:rPr lang="en-US" altLang="zh-CN" sz="14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IICore</a:t>
            </a:r>
            <a:r>
              <a:rPr lang="en-US" altLang="zh-CN" sz="1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In particular, linguists studied 107 chars which also in JGP repertoire and updated variant setting of CGP repertoire. </a:t>
            </a:r>
          </a:p>
        </p:txBody>
      </p:sp>
    </p:spTree>
    <p:extLst>
      <p:ext uri="{BB962C8B-B14F-4D97-AF65-F5344CB8AC3E}">
        <p14:creationId xmlns:p14="http://schemas.microsoft.com/office/powerpoint/2010/main" val="1136694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02699"/>
            <a:ext cx="8103072" cy="2577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CGP </a:t>
            </a:r>
            <a:r>
              <a:rPr lang="en-US" sz="1900" dirty="0">
                <a:solidFill>
                  <a:srgbClr val="0C1F24"/>
                </a:solidFill>
                <a:latin typeface="Arial"/>
                <a:cs typeface="Arial"/>
              </a:rPr>
              <a:t>fixed the flaws in the last version of CGP LGR XML document: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Complete 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the description of Reference ID 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Add 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the type of “reflective” (r-</a:t>
            </a:r>
            <a:r>
              <a:rPr lang="en-US" altLang="zh-CN" sz="1900" dirty="0" err="1">
                <a:solidFill>
                  <a:srgbClr val="0C1F24"/>
                </a:solidFill>
                <a:latin typeface="Arial"/>
                <a:cs typeface="Arial"/>
              </a:rPr>
              <a:t>simp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, r-</a:t>
            </a:r>
            <a:r>
              <a:rPr lang="en-US" altLang="zh-CN" sz="1900" dirty="0" err="1">
                <a:solidFill>
                  <a:srgbClr val="0C1F24"/>
                </a:solidFill>
                <a:latin typeface="Arial"/>
                <a:cs typeface="Arial"/>
              </a:rPr>
              <a:t>trad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, </a:t>
            </a: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r-both)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Correct 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spelling error of “</a:t>
            </a: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block”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Add 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comments to the action rules </a:t>
            </a:r>
            <a:endParaRPr lang="en-US" altLang="zh-CN" sz="19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>
              <a:buSzPct val="75000"/>
            </a:pP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/>
          <a:p>
            <a:r>
              <a:rPr lang="en-US" altLang="zh-CN" dirty="0"/>
              <a:t>CGP LGR XML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978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CGP repertoire vs JGP and KGP</a:t>
            </a:r>
            <a:endParaRPr lang="zh-CN" altLang="en-US" dirty="0"/>
          </a:p>
        </p:txBody>
      </p:sp>
      <p:sp>
        <p:nvSpPr>
          <p:cNvPr id="4" name="Rectangle 1"/>
          <p:cNvSpPr/>
          <p:nvPr/>
        </p:nvSpPr>
        <p:spPr>
          <a:xfrm>
            <a:off x="534601" y="1402699"/>
            <a:ext cx="8103072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Besides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107 JGP chars mentioned above, CGP does not seek to borrow more chars or variants from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JGP.</a:t>
            </a:r>
          </a:p>
          <a:p>
            <a:pPr>
              <a:lnSpc>
                <a:spcPct val="150000"/>
              </a:lnSpc>
              <a:buSzPct val="75000"/>
            </a:pPr>
            <a:endParaRPr lang="en-US" altLang="zh-CN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KGP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provided K-LGR v0.3 in September, including 4819 Hanja char, all falling in the range of CGP repertoire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374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The Next Step</a:t>
            </a:r>
            <a:endParaRPr lang="zh-CN" altLang="en-US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537" y="945003"/>
            <a:ext cx="7147543" cy="4259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696063" y="5314425"/>
            <a:ext cx="7930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CJK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agreed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to generate merged LGR based on the algorithm proposed by </a:t>
            </a:r>
            <a:r>
              <a:rPr lang="en-US" altLang="zh-CN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Yoneya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San.</a:t>
            </a:r>
          </a:p>
          <a:p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025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Challenge</a:t>
            </a:r>
            <a:endParaRPr lang="zh-CN" altLang="en-US" dirty="0"/>
          </a:p>
        </p:txBody>
      </p:sp>
      <p:sp>
        <p:nvSpPr>
          <p:cNvPr id="3" name="Rectangle 1"/>
          <p:cNvSpPr/>
          <p:nvPr/>
        </p:nvSpPr>
        <p:spPr>
          <a:xfrm>
            <a:off x="534601" y="1402699"/>
            <a:ext cx="8103072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sz="20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It </a:t>
            </a:r>
            <a:r>
              <a:rPr lang="en-US" altLang="zh-CN" sz="20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still needs further in-depth exchange and compromise to reach the consensus on CJK variant set </a:t>
            </a:r>
            <a:endParaRPr lang="en-US" altLang="zh-CN" sz="2000" dirty="0" smtClean="0">
              <a:latin typeface="Arial" panose="020B0604020202020204" pitchFamily="34" charset="0"/>
              <a:ea typeface="Microsoft YaHei UI" panose="020B0503020204020204" pitchFamily="34" charset="-122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“</a:t>
            </a:r>
            <a:r>
              <a:rPr lang="zh-CN" altLang="en-US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机</a:t>
            </a:r>
            <a:r>
              <a:rPr lang="en-US" altLang="zh-CN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”and</a:t>
            </a:r>
            <a:r>
              <a:rPr lang="zh-CN" altLang="en-US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“機” </a:t>
            </a:r>
            <a:r>
              <a:rPr lang="en-US" altLang="zh-CN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have different meaning in Japanese language </a:t>
            </a:r>
            <a:r>
              <a:rPr lang="en-US" altLang="zh-CN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environment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Similarly</a:t>
            </a:r>
            <a:r>
              <a:rPr lang="en-US" altLang="zh-CN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, K listed 258 unacceptable variant group in </a:t>
            </a:r>
            <a:r>
              <a:rPr lang="en-US" altLang="zh-CN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C LGR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endParaRPr lang="en-US" altLang="zh-CN" sz="2000" dirty="0">
              <a:latin typeface="Arial" panose="020B0604020202020204" pitchFamily="34" charset="0"/>
              <a:ea typeface="Microsoft YaHei UI" panose="020B0503020204020204" pitchFamily="34" charset="-122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SzPct val="75000"/>
            </a:pPr>
            <a:endParaRPr lang="en-US" altLang="zh-CN" sz="2000" dirty="0" smtClean="0">
              <a:latin typeface="Arial" panose="020B0604020202020204" pitchFamily="34" charset="0"/>
              <a:ea typeface="Microsoft YaHei U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03812" y="4918376"/>
            <a:ext cx="784951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SzPct val="75000"/>
            </a:pPr>
            <a:r>
              <a:rPr lang="en-US" altLang="zh-CN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 has invited J and K  to visit Beijing at 20~21, March.</a:t>
            </a:r>
            <a:endParaRPr lang="en-US" altLang="zh-CN" sz="2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4427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7316</TotalTime>
  <Words>355</Words>
  <Application>Microsoft Office PowerPoint</Application>
  <PresentationFormat>全屏显示(4:3)</PresentationFormat>
  <Paragraphs>62</Paragraphs>
  <Slides>10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Microsoft YaHei UI</vt:lpstr>
      <vt:lpstr>Microsoft YaHei UI Light</vt:lpstr>
      <vt:lpstr>宋体</vt:lpstr>
      <vt:lpstr>Arial</vt:lpstr>
      <vt:lpstr>Calibri</vt:lpstr>
      <vt:lpstr>Wingdings</vt:lpstr>
      <vt:lpstr>Office Theme</vt:lpstr>
      <vt:lpstr>PowerPoint 演示文稿</vt:lpstr>
      <vt:lpstr>PowerPoint 演示文稿</vt:lpstr>
      <vt:lpstr>CGP Repertoire and CDNC2015</vt:lpstr>
      <vt:lpstr>CGP Repertoire=CDNC2015+Normalized+IICore</vt:lpstr>
      <vt:lpstr>CGP Variants</vt:lpstr>
      <vt:lpstr>CGP LGR XML</vt:lpstr>
      <vt:lpstr>CGP repertoire vs JGP and KGP</vt:lpstr>
      <vt:lpstr>The Next Step</vt:lpstr>
      <vt:lpstr>Challenge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王伟</cp:lastModifiedBy>
  <cp:revision>231</cp:revision>
  <cp:lastPrinted>2015-04-13T15:10:57Z</cp:lastPrinted>
  <dcterms:created xsi:type="dcterms:W3CDTF">2015-01-07T16:11:05Z</dcterms:created>
  <dcterms:modified xsi:type="dcterms:W3CDTF">2016-02-26T07:39:12Z</dcterms:modified>
</cp:coreProperties>
</file>