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0" r:id="rId3"/>
    <p:sldId id="263" r:id="rId4"/>
    <p:sldId id="262" r:id="rId5"/>
    <p:sldId id="266" r:id="rId6"/>
    <p:sldId id="267" r:id="rId7"/>
    <p:sldId id="268" r:id="rId8"/>
    <p:sldId id="269" r:id="rId9"/>
    <p:sldId id="264" r:id="rId1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192024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384048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576072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768096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960120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1152144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1344168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1536192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8A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524" autoAdjust="0"/>
  </p:normalViewPr>
  <p:slideViewPr>
    <p:cSldViewPr>
      <p:cViewPr>
        <p:scale>
          <a:sx n="72" d="100"/>
          <a:sy n="72" d="100"/>
        </p:scale>
        <p:origin x="-2696" y="-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920CF-E91C-AC4C-8E88-67F482D54E2F}" type="datetimeFigureOut">
              <a:rPr lang="en-US" smtClean="0"/>
              <a:t>2/9/14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3A56E-5351-E245-9508-9E127D4C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43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1F466-DCAD-B54B-BB27-CF9CB75152E9}" type="datetimeFigureOut">
              <a:rPr lang="en-US" smtClean="0"/>
              <a:t>2/9/14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85761-53F9-2746-9DD2-351979450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34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applicant who applies</a:t>
            </a:r>
            <a:r>
              <a:rPr lang="en-US" baseline="0" dirty="0" smtClean="0"/>
              <a:t> for a root label with U+611B using the und-</a:t>
            </a:r>
            <a:r>
              <a:rPr lang="en-US" baseline="0" dirty="0" err="1" smtClean="0"/>
              <a:t>hani</a:t>
            </a:r>
            <a:r>
              <a:rPr lang="en-US" baseline="0" dirty="0" smtClean="0"/>
              <a:t> tag will get a allocable label U+7231, whereas a root </a:t>
            </a:r>
            <a:r>
              <a:rPr lang="en-US" baseline="0" dirty="0" err="1" smtClean="0"/>
              <a:t>lable</a:t>
            </a:r>
            <a:r>
              <a:rPr lang="en-US" baseline="0" dirty="0" smtClean="0"/>
              <a:t> with U611B using the und-</a:t>
            </a:r>
            <a:r>
              <a:rPr lang="en-US" baseline="0" dirty="0" err="1" smtClean="0"/>
              <a:t>jpan</a:t>
            </a:r>
            <a:r>
              <a:rPr lang="en-US" baseline="0" dirty="0" smtClean="0"/>
              <a:t> will get a block label U+7231.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85761-53F9-2746-9DD2-35197945053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94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will use </a:t>
            </a:r>
            <a:r>
              <a:rPr lang="en-US" dirty="0" err="1" smtClean="0"/>
              <a:t>Adobeconnect</a:t>
            </a:r>
            <a:r>
              <a:rPr lang="en-US" dirty="0" smtClean="0"/>
              <a:t> whiteboard or</a:t>
            </a:r>
            <a:r>
              <a:rPr lang="en-US" baseline="0" dirty="0" smtClean="0"/>
              <a:t> chat for going through this example with the C, J and K members.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85761-53F9-2746-9DD2-35197945053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00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58985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1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9891" y="2591384"/>
            <a:ext cx="9133129" cy="1675234"/>
          </a:xfrm>
          <a:prstGeom prst="rect">
            <a:avLst/>
          </a:prstGeom>
          <a:solidFill>
            <a:schemeClr val="tx1">
              <a:alpha val="2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0" y="2628900"/>
            <a:ext cx="9144000" cy="16383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3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89432783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600075" y="1767840"/>
            <a:ext cx="1875073" cy="67056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2628900" y="176784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600075" y="2668905"/>
            <a:ext cx="1875073" cy="670560"/>
          </a:xfrm>
          <a:prstGeom prst="rect">
            <a:avLst/>
          </a:prstGeom>
          <a:solidFill>
            <a:srgbClr val="00334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2628900" y="2668905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600075" y="3569970"/>
            <a:ext cx="1875073" cy="670560"/>
          </a:xfrm>
          <a:prstGeom prst="rect">
            <a:avLst/>
          </a:prstGeom>
          <a:solidFill>
            <a:srgbClr val="00334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2628900" y="356997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600075" y="4471035"/>
            <a:ext cx="1875073" cy="670560"/>
          </a:xfrm>
          <a:prstGeom prst="rect">
            <a:avLst/>
          </a:prstGeom>
          <a:solidFill>
            <a:srgbClr val="00334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2628900" y="4471035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0075" y="5372100"/>
            <a:ext cx="1875073" cy="670560"/>
          </a:xfrm>
          <a:prstGeom prst="rect">
            <a:avLst/>
          </a:prstGeom>
          <a:solidFill>
            <a:srgbClr val="00334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 userDrawn="1"/>
        </p:nvSpPr>
        <p:spPr>
          <a:xfrm>
            <a:off x="2628900" y="537210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96835" y="175692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96835" y="2662681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90355" y="3564122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96835" y="4466339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28900" y="17526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2628900" y="26670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628900" y="35814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2628900" y="44577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2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2628900" y="53721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00075" y="53721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38" name="Picture 37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82767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pic>
        <p:nvPicPr>
          <p:cNvPr id="6" name="Picture 5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681852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pic>
        <p:nvPicPr>
          <p:cNvPr id="7" name="Picture 6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131098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>
          <a:xfrm>
            <a:off x="742950" y="1371600"/>
            <a:ext cx="7686675" cy="4343400"/>
          </a:xfrm>
          <a:prstGeom prst="rect">
            <a:avLst/>
          </a:prstGeom>
        </p:spPr>
        <p:txBody>
          <a:bodyPr vert="horz" lIns="38405" tIns="19202" rIns="38405" bIns="19202"/>
          <a:lstStyle/>
          <a:p>
            <a:endParaRPr lang="en-US"/>
          </a:p>
        </p:txBody>
      </p:sp>
      <p:pic>
        <p:nvPicPr>
          <p:cNvPr id="7" name="Picture 6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50521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6" name="Rectangle 35"/>
          <p:cNvSpPr>
            <a:spLocks/>
          </p:cNvSpPr>
          <p:nvPr userDrawn="1"/>
        </p:nvSpPr>
        <p:spPr>
          <a:xfrm>
            <a:off x="-8467" y="1790700"/>
            <a:ext cx="1714500" cy="1828800"/>
          </a:xfrm>
          <a:prstGeom prst="rect">
            <a:avLst/>
          </a:prstGeom>
          <a:solidFill>
            <a:schemeClr val="tx2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/>
          </p:cNvSpPr>
          <p:nvPr userDrawn="1"/>
        </p:nvSpPr>
        <p:spPr>
          <a:xfrm>
            <a:off x="-6350" y="3619500"/>
            <a:ext cx="1714500" cy="1828800"/>
          </a:xfrm>
          <a:prstGeom prst="rect">
            <a:avLst/>
          </a:prstGeom>
          <a:solidFill>
            <a:schemeClr val="tx2">
              <a:alpha val="3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/>
          </p:cNvSpPr>
          <p:nvPr userDrawn="1"/>
        </p:nvSpPr>
        <p:spPr>
          <a:xfrm>
            <a:off x="7429500" y="1790700"/>
            <a:ext cx="1714500" cy="1828800"/>
          </a:xfrm>
          <a:prstGeom prst="rect">
            <a:avLst/>
          </a:prstGeom>
          <a:solidFill>
            <a:schemeClr val="tx2">
              <a:alpha val="3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/>
          </p:cNvSpPr>
          <p:nvPr userDrawn="1"/>
        </p:nvSpPr>
        <p:spPr>
          <a:xfrm>
            <a:off x="7431617" y="3619500"/>
            <a:ext cx="1714500" cy="1828800"/>
          </a:xfrm>
          <a:prstGeom prst="rect">
            <a:avLst/>
          </a:prstGeom>
          <a:solidFill>
            <a:schemeClr val="tx2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-2117" y="2324100"/>
            <a:ext cx="1659467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91000"/>
            <a:ext cx="16573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455958" y="24003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55958" y="41910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1677458" y="1790700"/>
            <a:ext cx="5772150" cy="36576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400425" y="31623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4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16" name="Picture 15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703744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s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6" name="Rectangle 35"/>
          <p:cNvSpPr>
            <a:spLocks/>
          </p:cNvSpPr>
          <p:nvPr userDrawn="1"/>
        </p:nvSpPr>
        <p:spPr>
          <a:xfrm>
            <a:off x="-8467" y="1790700"/>
            <a:ext cx="1714500" cy="1828800"/>
          </a:xfrm>
          <a:prstGeom prst="rect">
            <a:avLst/>
          </a:prstGeom>
          <a:solidFill>
            <a:srgbClr val="E87724">
              <a:alpha val="7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/>
          </p:cNvSpPr>
          <p:nvPr userDrawn="1"/>
        </p:nvSpPr>
        <p:spPr>
          <a:xfrm>
            <a:off x="-6350" y="3619500"/>
            <a:ext cx="1714500" cy="1828800"/>
          </a:xfrm>
          <a:prstGeom prst="rect">
            <a:avLst/>
          </a:prstGeom>
          <a:solidFill>
            <a:srgbClr val="E87724">
              <a:alpha val="4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/>
          </p:cNvSpPr>
          <p:nvPr userDrawn="1"/>
        </p:nvSpPr>
        <p:spPr>
          <a:xfrm>
            <a:off x="7429500" y="1790700"/>
            <a:ext cx="1714500" cy="1828800"/>
          </a:xfrm>
          <a:prstGeom prst="rect">
            <a:avLst/>
          </a:prstGeom>
          <a:solidFill>
            <a:srgbClr val="E87724">
              <a:alpha val="4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/>
          </p:cNvSpPr>
          <p:nvPr userDrawn="1"/>
        </p:nvSpPr>
        <p:spPr>
          <a:xfrm>
            <a:off x="7431617" y="3619500"/>
            <a:ext cx="1714500" cy="1828800"/>
          </a:xfrm>
          <a:prstGeom prst="rect">
            <a:avLst/>
          </a:prstGeom>
          <a:solidFill>
            <a:srgbClr val="E87724">
              <a:alpha val="7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-2117" y="2324100"/>
            <a:ext cx="1659467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91000"/>
            <a:ext cx="16573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455958" y="24003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55958" y="41910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1677458" y="1790700"/>
            <a:ext cx="5772150" cy="36576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400425" y="31623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4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16" name="Picture 15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77551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s Blu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6" name="Rectangle 35"/>
          <p:cNvSpPr>
            <a:spLocks/>
          </p:cNvSpPr>
          <p:nvPr userDrawn="1"/>
        </p:nvSpPr>
        <p:spPr>
          <a:xfrm>
            <a:off x="-8467" y="1790700"/>
            <a:ext cx="1714500" cy="1828800"/>
          </a:xfrm>
          <a:prstGeom prst="rect">
            <a:avLst/>
          </a:prstGeom>
          <a:solidFill>
            <a:srgbClr val="197F86">
              <a:alpha val="7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/>
          </p:cNvSpPr>
          <p:nvPr userDrawn="1"/>
        </p:nvSpPr>
        <p:spPr>
          <a:xfrm>
            <a:off x="-6350" y="3619500"/>
            <a:ext cx="1714500" cy="1828800"/>
          </a:xfrm>
          <a:prstGeom prst="rect">
            <a:avLst/>
          </a:prstGeom>
          <a:solidFill>
            <a:srgbClr val="197F86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/>
          </p:cNvSpPr>
          <p:nvPr userDrawn="1"/>
        </p:nvSpPr>
        <p:spPr>
          <a:xfrm>
            <a:off x="7429500" y="1790700"/>
            <a:ext cx="1714500" cy="1828800"/>
          </a:xfrm>
          <a:prstGeom prst="rect">
            <a:avLst/>
          </a:prstGeom>
          <a:solidFill>
            <a:srgbClr val="197F86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/>
          </p:cNvSpPr>
          <p:nvPr userDrawn="1"/>
        </p:nvSpPr>
        <p:spPr>
          <a:xfrm>
            <a:off x="7431617" y="3619500"/>
            <a:ext cx="1714500" cy="1828800"/>
          </a:xfrm>
          <a:prstGeom prst="rect">
            <a:avLst/>
          </a:prstGeom>
          <a:solidFill>
            <a:srgbClr val="197F86">
              <a:alpha val="7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-2117" y="2324100"/>
            <a:ext cx="1659467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91000"/>
            <a:ext cx="16573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455958" y="24003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55958" y="41910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1677458" y="1790700"/>
            <a:ext cx="5772150" cy="36576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400425" y="31623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4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16" name="Picture 15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26711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Oval 2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2457450"/>
            <a:ext cx="7143750" cy="19431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48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pic>
        <p:nvPicPr>
          <p:cNvPr id="10" name="Picture 9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6713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Tex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 bwMode="auto">
          <a:xfrm>
            <a:off x="-308" y="-5822"/>
            <a:ext cx="6934508" cy="686382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72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Georgia"/>
                <a:cs typeface="Georgia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6362700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 sz="2800">
                <a:solidFill>
                  <a:schemeClr val="tx2"/>
                </a:solidFill>
                <a:latin typeface="Georgia"/>
                <a:cs typeface="Georgia"/>
              </a:defRPr>
            </a:lvl1pPr>
            <a:lvl2pPr marL="560070" indent="-240030">
              <a:buSzPct val="66000"/>
              <a:buFont typeface="Courier New"/>
              <a:buChar char="o"/>
              <a:defRPr sz="2400">
                <a:solidFill>
                  <a:schemeClr val="tx2"/>
                </a:solidFill>
                <a:latin typeface="Georgia"/>
                <a:cs typeface="Georgia"/>
              </a:defRPr>
            </a:lvl2pPr>
            <a:lvl3pPr marL="746760" indent="-240030">
              <a:buSzPct val="100000"/>
              <a:buFont typeface="Wingdings" charset="2"/>
              <a:buChar char="§"/>
              <a:defRPr sz="2000">
                <a:solidFill>
                  <a:schemeClr val="tx2"/>
                </a:solidFill>
                <a:latin typeface="Georgia"/>
                <a:cs typeface="Georgia"/>
              </a:defRPr>
            </a:lvl3pPr>
            <a:lvl4pPr marL="933450" indent="-240030">
              <a:buSzPct val="55000"/>
              <a:buFont typeface="Wingdings" charset="2"/>
              <a:buChar char="§"/>
              <a:defRPr sz="2000">
                <a:solidFill>
                  <a:schemeClr val="tx2"/>
                </a:solidFill>
                <a:latin typeface="Georgia"/>
                <a:cs typeface="Georgia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3" name="Oval 12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pic>
        <p:nvPicPr>
          <p:cNvPr id="22" name="Picture 21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38560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pic>
        <p:nvPicPr>
          <p:cNvPr id="21" name="Picture 20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  <p:sp>
        <p:nvSpPr>
          <p:cNvPr id="22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7277100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  <a:lvl2pPr marL="560070" indent="-240030">
              <a:buSzPct val="66000"/>
              <a:buFont typeface="Courier New"/>
              <a:buChar char="o"/>
              <a:defRPr>
                <a:solidFill>
                  <a:schemeClr val="bg1"/>
                </a:solidFill>
                <a:latin typeface="Georgia"/>
                <a:cs typeface="Georgia"/>
              </a:defRPr>
            </a:lvl2pPr>
            <a:lvl3pPr marL="746760" indent="-240030">
              <a:buSzPct val="100000"/>
              <a:buFont typeface="Lucida Grande"/>
              <a:buChar char="­"/>
              <a:defRPr>
                <a:solidFill>
                  <a:schemeClr val="bg1"/>
                </a:solidFill>
                <a:latin typeface="Georgia"/>
                <a:cs typeface="Georgia"/>
              </a:defRPr>
            </a:lvl3pPr>
            <a:lvl4pPr marL="933450" indent="-240030">
              <a:buSzPct val="55000"/>
              <a:buFont typeface="Lucida Grande"/>
              <a:buChar char="-"/>
              <a:defRPr>
                <a:solidFill>
                  <a:schemeClr val="bg1"/>
                </a:solidFill>
                <a:latin typeface="Georgia"/>
                <a:cs typeface="Georgia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86053950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71500" y="1409700"/>
            <a:ext cx="2343150" cy="43815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2000"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Insert Text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3429000" y="1371600"/>
            <a:ext cx="4371975" cy="4419600"/>
          </a:xfrm>
          <a:prstGeom prst="rect">
            <a:avLst/>
          </a:prstGeom>
        </p:spPr>
        <p:txBody>
          <a:bodyPr vert="horz" lIns="38405" tIns="19202" rIns="38405" bIns="19202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Oval 16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pic>
        <p:nvPicPr>
          <p:cNvPr id="22" name="Picture 21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864929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600075" y="1767840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2628900" y="176784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600075" y="2668905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2628900" y="2668905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600075" y="3569970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2628900" y="356997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600075" y="4471035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2628900" y="4471035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0075" y="5372100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>
            <a:off x="2628900" y="537210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96835" y="175692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96835" y="2662681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90355" y="3564122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96835" y="4466339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28900" y="17526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2628900" y="26670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628900" y="35814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2628900" y="44577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2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2628900" y="53721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00075" y="53721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6" name="Oval 35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45" name="Oval 44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pic>
        <p:nvPicPr>
          <p:cNvPr id="48" name="Picture 47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772674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605022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9891" y="2591384"/>
            <a:ext cx="9133129" cy="1675234"/>
          </a:xfrm>
          <a:prstGeom prst="rect">
            <a:avLst/>
          </a:prstGeom>
          <a:solidFill>
            <a:schemeClr val="tx1">
              <a:alpha val="2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0" y="2628900"/>
            <a:ext cx="9144000" cy="16383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3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pic>
        <p:nvPicPr>
          <p:cNvPr id="12" name="Picture 11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04559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ICANN_Watermark_G_CMYK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" y="1219200"/>
            <a:ext cx="5671095" cy="4382209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 bwMode="auto">
          <a:xfrm>
            <a:off x="457200" y="838200"/>
            <a:ext cx="7924800" cy="5105400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xtLst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72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4" y="2476500"/>
            <a:ext cx="8086725" cy="19431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4800">
                <a:ln>
                  <a:noFill/>
                </a:ln>
                <a:solidFill>
                  <a:srgbClr val="00334D"/>
                </a:solidFill>
              </a:defRPr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pic>
        <p:nvPicPr>
          <p:cNvPr id="2" name="Picture 1" descr="ICANN_Logo_B_RGB.png"/>
          <p:cNvPicPr>
            <a:picLocks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78437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ANN_Watermark_G_CMYK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" y="1219200"/>
            <a:ext cx="5671095" cy="4382209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 bwMode="auto">
          <a:xfrm>
            <a:off x="457200" y="838200"/>
            <a:ext cx="7924800" cy="5105400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xtLst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72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pic>
        <p:nvPicPr>
          <p:cNvPr id="18" name="Picture 17" descr="ICANN_Logo_B_RGB.png"/>
          <p:cNvPicPr>
            <a:picLocks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7810500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 sz="2800">
                <a:solidFill>
                  <a:schemeClr val="tx2"/>
                </a:solidFill>
                <a:latin typeface="Georgia"/>
                <a:cs typeface="Georgia"/>
              </a:defRPr>
            </a:lvl1pPr>
            <a:lvl2pPr marL="560070" indent="-240030">
              <a:buSzPct val="66000"/>
              <a:buFont typeface="Courier New"/>
              <a:buChar char="o"/>
              <a:defRPr sz="2400">
                <a:solidFill>
                  <a:schemeClr val="tx2"/>
                </a:solidFill>
                <a:latin typeface="Georgia"/>
                <a:cs typeface="Georgia"/>
              </a:defRPr>
            </a:lvl2pPr>
            <a:lvl3pPr marL="746760" indent="-240030">
              <a:buSzPct val="100000"/>
              <a:buFont typeface="Wingdings" charset="2"/>
              <a:buChar char="§"/>
              <a:defRPr sz="2000">
                <a:solidFill>
                  <a:schemeClr val="tx2"/>
                </a:solidFill>
                <a:latin typeface="Georgia"/>
                <a:cs typeface="Georgia"/>
              </a:defRPr>
            </a:lvl3pPr>
            <a:lvl4pPr marL="933450" indent="-240030">
              <a:buSzPct val="55000"/>
              <a:buFont typeface="Wingdings" charset="2"/>
              <a:buChar char="§"/>
              <a:defRPr sz="2000">
                <a:solidFill>
                  <a:schemeClr val="tx2"/>
                </a:solidFill>
                <a:latin typeface="Georgia"/>
                <a:cs typeface="Georgia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3186650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38168" y="635000"/>
            <a:ext cx="578248" cy="346556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Georgia"/>
                <a:cs typeface="Georgia"/>
              </a:rPr>
              <a:t>Text</a:t>
            </a:r>
            <a:endParaRPr lang="en-US" sz="20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3" r:id="rId8"/>
    <p:sldLayoutId id="2147483684" r:id="rId9"/>
    <p:sldLayoutId id="2147483685" r:id="rId10"/>
    <p:sldLayoutId id="2147483689" r:id="rId11"/>
    <p:sldLayoutId id="2147483691" r:id="rId12"/>
    <p:sldLayoutId id="2147483690" r:id="rId13"/>
    <p:sldLayoutId id="2147483686" r:id="rId14"/>
    <p:sldLayoutId id="2147483687" r:id="rId15"/>
    <p:sldLayoutId id="2147483688" r:id="rId16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+mj-lt"/>
          <a:ea typeface="+mj-ea"/>
          <a:cs typeface="+mj-cs"/>
          <a:sym typeface="DINOT-Light" charset="0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5pPr>
      <a:lvl6pPr marL="192024"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6pPr>
      <a:lvl7pPr marL="384048"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7pPr>
      <a:lvl8pPr marL="576072"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8pPr>
      <a:lvl9pPr marL="768096"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9pPr>
    </p:titleStyle>
    <p:bodyStyle>
      <a:lvl1pPr marL="37338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56007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74676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93345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12014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1312164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1504188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696212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88236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Variant Mapping – C, J and 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56944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04800" y="381000"/>
            <a:ext cx="7143750" cy="19431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Principle: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 Placeholder 1"/>
          <p:cNvSpPr txBox="1">
            <a:spLocks/>
          </p:cNvSpPr>
          <p:nvPr/>
        </p:nvSpPr>
        <p:spPr>
          <a:xfrm>
            <a:off x="1162050" y="1828800"/>
            <a:ext cx="7143750" cy="35814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None/>
              <a:defRPr sz="4800">
                <a:ln>
                  <a:noFill/>
                </a:ln>
                <a:solidFill>
                  <a:schemeClr val="bg1"/>
                </a:solidFill>
                <a:latin typeface="+mn-lt"/>
                <a:ea typeface="+mn-ea"/>
                <a:cs typeface="+mn-cs"/>
                <a:sym typeface="Gill Sans" charset="0"/>
              </a:defRPr>
            </a:lvl1pPr>
            <a:lvl2pPr marL="560070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2pPr>
            <a:lvl3pPr marL="746760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3pPr>
            <a:lvl4pPr marL="933450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4pPr>
            <a:lvl5pPr marL="1120140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5pPr>
            <a:lvl6pPr marL="1312164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6pPr>
            <a:lvl7pPr marL="1504188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7pPr>
            <a:lvl8pPr marL="1696212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8pPr>
            <a:lvl9pPr marL="1888236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9pPr>
          </a:lstStyle>
          <a:p>
            <a:r>
              <a:rPr lang="en-US" dirty="0" smtClean="0"/>
              <a:t>The Variant Mapping must be the same for the same code point for all LGRs.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506928"/>
      </p:ext>
    </p:extLst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42874" y="304800"/>
            <a:ext cx="7019925" cy="609600"/>
          </a:xfrm>
        </p:spPr>
        <p:txBody>
          <a:bodyPr/>
          <a:lstStyle/>
          <a:p>
            <a:r>
              <a:rPr lang="en-US" dirty="0" smtClean="0"/>
              <a:t>Disposition of a Code Point Variant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3771900" cy="4381500"/>
          </a:xfrm>
        </p:spPr>
        <p:txBody>
          <a:bodyPr/>
          <a:lstStyle/>
          <a:p>
            <a:r>
              <a:rPr lang="en-US" sz="4000" dirty="0" err="1" smtClean="0">
                <a:solidFill>
                  <a:srgbClr val="008000"/>
                </a:solidFill>
              </a:rPr>
              <a:t>Allocatable</a:t>
            </a:r>
            <a:endParaRPr lang="en-US" dirty="0" smtClean="0">
              <a:solidFill>
                <a:srgbClr val="008000"/>
              </a:solidFill>
            </a:endParaRPr>
          </a:p>
          <a:p>
            <a:r>
              <a:rPr lang="en-US" sz="2800" dirty="0"/>
              <a:t>A potential allocation rule says that once the variant label is generated, that variant </a:t>
            </a:r>
            <a:r>
              <a:rPr lang="en-US" sz="2800" dirty="0" smtClean="0"/>
              <a:t>label </a:t>
            </a:r>
            <a:r>
              <a:rPr lang="en-US" sz="2800" dirty="0"/>
              <a:t>may be allocated to the applicant for the original label. 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343400" y="1409700"/>
            <a:ext cx="3810000" cy="43815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Gill Sans" charset="0"/>
              </a:defRPr>
            </a:lvl1pPr>
            <a:lvl2pPr marL="560070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Gill Sans" charset="0"/>
              </a:defRPr>
            </a:lvl2pPr>
            <a:lvl3pPr marL="746760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Gill Sans" charset="0"/>
              </a:defRPr>
            </a:lvl3pPr>
            <a:lvl4pPr marL="933450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Gill Sans" charset="0"/>
              </a:defRPr>
            </a:lvl4pPr>
            <a:lvl5pPr marL="1120140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Gill Sans" charset="0"/>
              </a:defRPr>
            </a:lvl5pPr>
            <a:lvl6pPr marL="1312164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6pPr>
            <a:lvl7pPr marL="1504188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7pPr>
            <a:lvl8pPr marL="1696212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8pPr>
            <a:lvl9pPr marL="1888236" indent="-240030" algn="l" rtl="0" fontAlgn="base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9pPr>
          </a:lstStyle>
          <a:p>
            <a:r>
              <a:rPr lang="en-US" sz="4000" dirty="0" smtClean="0">
                <a:solidFill>
                  <a:srgbClr val="FF0000"/>
                </a:solidFill>
              </a:rPr>
              <a:t>Blocked</a:t>
            </a:r>
          </a:p>
          <a:p>
            <a:r>
              <a:rPr lang="en-US" sz="2800" dirty="0"/>
              <a:t>A blocking rule says that a particular label must not be allocated to anyone under </a:t>
            </a:r>
            <a:r>
              <a:rPr lang="en-US" sz="2800" dirty="0" smtClean="0"/>
              <a:t>any </a:t>
            </a:r>
            <a:r>
              <a:rPr lang="en-US" sz="2800" dirty="0"/>
              <a:t>circumstances.  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flipH="1" flipV="1">
            <a:off x="4343400" y="1524000"/>
            <a:ext cx="0" cy="502920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176814"/>
      </p:ext>
    </p:extLst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Example to Illustrate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/>
              <a:t>爱</a:t>
            </a:r>
            <a:r>
              <a:rPr lang="en-US" altLang="zh-CN" sz="6000" dirty="0" smtClean="0"/>
              <a:t> (U+7231)</a:t>
            </a:r>
          </a:p>
          <a:p>
            <a:endParaRPr lang="en-US" altLang="zh-CN" sz="6000" dirty="0" smtClean="0"/>
          </a:p>
          <a:p>
            <a:r>
              <a:rPr lang="zh-CN" altLang="en-US" sz="6000" dirty="0" smtClean="0"/>
              <a:t>愛</a:t>
            </a:r>
            <a:r>
              <a:rPr lang="en-US" altLang="zh-CN" sz="6000" dirty="0" smtClean="0"/>
              <a:t> (U+611B)</a:t>
            </a:r>
          </a:p>
        </p:txBody>
      </p:sp>
    </p:spTree>
    <p:extLst>
      <p:ext uri="{BB962C8B-B14F-4D97-AF65-F5344CB8AC3E}">
        <p14:creationId xmlns:p14="http://schemas.microsoft.com/office/powerpoint/2010/main" val="3024137710"/>
      </p:ext>
    </p:extLst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Chinese LGR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925913"/>
              </p:ext>
            </p:extLst>
          </p:nvPr>
        </p:nvGraphicFramePr>
        <p:xfrm>
          <a:off x="152400" y="1371600"/>
          <a:ext cx="8839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209800"/>
                <a:gridCol w="2209800"/>
                <a:gridCol w="2209800"/>
              </a:tblGrid>
              <a:tr h="17526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Code Point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Calibri"/>
                          <a:cs typeface="Calibri"/>
                        </a:rPr>
                        <a:t>Allocatable</a:t>
                      </a:r>
                      <a:r>
                        <a:rPr lang="en-US" sz="2400" dirty="0" smtClean="0">
                          <a:latin typeface="Calibri"/>
                          <a:cs typeface="Calibri"/>
                        </a:rPr>
                        <a:t> Variant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Blocked Variant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Tag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爱</a:t>
                      </a:r>
                      <a:r>
                        <a:rPr 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algn="ctr"/>
                      <a:r>
                        <a:rPr 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U+7231</a:t>
                      </a:r>
                      <a:endParaRPr lang="en-US" sz="4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愛</a:t>
                      </a:r>
                      <a:r>
                        <a:rPr 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algn="ctr"/>
                      <a:r>
                        <a:rPr 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U+611B</a:t>
                      </a:r>
                      <a:endParaRPr lang="en-US" sz="138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Calibri"/>
                          <a:cs typeface="Calibri"/>
                        </a:rPr>
                        <a:t>-</a:t>
                      </a:r>
                      <a:endParaRPr lang="en-US" sz="4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/>
                          <a:cs typeface="Calibri"/>
                        </a:rPr>
                        <a:t>und-</a:t>
                      </a:r>
                      <a:r>
                        <a:rPr lang="en-US" sz="4000" dirty="0" err="1" smtClean="0">
                          <a:latin typeface="Calibri"/>
                          <a:cs typeface="Calibri"/>
                        </a:rPr>
                        <a:t>hani</a:t>
                      </a:r>
                      <a:endParaRPr lang="en-US" sz="4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400" dirty="0" smtClean="0">
                          <a:latin typeface="Calibri"/>
                          <a:cs typeface="Calibri"/>
                        </a:rPr>
                        <a:t>愛 </a:t>
                      </a:r>
                    </a:p>
                    <a:p>
                      <a:pPr algn="ctr"/>
                      <a:r>
                        <a:rPr lang="en-US" altLang="ja-JP" sz="4400" dirty="0" smtClean="0">
                          <a:latin typeface="Calibri"/>
                          <a:cs typeface="Calibri"/>
                        </a:rPr>
                        <a:t>U+611B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爱</a:t>
                      </a:r>
                      <a:r>
                        <a:rPr 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algn="ctr"/>
                      <a:r>
                        <a:rPr lang="en-US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U+7231</a:t>
                      </a:r>
                      <a:endParaRPr lang="en-US" sz="44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latin typeface="Calibri"/>
                          <a:cs typeface="Calibri"/>
                        </a:rPr>
                        <a:t>-</a:t>
                      </a:r>
                    </a:p>
                    <a:p>
                      <a:pPr algn="ctr"/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Calibri"/>
                          <a:cs typeface="Calibri"/>
                        </a:rPr>
                        <a:t>und-</a:t>
                      </a:r>
                      <a:r>
                        <a:rPr lang="en-US" sz="4000" dirty="0" err="1" smtClean="0">
                          <a:latin typeface="Calibri"/>
                          <a:cs typeface="Calibri"/>
                        </a:rPr>
                        <a:t>hani</a:t>
                      </a:r>
                      <a:endParaRPr lang="en-US" sz="40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371240"/>
      </p:ext>
    </p:extLst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Japanese LGR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793061"/>
              </p:ext>
            </p:extLst>
          </p:nvPr>
        </p:nvGraphicFramePr>
        <p:xfrm>
          <a:off x="152400" y="1371600"/>
          <a:ext cx="88392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209800"/>
                <a:gridCol w="2209800"/>
                <a:gridCol w="2209800"/>
              </a:tblGrid>
              <a:tr h="17526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Code Point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Calibri"/>
                          <a:cs typeface="Calibri"/>
                        </a:rPr>
                        <a:t>Allocatable</a:t>
                      </a:r>
                      <a:r>
                        <a:rPr lang="en-US" sz="2400" dirty="0" smtClean="0">
                          <a:latin typeface="Calibri"/>
                          <a:cs typeface="Calibri"/>
                        </a:rPr>
                        <a:t> Variant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Blocked Variant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Tag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4400" dirty="0" smtClean="0">
                          <a:latin typeface="Calibri"/>
                          <a:cs typeface="Calibri"/>
                        </a:rPr>
                        <a:t>愛 </a:t>
                      </a:r>
                    </a:p>
                    <a:p>
                      <a:pPr algn="ctr"/>
                      <a:r>
                        <a:rPr lang="en-US" altLang="ja-JP" sz="4400" dirty="0" smtClean="0">
                          <a:latin typeface="Calibri"/>
                          <a:cs typeface="Calibri"/>
                        </a:rPr>
                        <a:t>U+611B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lang="en-US" sz="44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latin typeface="Calibri"/>
                          <a:cs typeface="Calibri"/>
                        </a:rPr>
                        <a:t>-</a:t>
                      </a:r>
                    </a:p>
                    <a:p>
                      <a:pPr algn="ctr"/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Calibri"/>
                          <a:cs typeface="Calibri"/>
                        </a:rPr>
                        <a:t>und-</a:t>
                      </a:r>
                      <a:r>
                        <a:rPr lang="en-US" sz="4000" dirty="0" err="1" smtClean="0">
                          <a:latin typeface="Calibri"/>
                          <a:cs typeface="Calibri"/>
                        </a:rPr>
                        <a:t>jpab</a:t>
                      </a:r>
                      <a:endParaRPr lang="en-US" sz="40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48886"/>
      </p:ext>
    </p:extLst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Integrated LGR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343342"/>
              </p:ext>
            </p:extLst>
          </p:nvPr>
        </p:nvGraphicFramePr>
        <p:xfrm>
          <a:off x="152400" y="1371601"/>
          <a:ext cx="88392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209800"/>
                <a:gridCol w="2209800"/>
                <a:gridCol w="2209800"/>
              </a:tblGrid>
              <a:tr h="88862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Code Point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Calibri"/>
                          <a:cs typeface="Calibri"/>
                        </a:rPr>
                        <a:t>Allocatable</a:t>
                      </a:r>
                      <a:r>
                        <a:rPr lang="en-US" sz="2400" dirty="0" smtClean="0">
                          <a:latin typeface="Calibri"/>
                          <a:cs typeface="Calibri"/>
                        </a:rPr>
                        <a:t> Variant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Blocked Variant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/>
                          <a:cs typeface="Calibri"/>
                        </a:rPr>
                        <a:t>Tag</a:t>
                      </a:r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147840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爱</a:t>
                      </a:r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U+7231</a:t>
                      </a:r>
                      <a:endParaRPr lang="en-US" sz="32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愛</a:t>
                      </a:r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U+611B</a:t>
                      </a:r>
                      <a:endParaRPr lang="en-US" sz="88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Calibri"/>
                          <a:cs typeface="Calibri"/>
                        </a:rPr>
                        <a:t>-</a:t>
                      </a:r>
                      <a:endParaRPr lang="en-US" sz="4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/>
                          <a:cs typeface="Calibri"/>
                        </a:rPr>
                        <a:t>und-</a:t>
                      </a:r>
                      <a:r>
                        <a:rPr lang="en-US" sz="4000" dirty="0" err="1" smtClean="0">
                          <a:latin typeface="Calibri"/>
                          <a:cs typeface="Calibri"/>
                        </a:rPr>
                        <a:t>hani</a:t>
                      </a:r>
                      <a:endParaRPr lang="en-US" sz="4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1478406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3200" dirty="0" smtClean="0">
                          <a:latin typeface="Calibri"/>
                          <a:cs typeface="Calibri"/>
                        </a:rPr>
                        <a:t>愛 </a:t>
                      </a:r>
                    </a:p>
                    <a:p>
                      <a:pPr algn="ctr"/>
                      <a:r>
                        <a:rPr lang="en-US" altLang="ja-JP" sz="3200" dirty="0" smtClean="0">
                          <a:latin typeface="Calibri"/>
                          <a:cs typeface="Calibri"/>
                        </a:rPr>
                        <a:t>U+611B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爱</a:t>
                      </a:r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U+7231</a:t>
                      </a:r>
                      <a:endParaRPr lang="en-US" sz="32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latin typeface="Calibri"/>
                          <a:cs typeface="Calibri"/>
                        </a:rPr>
                        <a:t>-</a:t>
                      </a:r>
                    </a:p>
                    <a:p>
                      <a:pPr algn="ctr"/>
                      <a:endParaRPr lang="en-US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Calibri"/>
                          <a:cs typeface="Calibri"/>
                        </a:rPr>
                        <a:t>und-</a:t>
                      </a:r>
                      <a:r>
                        <a:rPr lang="en-US" sz="4000" dirty="0" err="1" smtClean="0">
                          <a:latin typeface="Calibri"/>
                          <a:cs typeface="Calibri"/>
                        </a:rPr>
                        <a:t>hani</a:t>
                      </a:r>
                      <a:endParaRPr lang="en-US" sz="40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164096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愛</a:t>
                      </a:r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U+611B</a:t>
                      </a:r>
                      <a:endParaRPr lang="en-US" sz="32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alibri"/>
                          <a:cs typeface="Calibri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爱</a:t>
                      </a:r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U+7231</a:t>
                      </a:r>
                      <a:endParaRPr lang="en-US" sz="3200" dirty="0" smtClean="0">
                        <a:latin typeface="Calibri"/>
                        <a:cs typeface="Calibri"/>
                      </a:endParaRPr>
                    </a:p>
                    <a:p>
                      <a:pPr algn="ctr"/>
                      <a:endParaRPr lang="en-US" sz="32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Calibri"/>
                          <a:cs typeface="Calibri"/>
                        </a:rPr>
                        <a:t>und-</a:t>
                      </a:r>
                      <a:r>
                        <a:rPr lang="en-US" sz="4000" dirty="0" err="1" smtClean="0">
                          <a:latin typeface="Calibri"/>
                          <a:cs typeface="Calibri"/>
                        </a:rPr>
                        <a:t>jpan</a:t>
                      </a:r>
                      <a:endParaRPr lang="en-US" sz="40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040006"/>
      </p:ext>
    </p:extLst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>
                <a:latin typeface="Arial"/>
                <a:cs typeface="Arial"/>
              </a:rPr>
              <a:t>Applying for U+611B using the und-</a:t>
            </a:r>
            <a:r>
              <a:rPr lang="en-US" sz="3200" dirty="0" err="1" smtClean="0">
                <a:latin typeface="Arial"/>
                <a:cs typeface="Arial"/>
              </a:rPr>
              <a:t>jpan</a:t>
            </a:r>
            <a:r>
              <a:rPr lang="en-US" sz="3200" dirty="0" smtClean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blocks the use of U+7231 in the </a:t>
            </a:r>
            <a:r>
              <a:rPr lang="en-US" sz="3200" dirty="0" smtClean="0">
                <a:latin typeface="Arial"/>
                <a:cs typeface="Arial"/>
              </a:rPr>
              <a:t>same </a:t>
            </a:r>
            <a:r>
              <a:rPr lang="en-US" sz="3200" dirty="0">
                <a:latin typeface="Arial"/>
                <a:cs typeface="Arial"/>
              </a:rPr>
              <a:t>location in any label, no matter which tag it is applied under. This is so, even </a:t>
            </a:r>
            <a:r>
              <a:rPr lang="en-US" sz="3200" dirty="0" smtClean="0">
                <a:latin typeface="Arial"/>
                <a:cs typeface="Arial"/>
              </a:rPr>
              <a:t>though </a:t>
            </a:r>
            <a:r>
              <a:rPr lang="en-US" sz="3200" dirty="0">
                <a:latin typeface="Arial"/>
                <a:cs typeface="Arial"/>
              </a:rPr>
              <a:t>U+7231 is not a character in Japanese at all. and does not appear in the </a:t>
            </a:r>
            <a:r>
              <a:rPr lang="en-US" sz="3200" dirty="0" smtClean="0">
                <a:latin typeface="Arial"/>
                <a:cs typeface="Arial"/>
              </a:rPr>
              <a:t>tagged </a:t>
            </a:r>
            <a:r>
              <a:rPr lang="en-US" sz="3200" dirty="0">
                <a:latin typeface="Arial"/>
                <a:cs typeface="Arial"/>
              </a:rPr>
              <a:t>repertoire und-</a:t>
            </a:r>
            <a:r>
              <a:rPr lang="en-US" sz="3200" dirty="0" err="1" smtClean="0">
                <a:latin typeface="Arial"/>
                <a:cs typeface="Arial"/>
              </a:rPr>
              <a:t>jpan</a:t>
            </a:r>
            <a:r>
              <a:rPr lang="en-US" sz="3200" dirty="0" smtClean="0">
                <a:latin typeface="Arial"/>
                <a:cs typeface="Arial"/>
              </a:rPr>
              <a:t>. </a:t>
            </a:r>
            <a:r>
              <a:rPr lang="en-US" sz="3200" dirty="0">
                <a:latin typeface="Arial"/>
                <a:cs typeface="Arial"/>
              </a:rPr>
              <a:t>Because it is not part of that repertoire, it </a:t>
            </a:r>
            <a:r>
              <a:rPr lang="en-US" sz="3200" dirty="0" smtClean="0">
                <a:latin typeface="Arial"/>
                <a:cs typeface="Arial"/>
              </a:rPr>
              <a:t>cannot </a:t>
            </a:r>
            <a:r>
              <a:rPr lang="en-US" sz="3200" dirty="0">
                <a:latin typeface="Arial"/>
                <a:cs typeface="Arial"/>
              </a:rPr>
              <a:t>be used in any label applied for with the und-</a:t>
            </a:r>
            <a:r>
              <a:rPr lang="en-US" sz="3200" dirty="0" err="1" smtClean="0">
                <a:latin typeface="Arial"/>
                <a:cs typeface="Arial"/>
              </a:rPr>
              <a:t>jpan</a:t>
            </a:r>
            <a:r>
              <a:rPr lang="en-US" sz="3200" dirty="0" smtClean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tag.</a:t>
            </a:r>
          </a:p>
        </p:txBody>
      </p:sp>
    </p:spTree>
    <p:extLst>
      <p:ext uri="{BB962C8B-B14F-4D97-AF65-F5344CB8AC3E}">
        <p14:creationId xmlns:p14="http://schemas.microsoft.com/office/powerpoint/2010/main" val="1502135566"/>
      </p:ext>
    </p:extLst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/>
              <a:t>一</a:t>
            </a:r>
            <a:r>
              <a:rPr lang="en-US" altLang="zh-CN" sz="6000" dirty="0" smtClean="0"/>
              <a:t> (U+4E00)</a:t>
            </a:r>
          </a:p>
          <a:p>
            <a:r>
              <a:rPr lang="zh-CN" altLang="en-US" sz="6000" dirty="0" smtClean="0"/>
              <a:t>壹</a:t>
            </a:r>
            <a:r>
              <a:rPr lang="en-US" altLang="zh-CN" sz="6000" dirty="0" smtClean="0"/>
              <a:t> (U+58F9)</a:t>
            </a:r>
          </a:p>
          <a:p>
            <a:r>
              <a:rPr lang="en-US" sz="6000" dirty="0" smtClean="0"/>
              <a:t>弌 (U+5F0C)</a:t>
            </a:r>
          </a:p>
          <a:p>
            <a:r>
              <a:rPr lang="ja-JP" altLang="en-US" sz="6000" dirty="0" smtClean="0"/>
              <a:t>壱</a:t>
            </a:r>
            <a:r>
              <a:rPr lang="en-US" altLang="ja-JP" sz="6000" dirty="0" smtClean="0"/>
              <a:t> (U+58F1)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717525462"/>
      </p:ext>
    </p:extLst>
  </p:cSld>
  <p:clrMapOvr>
    <a:masterClrMapping/>
  </p:clrMapOvr>
  <p:transition xmlns:p14="http://schemas.microsoft.com/office/powerpoint/2010/main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Custom 3">
      <a:dk1>
        <a:sysClr val="windowText" lastClr="000000"/>
      </a:dk1>
      <a:lt1>
        <a:sysClr val="window" lastClr="FFFFFF"/>
      </a:lt1>
      <a:dk2>
        <a:srgbClr val="00334D"/>
      </a:dk2>
      <a:lt2>
        <a:srgbClr val="037BC0"/>
      </a:lt2>
      <a:accent1>
        <a:srgbClr val="555555"/>
      </a:accent1>
      <a:accent2>
        <a:srgbClr val="6D99B3"/>
      </a:accent2>
      <a:accent3>
        <a:srgbClr val="F1A31E"/>
      </a:accent3>
      <a:accent4>
        <a:srgbClr val="197F86"/>
      </a:accent4>
      <a:accent5>
        <a:srgbClr val="E87724"/>
      </a:accent5>
      <a:accent6>
        <a:srgbClr val="DDDDDD"/>
      </a:accent6>
      <a:hlink>
        <a:srgbClr val="CFE2EC"/>
      </a:hlink>
      <a:folHlink>
        <a:srgbClr val="FFFFF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12700" cap="flat">
              <a:solidFill>
                <a:schemeClr val="tx1"/>
              </a:solidFill>
              <a:miter lim="800000"/>
              <a:headEnd type="none" w="med" len="med"/>
              <a:tailEnd type="none" w="med" len="med"/>
            </a14:hiddenLine>
          </a:ext>
        </a:extLst>
      </a:spPr>
      <a:bodyPr lIns="0" tIns="0" rIns="0" bIns="0">
        <a:spAutoFit/>
      </a:bodyPr>
      <a:lstStyle>
        <a:defPPr algn="l">
          <a:lnSpc>
            <a:spcPct val="10000"/>
          </a:lnSpc>
          <a:defRPr sz="7200" dirty="0" smtClean="0">
            <a:solidFill>
              <a:srgbClr val="1A8AC7"/>
            </a:solidFill>
            <a:latin typeface="DINOT-Medium" charset="0"/>
            <a:ea typeface="ＭＳ Ｐゴシック" charset="0"/>
            <a:cs typeface="DINOT-Medium" charset="0"/>
            <a:sym typeface="DINOT-Medium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lIns="38405" tIns="19202" rIns="38405" bIns="19202" rtlCol="0">
        <a:spAutoFit/>
      </a:bodyPr>
      <a:lstStyle>
        <a:defPPr>
          <a:defRPr sz="2000" dirty="0" smtClean="0">
            <a:solidFill>
              <a:schemeClr val="tx2"/>
            </a:solidFill>
            <a:latin typeface="Georgia"/>
            <a:cs typeface="Georgia"/>
          </a:defRPr>
        </a:defPPr>
      </a:lstStyle>
    </a:tx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</TotalTime>
  <Pages>0</Pages>
  <Words>375</Words>
  <Characters>0</Characters>
  <Application>Microsoft Macintosh PowerPoint</Application>
  <PresentationFormat>On-screen Show (4:3)</PresentationFormat>
  <Lines>0</Lines>
  <Paragraphs>72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Han Chuan Lee</cp:lastModifiedBy>
  <cp:revision>114</cp:revision>
  <dcterms:modified xsi:type="dcterms:W3CDTF">2014-09-02T15:22:16Z</dcterms:modified>
</cp:coreProperties>
</file>