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/>
    <p:restoredTop sz="94708"/>
  </p:normalViewPr>
  <p:slideViewPr>
    <p:cSldViewPr snapToGrid="0" snapToObjects="1">
      <p:cViewPr varScale="1">
        <p:scale>
          <a:sx n="88" d="100"/>
          <a:sy n="88" d="100"/>
        </p:scale>
        <p:origin x="8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1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32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1636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461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206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153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948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6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2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2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02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28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9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8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36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6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FEFC2-F260-E244-A467-C1220FF073B9}" type="datetimeFigureOut">
              <a:rPr lang="en-US" smtClean="0"/>
              <a:t>1/17/20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11D706-90D5-BD49-92B9-0D37B9EFF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3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95245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1267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25887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2271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22712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25886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25887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F6348E-AEA6-0142-B7E6-03BA8C9332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6204" y="1891391"/>
            <a:ext cx="6960759" cy="2104267"/>
          </a:xfrm>
        </p:spPr>
        <p:txBody>
          <a:bodyPr>
            <a:normAutofit/>
          </a:bodyPr>
          <a:lstStyle/>
          <a:p>
            <a:pPr algn="l"/>
            <a:r>
              <a:rPr lang="en-US" sz="6600" dirty="0">
                <a:solidFill>
                  <a:srgbClr val="FFFFFF"/>
                </a:solidFill>
              </a:rPr>
              <a:t>ATRT3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2FEBBC-6800-6D49-B190-6FE842F66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34423" y="6043208"/>
            <a:ext cx="3996103" cy="100045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6600" b="1" dirty="0">
                <a:solidFill>
                  <a:schemeClr val="accent2">
                    <a:lumMod val="75000"/>
                    <a:alpha val="70000"/>
                  </a:schemeClr>
                </a:solidFill>
                <a:latin typeface="Helvetica" pitchFamily="2" charset="0"/>
              </a:rPr>
              <a:t>LACRALO</a:t>
            </a:r>
            <a:r>
              <a:rPr lang="en-US" sz="5400" b="1" dirty="0">
                <a:solidFill>
                  <a:schemeClr val="bg1">
                    <a:alpha val="70000"/>
                  </a:schemeClr>
                </a:solidFill>
                <a:latin typeface="Helvetica" pitchFamily="2" charset="0"/>
              </a:rPr>
              <a:t> 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92146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533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8015872-F79B-9D45-BE6E-524B41E371D1}"/>
              </a:ext>
            </a:extLst>
          </p:cNvPr>
          <p:cNvGraphicFramePr>
            <a:graphicFrameLocks noGrp="1"/>
          </p:cNvGraphicFramePr>
          <p:nvPr/>
        </p:nvGraphicFramePr>
        <p:xfrm>
          <a:off x="386560" y="0"/>
          <a:ext cx="11668836" cy="67974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2403">
                  <a:extLst>
                    <a:ext uri="{9D8B030D-6E8A-4147-A177-3AD203B41FA5}">
                      <a16:colId xmlns:a16="http://schemas.microsoft.com/office/drawing/2014/main" val="3644621703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val="145094243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val="3719688046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val="1118486073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val="3633965143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val="1740257495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val="3912896417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val="2485455632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val="26663849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val="357169140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val="852674824"/>
                    </a:ext>
                  </a:extLst>
                </a:gridCol>
                <a:gridCol w="972403">
                  <a:extLst>
                    <a:ext uri="{9D8B030D-6E8A-4147-A177-3AD203B41FA5}">
                      <a16:colId xmlns:a16="http://schemas.microsoft.com/office/drawing/2014/main" val="35117039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OPCION 1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0885895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Calendario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2021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2022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2023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2024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2025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2026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2027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2028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2029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2030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087394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revisiones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especificas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revisiones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especificas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revisiones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especificas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revisiones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especificas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revisiones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especificas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revisiones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especificas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634801"/>
                  </a:ext>
                </a:extLst>
              </a:tr>
              <a:tr h="3220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AT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u="none" strike="noStrike">
                          <a:effectLst/>
                          <a:latin typeface="+mn-lt"/>
                        </a:rPr>
                        <a:t>ATRT3 - 3 Mes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R4 - 3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R$ - 9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R5 - 3 </a:t>
                      </a:r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mes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R5- 9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648983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RDS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R4 - 11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R4- 7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5480682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SSR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SSR2 - 6mes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R3-10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R3-8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R4- 10mes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R4 -8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077814"/>
                  </a:ext>
                </a:extLst>
              </a:tr>
              <a:tr h="2574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CCT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R2- 7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R2- 11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438405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914901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GNSO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R3 -6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452584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At Large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404962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ASO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R3- 8 </a:t>
                      </a:r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mes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R3- 4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R4- 8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R4- 4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1241174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NomCom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R4- 6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1806221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RSSAC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R3- 11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R4- 11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766862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SSAC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R3- 11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R4- 11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049037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CCNSO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R3- 11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R3- 1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R4- 11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7353872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de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meses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revisiones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por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ano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135550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40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69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33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58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715369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622739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OPCION 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2509936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revisiones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especificas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revisiones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especificas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revisiones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especificas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revisiones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especificas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revisiones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especificas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revisiones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especificas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569420"/>
                  </a:ext>
                </a:extLst>
              </a:tr>
              <a:tr h="3583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AT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CA" sz="1200" u="none" strike="noStrike">
                          <a:effectLst/>
                          <a:latin typeface="+mn-lt"/>
                        </a:rPr>
                        <a:t>ATRT3 - 3 Mes</a:t>
                      </a:r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R Holistica -12 meses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R Holistica- 6 meses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7285397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SSR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SSR2 - 6mes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R3- 1 Week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R4-1 Week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496128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CCT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R2- 12 mes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061508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ACs/S0s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146499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GNSO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1 WEEK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1 Week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899046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At Large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1 WEEK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1 WEEK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3709448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ASO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1 WEEK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8768753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NomCom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1 WEEK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517378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RSSAC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1 WEEK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6958590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SSAC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1 WEEK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3094222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CCNSO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1 WEEK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1821839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HOLISTICA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6 Meses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+mn-lt"/>
                        </a:rPr>
                        <a:t>12 meses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849187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de 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meses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revisiones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por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  <a:latin typeface="+mn-lt"/>
                        </a:rPr>
                        <a:t>ano</a:t>
                      </a: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1418660"/>
                  </a:ext>
                </a:extLst>
              </a:tr>
              <a:tr h="1791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714" marR="5714" marT="571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877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7986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D50DFF-E129-2142-AEBB-A9B01DE76708}"/>
              </a:ext>
            </a:extLst>
          </p:cNvPr>
          <p:cNvSpPr txBox="1"/>
          <p:nvPr/>
        </p:nvSpPr>
        <p:spPr>
          <a:xfrm>
            <a:off x="2002971" y="2177143"/>
            <a:ext cx="66475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accent1"/>
                </a:solidFill>
                <a:latin typeface="Helvetica" pitchFamily="2" charset="0"/>
              </a:rPr>
              <a:t>   GRACIAS!!!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F1247C-4F19-5447-9A13-35DB7826BEDC}"/>
              </a:ext>
            </a:extLst>
          </p:cNvPr>
          <p:cNvSpPr txBox="1"/>
          <p:nvPr/>
        </p:nvSpPr>
        <p:spPr>
          <a:xfrm>
            <a:off x="2685143" y="3614057"/>
            <a:ext cx="508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accent1"/>
                </a:solidFill>
              </a:rPr>
              <a:t>vanda@scartezini.org</a:t>
            </a: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968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5F596-E75C-C046-89C6-12FE7ADD5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220" y="203201"/>
            <a:ext cx="8596668" cy="943428"/>
          </a:xfrm>
        </p:spPr>
        <p:txBody>
          <a:bodyPr/>
          <a:lstStyle/>
          <a:p>
            <a:r>
              <a:rPr lang="en-US" b="1" dirty="0" err="1"/>
              <a:t>Puntos</a:t>
            </a:r>
            <a:r>
              <a:rPr lang="en-US" b="1" dirty="0"/>
              <a:t> </a:t>
            </a:r>
            <a:r>
              <a:rPr lang="en-US" b="1" dirty="0" err="1"/>
              <a:t>Especiales</a:t>
            </a:r>
            <a:r>
              <a:rPr 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8233D-12B7-2A49-A6D7-0ADE3F66C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1771"/>
            <a:ext cx="8596668" cy="4949372"/>
          </a:xfrm>
        </p:spPr>
        <p:txBody>
          <a:bodyPr>
            <a:normAutofit/>
          </a:bodyPr>
          <a:lstStyle/>
          <a:p>
            <a:r>
              <a:rPr lang="es-ES_tradnl" sz="2000" dirty="0"/>
              <a:t>(ATRT3) celebró su primera reunión del 3 al 5 de abril de 2019 y debe entregar su informe final dentro de los 12 meses, es decir, antes del 5 de abril de 2020. </a:t>
            </a:r>
          </a:p>
          <a:p>
            <a:r>
              <a:rPr lang="es-ES_tradnl" sz="2000" dirty="0"/>
              <a:t>Somos el primer grupo de revisión a seguir los nuevos estándares con exigencias muy fuertes para las Recomendaciones</a:t>
            </a:r>
          </a:p>
          <a:p>
            <a:r>
              <a:rPr lang="es-ES_tradnl" sz="2000" dirty="0"/>
              <a:t> Como habían puntos relevantes pero que no atendían a todas las exigencias para recomendaciones pasamos a utilizar el nombre de “sugerencias” y “sugerencias fuerte” y garantizamos con la Junta de ICANN  que estas sugerencias serán tratadas como se fueran Recomendaciones. </a:t>
            </a:r>
          </a:p>
          <a:p>
            <a:r>
              <a:rPr lang="es-ES_tradnl" sz="2000" dirty="0"/>
              <a:t>Importante atentar para las peculiaridades del GAC que, por tener solo gobiernos como miembros, muchas veces no puede seguir estrictamente las propuestas de ICANN y su comunidad.</a:t>
            </a:r>
          </a:p>
          <a:p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1887716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6852D-26EB-1646-9926-0BBADEAC7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5143"/>
            <a:ext cx="8596668" cy="653143"/>
          </a:xfrm>
        </p:spPr>
        <p:txBody>
          <a:bodyPr/>
          <a:lstStyle/>
          <a:p>
            <a:r>
              <a:rPr lang="es-ES_tradnl" b="1" dirty="0"/>
              <a:t>Lo que hicimos…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2F2EF-FDE1-1949-90F7-5F92DB1CC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19201"/>
            <a:ext cx="8596668" cy="4822162"/>
          </a:xfrm>
        </p:spPr>
        <p:txBody>
          <a:bodyPr>
            <a:normAutofit fontScale="92500" lnSpcReduction="20000"/>
          </a:bodyPr>
          <a:lstStyle/>
          <a:p>
            <a:r>
              <a:rPr lang="es-ES_tradnl"/>
              <a:t>Evaluar y mejorar la gobernanza de la Junta Directiva. </a:t>
            </a:r>
          </a:p>
          <a:p>
            <a:r>
              <a:rPr lang="es-ES_tradnl"/>
              <a:t>Evaluar el rol y la eficacia del Comité Asesor Gubernamental (GAC). </a:t>
            </a:r>
          </a:p>
          <a:p>
            <a:r>
              <a:rPr lang="es-ES_tradnl"/>
              <a:t>Evaluar y mejorar los procesos mediante los cuales la ICANN recibe aportes del público. </a:t>
            </a:r>
          </a:p>
          <a:p>
            <a:r>
              <a:rPr lang="es-ES_tradnl"/>
              <a:t>Evaluar en qué medida las decisiones de la ICANN son respaldadas y aceptadas por la comunidad de Internet. </a:t>
            </a:r>
          </a:p>
          <a:p>
            <a:r>
              <a:rPr lang="es-ES_tradnl"/>
              <a:t>Evaluar el proceso de desarrollo de políticas para facilitar la mejora de los debates de toda la comunidad, así como el desarrollo eficaz y oportuno de las políticas. </a:t>
            </a:r>
          </a:p>
          <a:p>
            <a:r>
              <a:rPr lang="es-ES_tradnl"/>
              <a:t>Evaluar y mejorar el Proceso de Revisión Independiente. </a:t>
            </a:r>
          </a:p>
          <a:p>
            <a:r>
              <a:rPr lang="es-ES_tradnl"/>
              <a:t>Evaluar en qué medida se han implementado las recomendaciones de la Revisión sobre Responsabilidad y Transparencia anterior. </a:t>
            </a:r>
          </a:p>
          <a:p>
            <a:r>
              <a:rPr lang="es-ES_tradnl"/>
              <a:t>Revisiones específicas y organizacionales. </a:t>
            </a:r>
          </a:p>
          <a:p>
            <a:r>
              <a:rPr lang="es-ES_tradnl"/>
              <a:t>Revisión de los indicadores de responsabilidad de la ICANN (https://www.icann.org/accountability-indicators). </a:t>
            </a:r>
          </a:p>
          <a:p>
            <a:r>
              <a:rPr lang="es-ES_tradnl"/>
              <a:t>Priorización y racionalización de actividades, políticas y recomendaciones. </a:t>
            </a:r>
          </a:p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95025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3031F-7BA8-AA45-A2D6-B98427134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7087"/>
            <a:ext cx="8596668" cy="754742"/>
          </a:xfrm>
        </p:spPr>
        <p:txBody>
          <a:bodyPr/>
          <a:lstStyle/>
          <a:p>
            <a:r>
              <a:rPr lang="es-ES_tradnl" b="1"/>
              <a:t>…y nuestra metodologia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CFEF9-9E8C-4742-9DAC-A392A00ED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3" y="841828"/>
            <a:ext cx="8955315" cy="5457371"/>
          </a:xfrm>
        </p:spPr>
        <p:txBody>
          <a:bodyPr>
            <a:normAutofit fontScale="92500" lnSpcReduction="10000"/>
          </a:bodyPr>
          <a:lstStyle/>
          <a:p>
            <a:r>
              <a:rPr lang="es-ES_tradnl" sz="2000"/>
              <a:t>Organizó su informe en función de la lista de temas mencionada anteriormente. </a:t>
            </a:r>
          </a:p>
          <a:p>
            <a:r>
              <a:rPr lang="es-ES_tradnl" sz="2000"/>
              <a:t>Revisó la implementación y eficacia de las 47 recomendaciones del ATRT2. </a:t>
            </a:r>
          </a:p>
          <a:p>
            <a:r>
              <a:rPr lang="es-ES_tradnl" sz="2000"/>
              <a:t>Condujo una gran encuesta de personas y estructuras – SOs y ACs así como organismos constitutivos de la Organización de Apoyo para Nombres Genéricos (GNSO) y Organizaciones Regionales At-Large (RALO) - sobre una amplia gama de temas relevantes. Los resultados de la encuesta pueden consultarse en el Anexo B del reporte</a:t>
            </a:r>
          </a:p>
          <a:p>
            <a:r>
              <a:rPr lang="es-ES_tradnl" sz="2000"/>
              <a:t>Celebró entrevistas y reuniones con la comunidad en las reuniones ICANN65 e ICANN66. </a:t>
            </a:r>
          </a:p>
          <a:p>
            <a:r>
              <a:rPr lang="es-ES_tradnl" sz="2000"/>
              <a:t>Recibió resúmenes informativos de varios grupos tales como el equipo de comentarios públicos de la organización de la ICANN y el Grupo de Trabajo para la Implementación de la Revisión del NomCom. </a:t>
            </a:r>
          </a:p>
          <a:p>
            <a:r>
              <a:rPr lang="es-ES_tradnl" sz="2000"/>
              <a:t>Revisó los indicadores de responsabilidad de la ICANN en detalle. </a:t>
            </a:r>
          </a:p>
          <a:p>
            <a:r>
              <a:rPr lang="es-ES_tradnl" sz="2000"/>
              <a:t>Revisó muchos documentos de la ICANN. </a:t>
            </a:r>
          </a:p>
          <a:p>
            <a:r>
              <a:rPr lang="es-ES_tradnl" sz="2000"/>
              <a:t>Solicitó y recibió varias aclaraciones de la organización de la ICANN. </a:t>
            </a:r>
          </a:p>
          <a:p>
            <a:endParaRPr lang="es-ES_tradnl" sz="2000"/>
          </a:p>
        </p:txBody>
      </p:sp>
    </p:spTree>
    <p:extLst>
      <p:ext uri="{BB962C8B-B14F-4D97-AF65-F5344CB8AC3E}">
        <p14:creationId xmlns:p14="http://schemas.microsoft.com/office/powerpoint/2010/main" val="612630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24344-6E9E-104F-A9FE-F512925C9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05" y="275772"/>
            <a:ext cx="8596668" cy="653143"/>
          </a:xfrm>
        </p:spPr>
        <p:txBody>
          <a:bodyPr/>
          <a:lstStyle/>
          <a:p>
            <a:r>
              <a:rPr lang="en-US" b="1" dirty="0" err="1"/>
              <a:t>Conclusiones</a:t>
            </a:r>
            <a:r>
              <a:rPr lang="en-US" b="1" dirty="0"/>
              <a:t> clave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7DA79-60D0-E346-9CFB-BCE1E5E58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305" y="1465942"/>
            <a:ext cx="9177866" cy="4923763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es-ES_tradnl" sz="2000" dirty="0"/>
              <a:t> Implementación de las recomendaciones de ATRT2 –</a:t>
            </a:r>
          </a:p>
          <a:p>
            <a:pPr lvl="1">
              <a:spcBef>
                <a:spcPts val="400"/>
              </a:spcBef>
            </a:pPr>
            <a:r>
              <a:rPr lang="es-ES_tradnl" sz="2000" dirty="0"/>
              <a:t> ICANN era muy diverso de hoy ( pre reorganización IANA …. ) </a:t>
            </a:r>
          </a:p>
          <a:p>
            <a:pPr>
              <a:spcBef>
                <a:spcPts val="400"/>
              </a:spcBef>
            </a:pPr>
            <a:r>
              <a:rPr lang="es-ES_tradnl" sz="2000" dirty="0"/>
              <a:t>Resultados: </a:t>
            </a:r>
          </a:p>
          <a:p>
            <a:pPr lvl="1">
              <a:spcBef>
                <a:spcPts val="400"/>
              </a:spcBef>
            </a:pPr>
            <a:r>
              <a:rPr lang="es-ES_tradnl" sz="2000" dirty="0"/>
              <a:t>60% fue implementado</a:t>
            </a:r>
          </a:p>
          <a:p>
            <a:pPr lvl="1">
              <a:spcBef>
                <a:spcPts val="400"/>
              </a:spcBef>
            </a:pPr>
            <a:r>
              <a:rPr lang="es-ES_tradnl" sz="2000" dirty="0"/>
              <a:t>23% parcialmente implementado </a:t>
            </a:r>
          </a:p>
          <a:p>
            <a:pPr lvl="1">
              <a:spcBef>
                <a:spcPts val="400"/>
              </a:spcBef>
            </a:pPr>
            <a:r>
              <a:rPr lang="es-ES_tradnl" sz="2000" dirty="0"/>
              <a:t>17% no implementado </a:t>
            </a:r>
          </a:p>
          <a:p>
            <a:pPr lvl="1">
              <a:spcBef>
                <a:spcPts val="400"/>
              </a:spcBef>
            </a:pPr>
            <a:endParaRPr lang="es-ES_tradnl" sz="2000" dirty="0"/>
          </a:p>
          <a:p>
            <a:pPr>
              <a:spcBef>
                <a:spcPts val="400"/>
              </a:spcBef>
            </a:pPr>
            <a:r>
              <a:rPr lang="es-ES_tradnl" sz="2000" dirty="0"/>
              <a:t>Problemas: </a:t>
            </a:r>
          </a:p>
          <a:p>
            <a:pPr lvl="1">
              <a:spcBef>
                <a:spcPts val="400"/>
              </a:spcBef>
            </a:pPr>
            <a:r>
              <a:rPr lang="es-ES_tradnl" sz="2000" dirty="0"/>
              <a:t>Recomendaciones dejaran de ser relevantes  </a:t>
            </a:r>
          </a:p>
          <a:p>
            <a:pPr lvl="1">
              <a:spcBef>
                <a:spcPts val="400"/>
              </a:spcBef>
            </a:pPr>
            <a:r>
              <a:rPr lang="es-ES_tradnl" sz="2000" dirty="0"/>
              <a:t>Fueran suplantadas por otros grupos que pasaran a tratar estos puntos </a:t>
            </a:r>
          </a:p>
          <a:p>
            <a:pPr lvl="1">
              <a:spcBef>
                <a:spcPts val="400"/>
              </a:spcBef>
            </a:pPr>
            <a:r>
              <a:rPr lang="es-ES_tradnl" sz="2000" dirty="0"/>
              <a:t>Otras prioridades surgieron y tomaran el tiempo de voluntarios </a:t>
            </a:r>
          </a:p>
          <a:p>
            <a:pPr lvl="1">
              <a:spcBef>
                <a:spcPts val="400"/>
              </a:spcBef>
            </a:pPr>
            <a:r>
              <a:rPr lang="es-ES_tradnl" sz="2000" dirty="0"/>
              <a:t> ….</a:t>
            </a:r>
          </a:p>
          <a:p>
            <a:pPr lvl="1">
              <a:spcBef>
                <a:spcPts val="400"/>
              </a:spcBef>
            </a:pPr>
            <a:endParaRPr lang="es-ES_tradnl" sz="2000" dirty="0"/>
          </a:p>
          <a:p>
            <a:pPr lvl="1">
              <a:spcBef>
                <a:spcPts val="400"/>
              </a:spcBef>
            </a:pPr>
            <a:endParaRPr lang="es-ES_tradnl" sz="2000" dirty="0"/>
          </a:p>
          <a:p>
            <a:pPr>
              <a:spcBef>
                <a:spcPts val="400"/>
              </a:spcBef>
            </a:pPr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165706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D2067-ACE2-F545-BC3D-34E785F6E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191" y="203200"/>
            <a:ext cx="8596668" cy="1088571"/>
          </a:xfrm>
        </p:spPr>
        <p:txBody>
          <a:bodyPr>
            <a:normAutofit fontScale="90000"/>
          </a:bodyPr>
          <a:lstStyle/>
          <a:p>
            <a:r>
              <a:rPr lang="es-ES_tradnl" b="1" dirty="0"/>
              <a:t>Los puntos más relevantes para los cuales  pedimos que opinen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8B9A7-6F35-3148-A2ED-793D4570E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91770"/>
            <a:ext cx="9134323" cy="5312229"/>
          </a:xfrm>
        </p:spPr>
        <p:txBody>
          <a:bodyPr>
            <a:noAutofit/>
          </a:bodyPr>
          <a:lstStyle/>
          <a:p>
            <a:r>
              <a:rPr lang="es-ES_tradnl" sz="2000" dirty="0"/>
              <a:t>La Junta debería garantizar que el primer equipo de Competencia, Confianza y Elección de los Consumidores (CCT1), el segundo Equipo de Servicios de Directorio de Registración (RDS2) y el equipo de revisión del Grupo de Trabajo Intercomunitario sobre la Mejora de la Responsabilidad de la ICANN – Área de trabajo 2 (CCWG sobre Responsabilidad, WS2) proporcionen mentores para la implementación como se define en los estándares operativos para revisiones específicas a fin de evitar confusiones en cuanto a la intención de sus recomendaciones durante la implementación. La implementación de estas recomendaciones debería también ser controlada mediante el uso del sitio web de revisiones </a:t>
            </a:r>
            <a:br>
              <a:rPr lang="es-ES_tradnl" sz="2000" dirty="0"/>
            </a:br>
            <a:endParaRPr lang="es-ES_tradnl" sz="2000" dirty="0"/>
          </a:p>
          <a:p>
            <a:r>
              <a:rPr lang="es-ES_tradnl" sz="2000" dirty="0"/>
              <a:t>Si la implementación de las recomendaciones de la revisión específica se transfiere a otro proceso, la Junta Directiva debería garantizar que cualquier informe sobre la implementación señale esto claramente y debería garantizar informes fácticos sobre el progreso de la implementación de dichas recomendaciones transferidas </a:t>
            </a:r>
          </a:p>
          <a:p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2278980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1E4E0-6814-1C47-AAD0-6511D3888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32229"/>
            <a:ext cx="8596668" cy="566057"/>
          </a:xfrm>
        </p:spPr>
        <p:txBody>
          <a:bodyPr>
            <a:normAutofit fontScale="90000"/>
          </a:bodyPr>
          <a:lstStyle/>
          <a:p>
            <a:r>
              <a:rPr lang="es-ES_tradnl"/>
              <a:t>…. Priorizacion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7A343-9353-7A47-8725-A344715CA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676" y="798286"/>
            <a:ext cx="9148837" cy="590731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s-ES_tradnl" sz="2000" dirty="0"/>
              <a:t> Sugerencia de creación de una entidad dirigida por la comunidad a cargo de desarrollar un proceso claro de priorización.</a:t>
            </a:r>
          </a:p>
          <a:p>
            <a:pPr lvl="1">
              <a:spcBef>
                <a:spcPts val="0"/>
              </a:spcBef>
            </a:pPr>
            <a:r>
              <a:rPr lang="es-ES_tradnl" sz="2000" dirty="0"/>
              <a:t>Consideramos que los estándares ya aprobados para las revisiones son una base solida para enmarcar  la creación y funcionamiento de esta entidad.</a:t>
            </a:r>
          </a:p>
          <a:p>
            <a:pPr lvl="1">
              <a:spcBef>
                <a:spcPts val="0"/>
              </a:spcBef>
            </a:pPr>
            <a:r>
              <a:rPr lang="es-ES_tradnl" sz="2000" dirty="0"/>
              <a:t>Los miembros para esta entidad deben tener experiencia significativa de ICANN y deben tener participado de procesos importantes como </a:t>
            </a:r>
            <a:r>
              <a:rPr lang="es-ES_tradnl" sz="2000" dirty="0" err="1"/>
              <a:t>CCGWs</a:t>
            </a:r>
            <a:r>
              <a:rPr lang="es-ES_tradnl" sz="2000" dirty="0"/>
              <a:t>, WS 1 e 2, </a:t>
            </a:r>
            <a:r>
              <a:rPr lang="es-ES_tradnl" sz="2000" dirty="0" err="1"/>
              <a:t>ATRTs</a:t>
            </a:r>
            <a:r>
              <a:rPr lang="es-ES_tradnl" sz="2000" dirty="0"/>
              <a:t>, EPDP por ejemplo…</a:t>
            </a:r>
          </a:p>
          <a:p>
            <a:pPr lvl="1">
              <a:spcBef>
                <a:spcPts val="0"/>
              </a:spcBef>
            </a:pPr>
            <a:r>
              <a:rPr lang="es-ES_tradnl" sz="2000" dirty="0"/>
              <a:t>Deben incluir representantes de la junta  e de </a:t>
            </a:r>
            <a:r>
              <a:rPr lang="es-ES_tradnl" sz="2000" dirty="0" err="1"/>
              <a:t>Icann.org</a:t>
            </a:r>
            <a:r>
              <a:rPr lang="es-ES_tradnl" sz="2000" dirty="0"/>
              <a:t>.</a:t>
            </a:r>
          </a:p>
          <a:p>
            <a:pPr lvl="1">
              <a:spcBef>
                <a:spcPts val="0"/>
              </a:spcBef>
            </a:pPr>
            <a:r>
              <a:rPr lang="es-ES_tradnl" sz="2000" dirty="0"/>
              <a:t> La entidad debe tener un plazo fijo de 1 año para concluir su tarea. </a:t>
            </a:r>
          </a:p>
          <a:p>
            <a:pPr lvl="1">
              <a:spcBef>
                <a:spcPts val="0"/>
              </a:spcBef>
            </a:pPr>
            <a:r>
              <a:rPr lang="es-ES_tradnl" sz="2000" dirty="0"/>
              <a:t> la entidad puede contratar un experto que pueda acelerar su trabajo. </a:t>
            </a:r>
          </a:p>
          <a:p>
            <a:pPr lvl="1">
              <a:spcBef>
                <a:spcPts val="0"/>
              </a:spcBef>
            </a:pPr>
            <a:r>
              <a:rPr lang="es-ES_tradnl" sz="2000" dirty="0"/>
              <a:t>El trabajo debe ser realizado anualmente.</a:t>
            </a:r>
          </a:p>
          <a:p>
            <a:pPr lvl="1">
              <a:spcBef>
                <a:spcPts val="0"/>
              </a:spcBef>
            </a:pPr>
            <a:r>
              <a:rPr lang="es-ES_tradnl" sz="2000" dirty="0"/>
              <a:t>Debe ser aplicado a todas las recomendaciones sin generar otra recomendación.</a:t>
            </a:r>
          </a:p>
          <a:p>
            <a:pPr lvl="1">
              <a:spcBef>
                <a:spcPts val="0"/>
              </a:spcBef>
            </a:pPr>
            <a:r>
              <a:rPr lang="es-ES_tradnl" sz="2000" dirty="0"/>
              <a:t>Si el cronograma es multianual debe ser revisado anualmente para garantizar que se cumpla.</a:t>
            </a:r>
          </a:p>
          <a:p>
            <a:pPr lvl="1">
              <a:spcBef>
                <a:spcPts val="0"/>
              </a:spcBef>
            </a:pPr>
            <a:r>
              <a:rPr lang="es-ES_tradnl" sz="2000" dirty="0"/>
              <a:t>La prioridad debe considerar: costo, presupuesto, complejidades, plazo, impacto en al comunidad, relevancia con la misión, compromisos, objetivos estratégicos </a:t>
            </a:r>
          </a:p>
          <a:p>
            <a:pPr lvl="2">
              <a:spcBef>
                <a:spcPts val="0"/>
              </a:spcBef>
            </a:pPr>
            <a:endParaRPr lang="es-ES_tradnl" sz="1800" dirty="0"/>
          </a:p>
          <a:p>
            <a:pPr lvl="1">
              <a:spcBef>
                <a:spcPts val="0"/>
              </a:spcBef>
            </a:pPr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3426634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D6E56-46DD-934C-A2F6-9981EBF04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219" y="145142"/>
            <a:ext cx="8596668" cy="682171"/>
          </a:xfrm>
        </p:spPr>
        <p:txBody>
          <a:bodyPr>
            <a:normAutofit/>
          </a:bodyPr>
          <a:lstStyle/>
          <a:p>
            <a:r>
              <a:rPr lang="en-US" dirty="0"/>
              <a:t> …</a:t>
            </a:r>
            <a:r>
              <a:rPr lang="en-US" b="1" dirty="0" err="1"/>
              <a:t>Revisiones</a:t>
            </a:r>
            <a:r>
              <a:rPr lang="en-US" b="1" dirty="0"/>
              <a:t>…..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3BF76-F901-DB41-8523-41459078A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219" y="827313"/>
            <a:ext cx="9250437" cy="5646058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es-ES_tradnl" sz="2000"/>
              <a:t>La encuesta:  67% de las ACs y SOs  consideran que las revisions son ineficaces y 91% piensan que deben ser enmendadas;</a:t>
            </a:r>
          </a:p>
          <a:p>
            <a:pPr>
              <a:spcBef>
                <a:spcPts val="400"/>
              </a:spcBef>
            </a:pPr>
            <a:r>
              <a:rPr lang="es-ES_tradnl" sz="2000"/>
              <a:t>Hay un acumulo de revisiones en un mismo periodo</a:t>
            </a:r>
          </a:p>
          <a:p>
            <a:pPr>
              <a:spcBef>
                <a:spcPts val="400"/>
              </a:spcBef>
            </a:pPr>
            <a:r>
              <a:rPr lang="es-ES_tradnl" sz="2000" i="1"/>
              <a:t>“La Junta considera que la optimización comprende mejorar los plazos y el ritmo de las revisiones”</a:t>
            </a:r>
            <a:r>
              <a:rPr lang="es-ES_tradnl" sz="2000"/>
              <a:t>.</a:t>
            </a:r>
          </a:p>
          <a:p>
            <a:pPr>
              <a:spcBef>
                <a:spcPts val="400"/>
              </a:spcBef>
            </a:pPr>
            <a:r>
              <a:rPr lang="es-ES_tradnl" sz="2000"/>
              <a:t>Buscamos opinion de ustedes respecto las 2 opciones que levantamos:</a:t>
            </a:r>
          </a:p>
          <a:p>
            <a:r>
              <a:rPr lang="es-ES_tradnl" sz="2400" b="1">
                <a:solidFill>
                  <a:schemeClr val="accent1"/>
                </a:solidFill>
              </a:rPr>
              <a:t> OPCION 1 </a:t>
            </a:r>
          </a:p>
          <a:p>
            <a:pPr lvl="1">
              <a:spcBef>
                <a:spcPts val="400"/>
              </a:spcBef>
            </a:pPr>
            <a:r>
              <a:rPr lang="es-ES_tradnl" sz="1800"/>
              <a:t>Mantener el conjunto actual de revisiones específicas y organizacionales tal como son otorgadas ya que son importantes mecanismos de responsabilidad para la comunidad, en combinación con un nuevo mecanismo de supervision para administrar revisiones y la implementación de sus recomendaciones.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s-ES_tradnl" sz="1800"/>
              <a:t> </a:t>
            </a:r>
          </a:p>
          <a:p>
            <a:pPr lvl="1">
              <a:spcBef>
                <a:spcPts val="400"/>
              </a:spcBef>
            </a:pPr>
            <a:r>
              <a:rPr lang="es-ES_tradnl" sz="1800"/>
              <a:t>Este nuevo mecanismo de supervisión debería ser la responsabilidad de una nueva Oficina de Responsabilidad Independiente (de algún modo similar a la Oficina del Defensor del Pueblo con respecto a la supervisión), que incluya responsabilidad por la rendición de cuentas de las SO/AC, así como la coordinación de las revisiones y la implementación de sus recomendaciones. </a:t>
            </a:r>
          </a:p>
          <a:p>
            <a:pPr lvl="1"/>
            <a:endParaRPr lang="es-ES_tradnl" sz="2000"/>
          </a:p>
        </p:txBody>
      </p:sp>
    </p:spTree>
    <p:extLst>
      <p:ext uri="{BB962C8B-B14F-4D97-AF65-F5344CB8AC3E}">
        <p14:creationId xmlns:p14="http://schemas.microsoft.com/office/powerpoint/2010/main" val="3187330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57D8E-89EF-4F46-AB7F-8A5C7AF19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1257"/>
            <a:ext cx="8596668" cy="609600"/>
          </a:xfrm>
        </p:spPr>
        <p:txBody>
          <a:bodyPr>
            <a:noAutofit/>
          </a:bodyPr>
          <a:lstStyle/>
          <a:p>
            <a:r>
              <a:rPr lang="es-ES_tradnl"/>
              <a:t>…</a:t>
            </a:r>
            <a:r>
              <a:rPr lang="es-ES_tradnl" b="1"/>
              <a:t>Revisiones…..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077A-1A2B-1C49-8059-1E4172A42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074057"/>
            <a:ext cx="8916609" cy="4967305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</a:pPr>
            <a:r>
              <a:rPr lang="es-ES_tradnl" sz="2400" b="1" dirty="0">
                <a:solidFill>
                  <a:schemeClr val="accent1"/>
                </a:solidFill>
              </a:rPr>
              <a:t>OPCION 2</a:t>
            </a:r>
            <a:endParaRPr lang="es-ES_tradnl" sz="2000" b="1" dirty="0">
              <a:solidFill>
                <a:schemeClr val="tx1"/>
              </a:solidFill>
            </a:endParaRPr>
          </a:p>
          <a:p>
            <a:pPr>
              <a:spcBef>
                <a:spcPts val="400"/>
              </a:spcBef>
            </a:pPr>
            <a:r>
              <a:rPr lang="es-ES_tradnl" sz="2000" b="1" dirty="0">
                <a:solidFill>
                  <a:schemeClr val="accent1"/>
                </a:solidFill>
              </a:rPr>
              <a:t>REVISIONES DE </a:t>
            </a:r>
            <a:r>
              <a:rPr lang="es-ES_tradnl" sz="2000" b="1" dirty="0" err="1">
                <a:solidFill>
                  <a:schemeClr val="accent1"/>
                </a:solidFill>
              </a:rPr>
              <a:t>ACs</a:t>
            </a:r>
            <a:r>
              <a:rPr lang="es-ES_tradnl" sz="2000" b="1" dirty="0">
                <a:solidFill>
                  <a:schemeClr val="accent1"/>
                </a:solidFill>
              </a:rPr>
              <a:t>/</a:t>
            </a:r>
            <a:r>
              <a:rPr lang="es-ES_tradnl" sz="2000" b="1" dirty="0" err="1">
                <a:solidFill>
                  <a:schemeClr val="accent1"/>
                </a:solidFill>
              </a:rPr>
              <a:t>SOs</a:t>
            </a:r>
            <a:r>
              <a:rPr lang="es-ES_tradnl" sz="2000" b="1" dirty="0">
                <a:solidFill>
                  <a:schemeClr val="accent1"/>
                </a:solidFill>
              </a:rPr>
              <a:t> – </a:t>
            </a:r>
          </a:p>
          <a:p>
            <a:pPr lvl="1">
              <a:spcBef>
                <a:spcPts val="400"/>
              </a:spcBef>
            </a:pPr>
            <a:r>
              <a:rPr lang="es-ES_tradnl" sz="1800" dirty="0">
                <a:solidFill>
                  <a:schemeClr val="tx1"/>
                </a:solidFill>
              </a:rPr>
              <a:t>Concepto de mejora continua – con talleres de 3-5 días centrados en la auto inspección</a:t>
            </a:r>
          </a:p>
          <a:p>
            <a:pPr lvl="1">
              <a:spcBef>
                <a:spcPts val="400"/>
              </a:spcBef>
            </a:pPr>
            <a:r>
              <a:rPr lang="es-ES_tradnl" sz="1800" dirty="0">
                <a:solidFill>
                  <a:schemeClr val="tx1"/>
                </a:solidFill>
              </a:rPr>
              <a:t>Estas revisiones acorrerían a cada 3 años  y generarían informes que se integrarían en una revisión general, mas holística englobando todas las revisiones de las </a:t>
            </a:r>
            <a:r>
              <a:rPr lang="es-ES_tradnl" sz="1800" dirty="0" err="1">
                <a:solidFill>
                  <a:schemeClr val="tx1"/>
                </a:solidFill>
              </a:rPr>
              <a:t>ACs</a:t>
            </a:r>
            <a:r>
              <a:rPr lang="es-ES_tradnl" sz="1800" dirty="0">
                <a:solidFill>
                  <a:schemeClr val="tx1"/>
                </a:solidFill>
              </a:rPr>
              <a:t> e </a:t>
            </a:r>
            <a:r>
              <a:rPr lang="es-ES_tradnl" sz="1800" dirty="0" err="1">
                <a:solidFill>
                  <a:schemeClr val="tx1"/>
                </a:solidFill>
              </a:rPr>
              <a:t>SOs</a:t>
            </a:r>
            <a:r>
              <a:rPr lang="es-ES_tradnl" sz="1800" dirty="0">
                <a:solidFill>
                  <a:schemeClr val="tx1"/>
                </a:solidFill>
              </a:rPr>
              <a:t>.</a:t>
            </a:r>
          </a:p>
          <a:p>
            <a:pPr lvl="1">
              <a:spcBef>
                <a:spcPts val="400"/>
              </a:spcBef>
            </a:pPr>
            <a:r>
              <a:rPr lang="es-ES_tradnl" sz="1800" dirty="0">
                <a:solidFill>
                  <a:schemeClr val="tx1"/>
                </a:solidFill>
              </a:rPr>
              <a:t>Esta revisión holística se realizaría a cada 7 años con una duración máxima de 12 a 18 meses.</a:t>
            </a:r>
          </a:p>
          <a:p>
            <a:pPr lvl="1">
              <a:spcBef>
                <a:spcPts val="400"/>
              </a:spcBef>
            </a:pPr>
            <a:endParaRPr lang="es-ES_tradnl" sz="1800" dirty="0">
              <a:solidFill>
                <a:schemeClr val="tx1"/>
              </a:solidFill>
            </a:endParaRPr>
          </a:p>
          <a:p>
            <a:pPr>
              <a:spcBef>
                <a:spcPts val="400"/>
              </a:spcBef>
            </a:pPr>
            <a:r>
              <a:rPr lang="es-ES_tradnl" sz="2000" b="1" dirty="0">
                <a:solidFill>
                  <a:schemeClr val="accent1"/>
                </a:solidFill>
              </a:rPr>
              <a:t>REVISIONES ESPECIFICAS</a:t>
            </a:r>
          </a:p>
          <a:p>
            <a:pPr lvl="1">
              <a:spcBef>
                <a:spcPts val="400"/>
              </a:spcBef>
            </a:pPr>
            <a:r>
              <a:rPr lang="es-ES_tradnl" sz="1800" dirty="0">
                <a:solidFill>
                  <a:schemeClr val="tx1"/>
                </a:solidFill>
              </a:rPr>
              <a:t>AT, SSR, CCT, RDS( Antigua Whois)</a:t>
            </a:r>
          </a:p>
          <a:p>
            <a:pPr lvl="1">
              <a:spcBef>
                <a:spcPts val="400"/>
              </a:spcBef>
            </a:pPr>
            <a:r>
              <a:rPr lang="es-ES_tradnl" sz="1800" dirty="0">
                <a:solidFill>
                  <a:schemeClr val="tx1"/>
                </a:solidFill>
              </a:rPr>
              <a:t>Las partes relevantes de CCT e RDS se combinarían con una única revisión AT que ocurrirían a cada 7 años con duración máxima de 12 a 18 meses.</a:t>
            </a:r>
          </a:p>
          <a:p>
            <a:pPr lvl="1">
              <a:spcBef>
                <a:spcPts val="400"/>
              </a:spcBef>
            </a:pPr>
            <a:r>
              <a:rPr lang="es-ES_tradnl" sz="1800" dirty="0">
                <a:solidFill>
                  <a:schemeClr val="tx1"/>
                </a:solidFill>
              </a:rPr>
              <a:t>SSR podría ser un taller de 3-5 días o con un plazo regular según el tema.</a:t>
            </a:r>
          </a:p>
        </p:txBody>
      </p:sp>
    </p:spTree>
    <p:extLst>
      <p:ext uri="{BB962C8B-B14F-4D97-AF65-F5344CB8AC3E}">
        <p14:creationId xmlns:p14="http://schemas.microsoft.com/office/powerpoint/2010/main" val="292897379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{B41CA16B-B23A-B34B-9972-0FFEE92B4CE2}tf10001060</Template>
  <TotalTime>246</TotalTime>
  <Words>1023</Words>
  <Application>Microsoft Macintosh PowerPoint</Application>
  <PresentationFormat>Widescreen</PresentationFormat>
  <Paragraphs>484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Helvetica</vt:lpstr>
      <vt:lpstr>Trebuchet MS</vt:lpstr>
      <vt:lpstr>Wingdings 3</vt:lpstr>
      <vt:lpstr>Facet</vt:lpstr>
      <vt:lpstr>ATRT3  </vt:lpstr>
      <vt:lpstr>Puntos Especiales </vt:lpstr>
      <vt:lpstr>Lo que hicimos…</vt:lpstr>
      <vt:lpstr>…y nuestra metodologia</vt:lpstr>
      <vt:lpstr>Conclusiones clave</vt:lpstr>
      <vt:lpstr>Los puntos más relevantes para los cuales  pedimos que opinen</vt:lpstr>
      <vt:lpstr>…. Priorizacion </vt:lpstr>
      <vt:lpstr> …Revisiones….. </vt:lpstr>
      <vt:lpstr>…Revisiones…..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ATRT3 </dc:title>
  <dc:creator>Vanda Scartezini</dc:creator>
  <cp:lastModifiedBy>Vanda Scartezini</cp:lastModifiedBy>
  <cp:revision>13</cp:revision>
  <dcterms:created xsi:type="dcterms:W3CDTF">2020-01-17T19:15:46Z</dcterms:created>
  <dcterms:modified xsi:type="dcterms:W3CDTF">2020-01-17T23:22:35Z</dcterms:modified>
</cp:coreProperties>
</file>