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7" r:id="rId4"/>
    <p:sldId id="259" r:id="rId5"/>
  </p:sldIdLst>
  <p:sldSz cx="13716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4694"/>
  </p:normalViewPr>
  <p:slideViewPr>
    <p:cSldViewPr snapToGrid="0" snapToObjects="1">
      <p:cViewPr varScale="1">
        <p:scale>
          <a:sx n="89" d="100"/>
          <a:sy n="89" d="100"/>
        </p:scale>
        <p:origin x="36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Users/gustavo.lozano/Downloads/SLAMReports20190823/SLAM-Reports-20190823.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gustavo.lozano/Downloads/SLAMReports20190823/SLAM-RDDS-Reports-2019082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gustavo.lozano/Downloads/SLAMReports20190823/SLAM-EBERO-Reports-20190823.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[SLAM-Reports-20190823.xlsx]DNS Failures!PivotTable7</c:name>
    <c:fmtId val="33"/>
  </c:pivotSource>
  <c:chart>
    <c:autoTitleDeleted val="1"/>
    <c:pivotFmts>
      <c:pivotFmt>
        <c:idx val="0"/>
        <c:spPr>
          <a:solidFill>
            <a:schemeClr val="accent1"/>
          </a:solidFill>
          <a:ln w="28575" cap="rnd">
            <a:solidFill>
              <a:schemeClr val="accent1"/>
            </a:solidFill>
            <a:round/>
          </a:ln>
          <a:effectLst/>
        </c:spPr>
        <c:marker>
          <c:symbol val="circle"/>
          <c:size val="5"/>
          <c:spPr>
            <a:solidFill>
              <a:schemeClr val="accent1"/>
            </a:solidFill>
            <a:ln w="9525">
              <a:solidFill>
                <a:schemeClr val="accent1"/>
              </a:solidFill>
            </a:ln>
            <a:effectLst/>
          </c:spPr>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28575" cap="rnd">
            <a:solidFill>
              <a:schemeClr val="accent1"/>
            </a:solidFill>
            <a:round/>
          </a:ln>
          <a:effectLst/>
        </c:spPr>
        <c:marker>
          <c:symbol val="circle"/>
          <c:size val="5"/>
          <c:spPr>
            <a:solidFill>
              <a:schemeClr val="accent1"/>
            </a:solidFill>
            <a:ln w="9525">
              <a:solidFill>
                <a:schemeClr val="accent1"/>
              </a:solidFill>
            </a:ln>
            <a:effectLst/>
          </c:spPr>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28575" cap="rnd">
            <a:solidFill>
              <a:schemeClr val="accent1"/>
            </a:solidFill>
            <a:round/>
          </a:ln>
          <a:effectLst/>
        </c:spPr>
        <c:marker>
          <c:symbol val="circle"/>
          <c:size val="5"/>
          <c:spPr>
            <a:solidFill>
              <a:schemeClr val="accent1"/>
            </a:solidFill>
            <a:ln w="9525">
              <a:solidFill>
                <a:schemeClr val="accent1"/>
              </a:solidFill>
            </a:ln>
            <a:effectLst/>
          </c:spPr>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lineChart>
        <c:grouping val="standard"/>
        <c:varyColors val="0"/>
        <c:ser>
          <c:idx val="0"/>
          <c:order val="0"/>
          <c:tx>
            <c:strRef>
              <c:f>'DNS Failures'!$B$1</c:f>
              <c:strCache>
                <c:ptCount val="1"/>
                <c:pt idx="0">
                  <c:v>Total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multiLvlStrRef>
              <c:f>'DNS Failures'!$A$2:$A$82</c:f>
              <c:multiLvlStrCache>
                <c:ptCount val="54"/>
                <c:lvl>
                  <c:pt idx="0">
                    <c:v>Oct</c:v>
                  </c:pt>
                  <c:pt idx="1">
                    <c:v>Nov</c:v>
                  </c:pt>
                  <c:pt idx="2">
                    <c:v>Dec</c:v>
                  </c:pt>
                  <c:pt idx="3">
                    <c:v>Jan</c:v>
                  </c:pt>
                  <c:pt idx="4">
                    <c:v>Feb</c:v>
                  </c:pt>
                  <c:pt idx="5">
                    <c:v>Mar</c:v>
                  </c:pt>
                  <c:pt idx="6">
                    <c:v>Apr</c:v>
                  </c:pt>
                  <c:pt idx="7">
                    <c:v>May</c:v>
                  </c:pt>
                  <c:pt idx="8">
                    <c:v>Jun</c:v>
                  </c:pt>
                  <c:pt idx="9">
                    <c:v>Jul</c:v>
                  </c:pt>
                  <c:pt idx="10">
                    <c:v>Sep</c:v>
                  </c:pt>
                  <c:pt idx="11">
                    <c:v>Oct</c:v>
                  </c:pt>
                  <c:pt idx="12">
                    <c:v>Nov</c:v>
                  </c:pt>
                  <c:pt idx="13">
                    <c:v>Dec</c:v>
                  </c:pt>
                  <c:pt idx="14">
                    <c:v>Jan</c:v>
                  </c:pt>
                  <c:pt idx="15">
                    <c:v>Feb</c:v>
                  </c:pt>
                  <c:pt idx="16">
                    <c:v>Mar</c:v>
                  </c:pt>
                  <c:pt idx="17">
                    <c:v>Apr</c:v>
                  </c:pt>
                  <c:pt idx="18">
                    <c:v>May</c:v>
                  </c:pt>
                  <c:pt idx="19">
                    <c:v>Jun</c:v>
                  </c:pt>
                  <c:pt idx="20">
                    <c:v>Jul</c:v>
                  </c:pt>
                  <c:pt idx="21">
                    <c:v>Aug</c:v>
                  </c:pt>
                  <c:pt idx="22">
                    <c:v>Sep</c:v>
                  </c:pt>
                  <c:pt idx="23">
                    <c:v>Oct</c:v>
                  </c:pt>
                  <c:pt idx="24">
                    <c:v>Nov</c:v>
                  </c:pt>
                  <c:pt idx="25">
                    <c:v>Dec</c:v>
                  </c:pt>
                  <c:pt idx="26">
                    <c:v>Jan</c:v>
                  </c:pt>
                  <c:pt idx="27">
                    <c:v>Mar</c:v>
                  </c:pt>
                  <c:pt idx="28">
                    <c:v>Apr</c:v>
                  </c:pt>
                  <c:pt idx="29">
                    <c:v>May</c:v>
                  </c:pt>
                  <c:pt idx="30">
                    <c:v>Jun</c:v>
                  </c:pt>
                  <c:pt idx="31">
                    <c:v>Jul</c:v>
                  </c:pt>
                  <c:pt idx="32">
                    <c:v>Aug</c:v>
                  </c:pt>
                  <c:pt idx="33">
                    <c:v>Sep</c:v>
                  </c:pt>
                  <c:pt idx="34">
                    <c:v>Oct</c:v>
                  </c:pt>
                  <c:pt idx="35">
                    <c:v>Nov</c:v>
                  </c:pt>
                  <c:pt idx="36">
                    <c:v>Dec</c:v>
                  </c:pt>
                  <c:pt idx="37">
                    <c:v>Jan</c:v>
                  </c:pt>
                  <c:pt idx="38">
                    <c:v>Feb</c:v>
                  </c:pt>
                  <c:pt idx="39">
                    <c:v>Mar</c:v>
                  </c:pt>
                  <c:pt idx="40">
                    <c:v>Apr</c:v>
                  </c:pt>
                  <c:pt idx="41">
                    <c:v>Jun</c:v>
                  </c:pt>
                  <c:pt idx="42">
                    <c:v>Aug</c:v>
                  </c:pt>
                  <c:pt idx="43">
                    <c:v>Sep</c:v>
                  </c:pt>
                  <c:pt idx="44">
                    <c:v>Oct</c:v>
                  </c:pt>
                  <c:pt idx="45">
                    <c:v>Nov</c:v>
                  </c:pt>
                  <c:pt idx="46">
                    <c:v>Dec</c:v>
                  </c:pt>
                  <c:pt idx="47">
                    <c:v>Jan</c:v>
                  </c:pt>
                  <c:pt idx="48">
                    <c:v>Feb</c:v>
                  </c:pt>
                  <c:pt idx="49">
                    <c:v>Mar</c:v>
                  </c:pt>
                  <c:pt idx="50">
                    <c:v>Apr</c:v>
                  </c:pt>
                  <c:pt idx="51">
                    <c:v>Jun</c:v>
                  </c:pt>
                  <c:pt idx="52">
                    <c:v>Jul</c:v>
                  </c:pt>
                  <c:pt idx="53">
                    <c:v>Aug</c:v>
                  </c:pt>
                </c:lvl>
                <c:lvl>
                  <c:pt idx="0">
                    <c:v>Qtr4</c:v>
                  </c:pt>
                  <c:pt idx="3">
                    <c:v>Qtr1</c:v>
                  </c:pt>
                  <c:pt idx="6">
                    <c:v>Qtr2</c:v>
                  </c:pt>
                  <c:pt idx="9">
                    <c:v>Qtr3</c:v>
                  </c:pt>
                  <c:pt idx="11">
                    <c:v>Qtr4</c:v>
                  </c:pt>
                  <c:pt idx="14">
                    <c:v>Qtr1</c:v>
                  </c:pt>
                  <c:pt idx="17">
                    <c:v>Qtr2</c:v>
                  </c:pt>
                  <c:pt idx="20">
                    <c:v>Qtr3</c:v>
                  </c:pt>
                  <c:pt idx="23">
                    <c:v>Qtr4</c:v>
                  </c:pt>
                  <c:pt idx="26">
                    <c:v>Qtr1</c:v>
                  </c:pt>
                  <c:pt idx="28">
                    <c:v>Qtr2</c:v>
                  </c:pt>
                  <c:pt idx="31">
                    <c:v>Qtr3</c:v>
                  </c:pt>
                  <c:pt idx="34">
                    <c:v>Qtr4</c:v>
                  </c:pt>
                  <c:pt idx="37">
                    <c:v>Qtr1</c:v>
                  </c:pt>
                  <c:pt idx="40">
                    <c:v>Qtr2</c:v>
                  </c:pt>
                  <c:pt idx="42">
                    <c:v>Qtr3</c:v>
                  </c:pt>
                  <c:pt idx="44">
                    <c:v>Qtr4</c:v>
                  </c:pt>
                  <c:pt idx="47">
                    <c:v>Qtr1</c:v>
                  </c:pt>
                  <c:pt idx="50">
                    <c:v>Qtr2</c:v>
                  </c:pt>
                  <c:pt idx="52">
                    <c:v>Qtr3</c:v>
                  </c:pt>
                </c:lvl>
                <c:lvl>
                  <c:pt idx="0">
                    <c:v>2014</c:v>
                  </c:pt>
                  <c:pt idx="3">
                    <c:v>2015</c:v>
                  </c:pt>
                  <c:pt idx="14">
                    <c:v>2016</c:v>
                  </c:pt>
                  <c:pt idx="26">
                    <c:v>2017</c:v>
                  </c:pt>
                  <c:pt idx="37">
                    <c:v>2018</c:v>
                  </c:pt>
                  <c:pt idx="47">
                    <c:v>2019</c:v>
                  </c:pt>
                </c:lvl>
              </c:multiLvlStrCache>
            </c:multiLvlStrRef>
          </c:cat>
          <c:val>
            <c:numRef>
              <c:f>'DNS Failures'!$B$2:$B$82</c:f>
              <c:numCache>
                <c:formatCode>General</c:formatCode>
                <c:ptCount val="54"/>
                <c:pt idx="0">
                  <c:v>21</c:v>
                </c:pt>
                <c:pt idx="1">
                  <c:v>50</c:v>
                </c:pt>
                <c:pt idx="2">
                  <c:v>21</c:v>
                </c:pt>
                <c:pt idx="3">
                  <c:v>27</c:v>
                </c:pt>
                <c:pt idx="4">
                  <c:v>20</c:v>
                </c:pt>
                <c:pt idx="5">
                  <c:v>9</c:v>
                </c:pt>
                <c:pt idx="6">
                  <c:v>33</c:v>
                </c:pt>
                <c:pt idx="7">
                  <c:v>14</c:v>
                </c:pt>
                <c:pt idx="8">
                  <c:v>8</c:v>
                </c:pt>
                <c:pt idx="9">
                  <c:v>54</c:v>
                </c:pt>
                <c:pt idx="10">
                  <c:v>1</c:v>
                </c:pt>
                <c:pt idx="11">
                  <c:v>152</c:v>
                </c:pt>
                <c:pt idx="12">
                  <c:v>42</c:v>
                </c:pt>
                <c:pt idx="13">
                  <c:v>10</c:v>
                </c:pt>
                <c:pt idx="14">
                  <c:v>13</c:v>
                </c:pt>
                <c:pt idx="15">
                  <c:v>4</c:v>
                </c:pt>
                <c:pt idx="16">
                  <c:v>3</c:v>
                </c:pt>
                <c:pt idx="17">
                  <c:v>8</c:v>
                </c:pt>
                <c:pt idx="18">
                  <c:v>34</c:v>
                </c:pt>
                <c:pt idx="19">
                  <c:v>5</c:v>
                </c:pt>
                <c:pt idx="20">
                  <c:v>4</c:v>
                </c:pt>
                <c:pt idx="21">
                  <c:v>3</c:v>
                </c:pt>
                <c:pt idx="22">
                  <c:v>9</c:v>
                </c:pt>
                <c:pt idx="23">
                  <c:v>4</c:v>
                </c:pt>
                <c:pt idx="24">
                  <c:v>7</c:v>
                </c:pt>
                <c:pt idx="25">
                  <c:v>10</c:v>
                </c:pt>
                <c:pt idx="26">
                  <c:v>30</c:v>
                </c:pt>
                <c:pt idx="27">
                  <c:v>2</c:v>
                </c:pt>
                <c:pt idx="28">
                  <c:v>3</c:v>
                </c:pt>
                <c:pt idx="29">
                  <c:v>8</c:v>
                </c:pt>
                <c:pt idx="30">
                  <c:v>24</c:v>
                </c:pt>
                <c:pt idx="31">
                  <c:v>1</c:v>
                </c:pt>
                <c:pt idx="32">
                  <c:v>2</c:v>
                </c:pt>
                <c:pt idx="33">
                  <c:v>43</c:v>
                </c:pt>
                <c:pt idx="34">
                  <c:v>5</c:v>
                </c:pt>
                <c:pt idx="35">
                  <c:v>1</c:v>
                </c:pt>
                <c:pt idx="36">
                  <c:v>9</c:v>
                </c:pt>
                <c:pt idx="37">
                  <c:v>6</c:v>
                </c:pt>
                <c:pt idx="38">
                  <c:v>16</c:v>
                </c:pt>
                <c:pt idx="39">
                  <c:v>21</c:v>
                </c:pt>
                <c:pt idx="40">
                  <c:v>2</c:v>
                </c:pt>
                <c:pt idx="41">
                  <c:v>2</c:v>
                </c:pt>
                <c:pt idx="42">
                  <c:v>1</c:v>
                </c:pt>
                <c:pt idx="43">
                  <c:v>3</c:v>
                </c:pt>
                <c:pt idx="44">
                  <c:v>7</c:v>
                </c:pt>
                <c:pt idx="45">
                  <c:v>3</c:v>
                </c:pt>
                <c:pt idx="46">
                  <c:v>7</c:v>
                </c:pt>
                <c:pt idx="47">
                  <c:v>2</c:v>
                </c:pt>
                <c:pt idx="48">
                  <c:v>16</c:v>
                </c:pt>
                <c:pt idx="49">
                  <c:v>4</c:v>
                </c:pt>
                <c:pt idx="50">
                  <c:v>5</c:v>
                </c:pt>
                <c:pt idx="51">
                  <c:v>355</c:v>
                </c:pt>
                <c:pt idx="52">
                  <c:v>389</c:v>
                </c:pt>
                <c:pt idx="53">
                  <c:v>12</c:v>
                </c:pt>
              </c:numCache>
            </c:numRef>
          </c:val>
          <c:smooth val="0"/>
          <c:extLst>
            <c:ext xmlns:c16="http://schemas.microsoft.com/office/drawing/2014/chart" uri="{C3380CC4-5D6E-409C-BE32-E72D297353CC}">
              <c16:uniqueId val="{00000000-9F9B-4F4D-82D4-3C5BB85DA9F8}"/>
            </c:ext>
          </c:extLst>
        </c:ser>
        <c:dLbls>
          <c:showLegendKey val="0"/>
          <c:showVal val="0"/>
          <c:showCatName val="0"/>
          <c:showSerName val="0"/>
          <c:showPercent val="0"/>
          <c:showBubbleSize val="0"/>
        </c:dLbls>
        <c:marker val="1"/>
        <c:smooth val="0"/>
        <c:axId val="505070384"/>
        <c:axId val="504436720"/>
      </c:lineChart>
      <c:catAx>
        <c:axId val="505070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4436720"/>
        <c:crosses val="autoZero"/>
        <c:auto val="1"/>
        <c:lblAlgn val="ctr"/>
        <c:lblOffset val="100"/>
        <c:noMultiLvlLbl val="0"/>
      </c:catAx>
      <c:valAx>
        <c:axId val="5044367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507038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[SLAM-RDDS-Reports-20190823.xlsx]RDDS Failures!PivotTable9</c:name>
    <c:fmtId val="24"/>
  </c:pivotSource>
  <c:chart>
    <c:autoTitleDeleted val="1"/>
    <c:pivotFmts>
      <c:pivotFmt>
        <c:idx val="0"/>
        <c:spPr>
          <a:solidFill>
            <a:schemeClr val="accent1"/>
          </a:solidFill>
          <a:ln w="28575" cap="rnd">
            <a:solidFill>
              <a:schemeClr val="accent1"/>
            </a:solidFill>
            <a:round/>
          </a:ln>
          <a:effectLst/>
        </c:spPr>
        <c:marker>
          <c:symbol val="circle"/>
          <c:size val="5"/>
          <c:spPr>
            <a:solidFill>
              <a:schemeClr val="accent1"/>
            </a:solidFill>
            <a:ln w="9525">
              <a:solidFill>
                <a:schemeClr val="accent1"/>
              </a:solidFill>
            </a:ln>
            <a:effectLst/>
          </c:spPr>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28575" cap="rnd">
            <a:solidFill>
              <a:schemeClr val="accent1"/>
            </a:solidFill>
            <a:round/>
          </a:ln>
          <a:effectLst/>
        </c:spPr>
        <c:marker>
          <c:symbol val="circle"/>
          <c:size val="5"/>
          <c:spPr>
            <a:solidFill>
              <a:schemeClr val="accent1"/>
            </a:solidFill>
            <a:ln w="9525">
              <a:solidFill>
                <a:schemeClr val="accent1"/>
              </a:solidFill>
            </a:ln>
            <a:effectLst/>
          </c:spPr>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28575" cap="rnd">
            <a:solidFill>
              <a:schemeClr val="accent1"/>
            </a:solidFill>
            <a:round/>
          </a:ln>
          <a:effectLst/>
        </c:spPr>
        <c:marker>
          <c:symbol val="circle"/>
          <c:size val="5"/>
          <c:spPr>
            <a:solidFill>
              <a:schemeClr val="accent1"/>
            </a:solidFill>
            <a:ln w="9525">
              <a:solidFill>
                <a:schemeClr val="accent1"/>
              </a:solidFill>
            </a:ln>
            <a:effectLst/>
          </c:spPr>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lineChart>
        <c:grouping val="standard"/>
        <c:varyColors val="0"/>
        <c:ser>
          <c:idx val="0"/>
          <c:order val="0"/>
          <c:tx>
            <c:strRef>
              <c:f>'RDDS Failures'!$B$1</c:f>
              <c:strCache>
                <c:ptCount val="1"/>
                <c:pt idx="0">
                  <c:v>Total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multiLvlStrRef>
              <c:f>'RDDS Failures'!$A$2:$A$89</c:f>
              <c:multiLvlStrCache>
                <c:ptCount val="60"/>
                <c:lvl>
                  <c:pt idx="0">
                    <c:v>Sep</c:v>
                  </c:pt>
                  <c:pt idx="1">
                    <c:v>Oct</c:v>
                  </c:pt>
                  <c:pt idx="2">
                    <c:v>Nov</c:v>
                  </c:pt>
                  <c:pt idx="3">
                    <c:v>Dec</c:v>
                  </c:pt>
                  <c:pt idx="4">
                    <c:v>Jan</c:v>
                  </c:pt>
                  <c:pt idx="5">
                    <c:v>Feb</c:v>
                  </c:pt>
                  <c:pt idx="6">
                    <c:v>Mar</c:v>
                  </c:pt>
                  <c:pt idx="7">
                    <c:v>Apr</c:v>
                  </c:pt>
                  <c:pt idx="8">
                    <c:v>May</c:v>
                  </c:pt>
                  <c:pt idx="9">
                    <c:v>Jun</c:v>
                  </c:pt>
                  <c:pt idx="10">
                    <c:v>Jul</c:v>
                  </c:pt>
                  <c:pt idx="11">
                    <c:v>Aug</c:v>
                  </c:pt>
                  <c:pt idx="12">
                    <c:v>Sep</c:v>
                  </c:pt>
                  <c:pt idx="13">
                    <c:v>Oct</c:v>
                  </c:pt>
                  <c:pt idx="14">
                    <c:v>Nov</c:v>
                  </c:pt>
                  <c:pt idx="15">
                    <c:v>Dec</c:v>
                  </c:pt>
                  <c:pt idx="16">
                    <c:v>Jan</c:v>
                  </c:pt>
                  <c:pt idx="17">
                    <c:v>Feb</c:v>
                  </c:pt>
                  <c:pt idx="18">
                    <c:v>Mar</c:v>
                  </c:pt>
                  <c:pt idx="19">
                    <c:v>Apr</c:v>
                  </c:pt>
                  <c:pt idx="20">
                    <c:v>May</c:v>
                  </c:pt>
                  <c:pt idx="21">
                    <c:v>Jun</c:v>
                  </c:pt>
                  <c:pt idx="22">
                    <c:v>Jul</c:v>
                  </c:pt>
                  <c:pt idx="23">
                    <c:v>Aug</c:v>
                  </c:pt>
                  <c:pt idx="24">
                    <c:v>Sep</c:v>
                  </c:pt>
                  <c:pt idx="25">
                    <c:v>Oct</c:v>
                  </c:pt>
                  <c:pt idx="26">
                    <c:v>Nov</c:v>
                  </c:pt>
                  <c:pt idx="27">
                    <c:v>Dec</c:v>
                  </c:pt>
                  <c:pt idx="28">
                    <c:v>Jan</c:v>
                  </c:pt>
                  <c:pt idx="29">
                    <c:v>Feb</c:v>
                  </c:pt>
                  <c:pt idx="30">
                    <c:v>Mar</c:v>
                  </c:pt>
                  <c:pt idx="31">
                    <c:v>Apr</c:v>
                  </c:pt>
                  <c:pt idx="32">
                    <c:v>May</c:v>
                  </c:pt>
                  <c:pt idx="33">
                    <c:v>Jun</c:v>
                  </c:pt>
                  <c:pt idx="34">
                    <c:v>Jul</c:v>
                  </c:pt>
                  <c:pt idx="35">
                    <c:v>Aug</c:v>
                  </c:pt>
                  <c:pt idx="36">
                    <c:v>Sep</c:v>
                  </c:pt>
                  <c:pt idx="37">
                    <c:v>Oct</c:v>
                  </c:pt>
                  <c:pt idx="38">
                    <c:v>Nov</c:v>
                  </c:pt>
                  <c:pt idx="39">
                    <c:v>Dec</c:v>
                  </c:pt>
                  <c:pt idx="40">
                    <c:v>Jan</c:v>
                  </c:pt>
                  <c:pt idx="41">
                    <c:v>Feb</c:v>
                  </c:pt>
                  <c:pt idx="42">
                    <c:v>Mar</c:v>
                  </c:pt>
                  <c:pt idx="43">
                    <c:v>Apr</c:v>
                  </c:pt>
                  <c:pt idx="44">
                    <c:v>May</c:v>
                  </c:pt>
                  <c:pt idx="45">
                    <c:v>Jun</c:v>
                  </c:pt>
                  <c:pt idx="46">
                    <c:v>Jul</c:v>
                  </c:pt>
                  <c:pt idx="47">
                    <c:v>Aug</c:v>
                  </c:pt>
                  <c:pt idx="48">
                    <c:v>Sep</c:v>
                  </c:pt>
                  <c:pt idx="49">
                    <c:v>Oct</c:v>
                  </c:pt>
                  <c:pt idx="50">
                    <c:v>Nov</c:v>
                  </c:pt>
                  <c:pt idx="51">
                    <c:v>Dec</c:v>
                  </c:pt>
                  <c:pt idx="52">
                    <c:v>Jan</c:v>
                  </c:pt>
                  <c:pt idx="53">
                    <c:v>Feb</c:v>
                  </c:pt>
                  <c:pt idx="54">
                    <c:v>Mar</c:v>
                  </c:pt>
                  <c:pt idx="55">
                    <c:v>Apr</c:v>
                  </c:pt>
                  <c:pt idx="56">
                    <c:v>May</c:v>
                  </c:pt>
                  <c:pt idx="57">
                    <c:v>Jun</c:v>
                  </c:pt>
                  <c:pt idx="58">
                    <c:v>Jul</c:v>
                  </c:pt>
                  <c:pt idx="59">
                    <c:v>Aug</c:v>
                  </c:pt>
                </c:lvl>
                <c:lvl>
                  <c:pt idx="0">
                    <c:v>Qtr3</c:v>
                  </c:pt>
                  <c:pt idx="1">
                    <c:v>Qtr4</c:v>
                  </c:pt>
                  <c:pt idx="4">
                    <c:v>Qtr1</c:v>
                  </c:pt>
                  <c:pt idx="7">
                    <c:v>Qtr2</c:v>
                  </c:pt>
                  <c:pt idx="10">
                    <c:v>Qtr3</c:v>
                  </c:pt>
                  <c:pt idx="13">
                    <c:v>Qtr4</c:v>
                  </c:pt>
                  <c:pt idx="16">
                    <c:v>Qtr1</c:v>
                  </c:pt>
                  <c:pt idx="19">
                    <c:v>Qtr2</c:v>
                  </c:pt>
                  <c:pt idx="22">
                    <c:v>Qtr3</c:v>
                  </c:pt>
                  <c:pt idx="25">
                    <c:v>Qtr4</c:v>
                  </c:pt>
                  <c:pt idx="28">
                    <c:v>Qtr1</c:v>
                  </c:pt>
                  <c:pt idx="31">
                    <c:v>Qtr2</c:v>
                  </c:pt>
                  <c:pt idx="34">
                    <c:v>Qtr3</c:v>
                  </c:pt>
                  <c:pt idx="37">
                    <c:v>Qtr4</c:v>
                  </c:pt>
                  <c:pt idx="40">
                    <c:v>Qtr1</c:v>
                  </c:pt>
                  <c:pt idx="43">
                    <c:v>Qtr2</c:v>
                  </c:pt>
                  <c:pt idx="46">
                    <c:v>Qtr3</c:v>
                  </c:pt>
                  <c:pt idx="49">
                    <c:v>Qtr4</c:v>
                  </c:pt>
                  <c:pt idx="52">
                    <c:v>Qtr1</c:v>
                  </c:pt>
                  <c:pt idx="55">
                    <c:v>Qtr2</c:v>
                  </c:pt>
                  <c:pt idx="58">
                    <c:v>Qtr3</c:v>
                  </c:pt>
                </c:lvl>
                <c:lvl>
                  <c:pt idx="0">
                    <c:v>2014</c:v>
                  </c:pt>
                  <c:pt idx="4">
                    <c:v>2015</c:v>
                  </c:pt>
                  <c:pt idx="16">
                    <c:v>2016</c:v>
                  </c:pt>
                  <c:pt idx="28">
                    <c:v>2017</c:v>
                  </c:pt>
                  <c:pt idx="40">
                    <c:v>2018</c:v>
                  </c:pt>
                  <c:pt idx="52">
                    <c:v>2019</c:v>
                  </c:pt>
                </c:lvl>
              </c:multiLvlStrCache>
            </c:multiLvlStrRef>
          </c:cat>
          <c:val>
            <c:numRef>
              <c:f>'RDDS Failures'!$B$2:$B$89</c:f>
              <c:numCache>
                <c:formatCode>General</c:formatCode>
                <c:ptCount val="60"/>
                <c:pt idx="0">
                  <c:v>383</c:v>
                </c:pt>
                <c:pt idx="1">
                  <c:v>500</c:v>
                </c:pt>
                <c:pt idx="2">
                  <c:v>395</c:v>
                </c:pt>
                <c:pt idx="3">
                  <c:v>597</c:v>
                </c:pt>
                <c:pt idx="4">
                  <c:v>586</c:v>
                </c:pt>
                <c:pt idx="5">
                  <c:v>753</c:v>
                </c:pt>
                <c:pt idx="6">
                  <c:v>766</c:v>
                </c:pt>
                <c:pt idx="7">
                  <c:v>278</c:v>
                </c:pt>
                <c:pt idx="8">
                  <c:v>494</c:v>
                </c:pt>
                <c:pt idx="9">
                  <c:v>518</c:v>
                </c:pt>
                <c:pt idx="10">
                  <c:v>470</c:v>
                </c:pt>
                <c:pt idx="11">
                  <c:v>857</c:v>
                </c:pt>
                <c:pt idx="12">
                  <c:v>561</c:v>
                </c:pt>
                <c:pt idx="13">
                  <c:v>467</c:v>
                </c:pt>
                <c:pt idx="14">
                  <c:v>826</c:v>
                </c:pt>
                <c:pt idx="15">
                  <c:v>776</c:v>
                </c:pt>
                <c:pt idx="16">
                  <c:v>935</c:v>
                </c:pt>
                <c:pt idx="17">
                  <c:v>662</c:v>
                </c:pt>
                <c:pt idx="18">
                  <c:v>1278</c:v>
                </c:pt>
                <c:pt idx="19">
                  <c:v>850</c:v>
                </c:pt>
                <c:pt idx="20">
                  <c:v>1290</c:v>
                </c:pt>
                <c:pt idx="21">
                  <c:v>579</c:v>
                </c:pt>
                <c:pt idx="22">
                  <c:v>543</c:v>
                </c:pt>
                <c:pt idx="23">
                  <c:v>640</c:v>
                </c:pt>
                <c:pt idx="24">
                  <c:v>1046</c:v>
                </c:pt>
                <c:pt idx="25">
                  <c:v>949</c:v>
                </c:pt>
                <c:pt idx="26">
                  <c:v>573</c:v>
                </c:pt>
                <c:pt idx="27">
                  <c:v>515</c:v>
                </c:pt>
                <c:pt idx="28">
                  <c:v>420</c:v>
                </c:pt>
                <c:pt idx="29">
                  <c:v>249</c:v>
                </c:pt>
                <c:pt idx="30">
                  <c:v>620</c:v>
                </c:pt>
                <c:pt idx="31">
                  <c:v>470</c:v>
                </c:pt>
                <c:pt idx="32">
                  <c:v>430</c:v>
                </c:pt>
                <c:pt idx="33">
                  <c:v>557</c:v>
                </c:pt>
                <c:pt idx="34">
                  <c:v>964</c:v>
                </c:pt>
                <c:pt idx="35">
                  <c:v>408</c:v>
                </c:pt>
                <c:pt idx="36">
                  <c:v>333</c:v>
                </c:pt>
                <c:pt idx="37">
                  <c:v>714</c:v>
                </c:pt>
                <c:pt idx="38">
                  <c:v>273</c:v>
                </c:pt>
                <c:pt idx="39">
                  <c:v>1034</c:v>
                </c:pt>
                <c:pt idx="40">
                  <c:v>994</c:v>
                </c:pt>
                <c:pt idx="41">
                  <c:v>560</c:v>
                </c:pt>
                <c:pt idx="42">
                  <c:v>416</c:v>
                </c:pt>
                <c:pt idx="43">
                  <c:v>422</c:v>
                </c:pt>
                <c:pt idx="44">
                  <c:v>646</c:v>
                </c:pt>
                <c:pt idx="45">
                  <c:v>1067</c:v>
                </c:pt>
                <c:pt idx="46">
                  <c:v>584</c:v>
                </c:pt>
                <c:pt idx="47">
                  <c:v>803</c:v>
                </c:pt>
                <c:pt idx="48">
                  <c:v>420</c:v>
                </c:pt>
                <c:pt idx="49">
                  <c:v>399</c:v>
                </c:pt>
                <c:pt idx="50">
                  <c:v>526</c:v>
                </c:pt>
                <c:pt idx="51">
                  <c:v>170</c:v>
                </c:pt>
                <c:pt idx="52">
                  <c:v>253</c:v>
                </c:pt>
                <c:pt idx="53">
                  <c:v>120</c:v>
                </c:pt>
                <c:pt idx="54">
                  <c:v>964</c:v>
                </c:pt>
                <c:pt idx="55">
                  <c:v>281</c:v>
                </c:pt>
                <c:pt idx="56">
                  <c:v>203</c:v>
                </c:pt>
                <c:pt idx="57">
                  <c:v>236</c:v>
                </c:pt>
                <c:pt idx="58">
                  <c:v>403</c:v>
                </c:pt>
                <c:pt idx="59">
                  <c:v>245</c:v>
                </c:pt>
              </c:numCache>
            </c:numRef>
          </c:val>
          <c:smooth val="0"/>
          <c:extLst>
            <c:ext xmlns:c16="http://schemas.microsoft.com/office/drawing/2014/chart" uri="{C3380CC4-5D6E-409C-BE32-E72D297353CC}">
              <c16:uniqueId val="{00000000-71FF-4B4F-B23C-84A3348DEACD}"/>
            </c:ext>
          </c:extLst>
        </c:ser>
        <c:dLbls>
          <c:showLegendKey val="0"/>
          <c:showVal val="0"/>
          <c:showCatName val="0"/>
          <c:showSerName val="0"/>
          <c:showPercent val="0"/>
          <c:showBubbleSize val="0"/>
        </c:dLbls>
        <c:marker val="1"/>
        <c:smooth val="0"/>
        <c:axId val="741984032"/>
        <c:axId val="741985664"/>
      </c:lineChart>
      <c:catAx>
        <c:axId val="741984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41985664"/>
        <c:crosses val="autoZero"/>
        <c:auto val="1"/>
        <c:lblAlgn val="ctr"/>
        <c:lblOffset val="100"/>
        <c:noMultiLvlLbl val="0"/>
      </c:catAx>
      <c:valAx>
        <c:axId val="7419856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4198403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[SLAM-EBERO-Reports-20190823.xlsx]IncidentsEBERO!PivotTable8</c:name>
    <c:fmtId val="8"/>
  </c:pivotSource>
  <c:chart>
    <c:autoTitleDeleted val="1"/>
    <c:pivotFmts>
      <c:pivotFmt>
        <c:idx val="0"/>
        <c:spPr>
          <a:solidFill>
            <a:schemeClr val="accent1"/>
          </a:solidFill>
          <a:ln>
            <a:noFill/>
          </a:ln>
          <a:effectLst/>
        </c:spPr>
        <c:marker>
          <c:symbol val="circle"/>
          <c:size val="5"/>
          <c:spPr>
            <a:solidFill>
              <a:schemeClr val="accent1"/>
            </a:solidFill>
            <a:ln w="9525">
              <a:solidFill>
                <a:schemeClr val="accent1"/>
              </a:solidFill>
            </a:ln>
            <a:effectLst/>
          </c:spPr>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IncidentsEBERO!$B$1</c:f>
              <c:strCache>
                <c:ptCount val="1"/>
                <c:pt idx="0">
                  <c:v>Total</c:v>
                </c:pt>
              </c:strCache>
            </c:strRef>
          </c:tx>
          <c:spPr>
            <a:solidFill>
              <a:schemeClr val="accent1"/>
            </a:solidFill>
            <a:ln>
              <a:noFill/>
            </a:ln>
            <a:effectLst/>
          </c:spPr>
          <c:invertIfNegative val="0"/>
          <c:cat>
            <c:multiLvlStrRef>
              <c:f>IncidentsEBERO!$A$2:$A$38</c:f>
              <c:multiLvlStrCache>
                <c:ptCount val="17"/>
                <c:lvl>
                  <c:pt idx="0">
                    <c:v>Feb</c:v>
                  </c:pt>
                  <c:pt idx="1">
                    <c:v>Mar</c:v>
                  </c:pt>
                  <c:pt idx="2">
                    <c:v>Apr</c:v>
                  </c:pt>
                  <c:pt idx="3">
                    <c:v>Jul</c:v>
                  </c:pt>
                  <c:pt idx="4">
                    <c:v>Nov</c:v>
                  </c:pt>
                  <c:pt idx="5">
                    <c:v>Dec</c:v>
                  </c:pt>
                  <c:pt idx="6">
                    <c:v>Jan</c:v>
                  </c:pt>
                  <c:pt idx="7">
                    <c:v>Feb</c:v>
                  </c:pt>
                  <c:pt idx="8">
                    <c:v>Apr</c:v>
                  </c:pt>
                  <c:pt idx="9">
                    <c:v>Jul</c:v>
                  </c:pt>
                  <c:pt idx="10">
                    <c:v>Oct</c:v>
                  </c:pt>
                  <c:pt idx="11">
                    <c:v>Jun</c:v>
                  </c:pt>
                  <c:pt idx="12">
                    <c:v>Dec</c:v>
                  </c:pt>
                  <c:pt idx="13">
                    <c:v>Mar</c:v>
                  </c:pt>
                  <c:pt idx="14">
                    <c:v>Apr</c:v>
                  </c:pt>
                  <c:pt idx="15">
                    <c:v>Jun</c:v>
                  </c:pt>
                  <c:pt idx="16">
                    <c:v>Aug</c:v>
                  </c:pt>
                </c:lvl>
                <c:lvl>
                  <c:pt idx="0">
                    <c:v>Qtr1</c:v>
                  </c:pt>
                  <c:pt idx="2">
                    <c:v>Qtr2</c:v>
                  </c:pt>
                  <c:pt idx="3">
                    <c:v>Qtr3</c:v>
                  </c:pt>
                  <c:pt idx="4">
                    <c:v>Qtr4</c:v>
                  </c:pt>
                  <c:pt idx="6">
                    <c:v>Qtr1</c:v>
                  </c:pt>
                  <c:pt idx="8">
                    <c:v>Qtr2</c:v>
                  </c:pt>
                  <c:pt idx="9">
                    <c:v>Qtr3</c:v>
                  </c:pt>
                  <c:pt idx="10">
                    <c:v>Qtr4</c:v>
                  </c:pt>
                  <c:pt idx="11">
                    <c:v>Qtr2</c:v>
                  </c:pt>
                  <c:pt idx="12">
                    <c:v>Qtr4</c:v>
                  </c:pt>
                  <c:pt idx="13">
                    <c:v>Qtr1</c:v>
                  </c:pt>
                  <c:pt idx="14">
                    <c:v>Qtr2</c:v>
                  </c:pt>
                  <c:pt idx="16">
                    <c:v>Qtr3</c:v>
                  </c:pt>
                </c:lvl>
                <c:lvl>
                  <c:pt idx="0">
                    <c:v>2014</c:v>
                  </c:pt>
                  <c:pt idx="6">
                    <c:v>2015</c:v>
                  </c:pt>
                  <c:pt idx="9">
                    <c:v>2016</c:v>
                  </c:pt>
                  <c:pt idx="11">
                    <c:v>2017</c:v>
                  </c:pt>
                  <c:pt idx="13">
                    <c:v>2018</c:v>
                  </c:pt>
                  <c:pt idx="16">
                    <c:v>2019</c:v>
                  </c:pt>
                </c:lvl>
              </c:multiLvlStrCache>
            </c:multiLvlStrRef>
          </c:cat>
          <c:val>
            <c:numRef>
              <c:f>IncidentsEBERO!$B$2:$B$38</c:f>
              <c:numCache>
                <c:formatCode>General</c:formatCode>
                <c:ptCount val="17"/>
                <c:pt idx="0">
                  <c:v>2</c:v>
                </c:pt>
                <c:pt idx="1">
                  <c:v>2</c:v>
                </c:pt>
                <c:pt idx="2">
                  <c:v>12</c:v>
                </c:pt>
                <c:pt idx="3">
                  <c:v>1</c:v>
                </c:pt>
                <c:pt idx="4">
                  <c:v>1</c:v>
                </c:pt>
                <c:pt idx="5">
                  <c:v>1</c:v>
                </c:pt>
                <c:pt idx="6">
                  <c:v>3</c:v>
                </c:pt>
                <c:pt idx="7">
                  <c:v>2</c:v>
                </c:pt>
                <c:pt idx="8">
                  <c:v>2</c:v>
                </c:pt>
                <c:pt idx="9">
                  <c:v>1</c:v>
                </c:pt>
                <c:pt idx="10">
                  <c:v>2</c:v>
                </c:pt>
                <c:pt idx="11">
                  <c:v>5</c:v>
                </c:pt>
                <c:pt idx="12">
                  <c:v>1</c:v>
                </c:pt>
                <c:pt idx="13">
                  <c:v>7</c:v>
                </c:pt>
                <c:pt idx="14">
                  <c:v>1</c:v>
                </c:pt>
                <c:pt idx="15">
                  <c:v>8</c:v>
                </c:pt>
                <c:pt idx="16">
                  <c:v>1</c:v>
                </c:pt>
              </c:numCache>
            </c:numRef>
          </c:val>
          <c:extLst>
            <c:ext xmlns:c16="http://schemas.microsoft.com/office/drawing/2014/chart" uri="{C3380CC4-5D6E-409C-BE32-E72D297353CC}">
              <c16:uniqueId val="{00000000-C2BE-5A40-BBAE-5A64D08D028C}"/>
            </c:ext>
          </c:extLst>
        </c:ser>
        <c:dLbls>
          <c:showLegendKey val="0"/>
          <c:showVal val="0"/>
          <c:showCatName val="0"/>
          <c:showSerName val="0"/>
          <c:showPercent val="0"/>
          <c:showBubbleSize val="0"/>
        </c:dLbls>
        <c:gapWidth val="150"/>
        <c:axId val="732529232"/>
        <c:axId val="732551504"/>
      </c:barChart>
      <c:catAx>
        <c:axId val="732529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2551504"/>
        <c:crosses val="autoZero"/>
        <c:auto val="1"/>
        <c:lblAlgn val="ctr"/>
        <c:lblOffset val="100"/>
        <c:noMultiLvlLbl val="0"/>
      </c:catAx>
      <c:valAx>
        <c:axId val="732551504"/>
        <c:scaling>
          <c:orientation val="minMax"/>
        </c:scaling>
        <c:delete val="0"/>
        <c:axPos val="l"/>
        <c:majorGridlines>
          <c:spPr>
            <a:ln w="9525" cap="flat" cmpd="sng" algn="ctr">
              <a:solidFill>
                <a:schemeClr val="tx1">
                  <a:lumMod val="15000"/>
                  <a:lumOff val="85000"/>
                </a:schemeClr>
              </a:solidFill>
              <a:round/>
            </a:ln>
            <a:effectLst/>
          </c:spPr>
        </c:majorGridlines>
        <c:title>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252923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14500" y="1122363"/>
            <a:ext cx="10287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714500" y="3602038"/>
            <a:ext cx="10287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A6980D0-2BC9-B547-B5E6-B5551AEADE39}" type="datetimeFigureOut">
              <a:rPr lang="en-US" smtClean="0"/>
              <a:t>8/23/19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3533792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6980D0-2BC9-B547-B5E6-B5551AEADE39}" type="datetimeFigureOut">
              <a:rPr lang="en-US" smtClean="0"/>
              <a:t>8/23/19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22867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15512" y="365125"/>
            <a:ext cx="2957513"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42975" y="365125"/>
            <a:ext cx="870108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6980D0-2BC9-B547-B5E6-B5551AEADE39}" type="datetimeFigureOut">
              <a:rPr lang="en-US" smtClean="0"/>
              <a:t>8/23/19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2413280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6980D0-2BC9-B547-B5E6-B5551AEADE39}" type="datetimeFigureOut">
              <a:rPr lang="en-US" smtClean="0"/>
              <a:t>8/23/19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3834271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35831" y="1709739"/>
            <a:ext cx="1183005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935831" y="4589464"/>
            <a:ext cx="1183005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6980D0-2BC9-B547-B5E6-B5551AEADE39}" type="datetimeFigureOut">
              <a:rPr lang="en-US" smtClean="0"/>
              <a:t>8/23/19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3497585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2975" y="1825625"/>
            <a:ext cx="58293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943725" y="1825625"/>
            <a:ext cx="58293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6980D0-2BC9-B547-B5E6-B5551AEADE39}" type="datetimeFigureOut">
              <a:rPr lang="en-US" smtClean="0"/>
              <a:t>8/23/19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121092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4762" y="365126"/>
            <a:ext cx="1183005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944762" y="1681163"/>
            <a:ext cx="580251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44762" y="2505075"/>
            <a:ext cx="580251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943725" y="1681163"/>
            <a:ext cx="58310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943725" y="2505075"/>
            <a:ext cx="58310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6980D0-2BC9-B547-B5E6-B5551AEADE39}" type="datetimeFigureOut">
              <a:rPr lang="en-US" smtClean="0"/>
              <a:t>8/23/19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1082155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A6980D0-2BC9-B547-B5E6-B5551AEADE39}" type="datetimeFigureOut">
              <a:rPr lang="en-US" smtClean="0"/>
              <a:t>8/23/19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621593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6980D0-2BC9-B547-B5E6-B5551AEADE39}" type="datetimeFigureOut">
              <a:rPr lang="en-US" smtClean="0"/>
              <a:t>8/23/19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943925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44762" y="457200"/>
            <a:ext cx="442376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831087" y="987426"/>
            <a:ext cx="694372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44762" y="2057400"/>
            <a:ext cx="4423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6980D0-2BC9-B547-B5E6-B5551AEADE39}" type="datetimeFigureOut">
              <a:rPr lang="en-US" smtClean="0"/>
              <a:t>8/23/19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1316595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44762" y="457200"/>
            <a:ext cx="442376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831087" y="987426"/>
            <a:ext cx="6943725"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44762" y="2057400"/>
            <a:ext cx="4423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6980D0-2BC9-B547-B5E6-B5551AEADE39}" type="datetimeFigureOut">
              <a:rPr lang="en-US" smtClean="0"/>
              <a:t>8/23/19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2AB10-BC7A-9F47-8A03-25DED38FC697}" type="slidenum">
              <a:rPr lang="en-US" smtClean="0"/>
              <a:t>‹#›</a:t>
            </a:fld>
            <a:endParaRPr lang="en-US"/>
          </a:p>
        </p:txBody>
      </p:sp>
    </p:spTree>
    <p:extLst>
      <p:ext uri="{BB962C8B-B14F-4D97-AF65-F5344CB8AC3E}">
        <p14:creationId xmlns:p14="http://schemas.microsoft.com/office/powerpoint/2010/main" val="1251388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42975" y="365126"/>
            <a:ext cx="1183005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42975" y="1825625"/>
            <a:ext cx="118300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42975" y="6356351"/>
            <a:ext cx="30861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6980D0-2BC9-B547-B5E6-B5551AEADE39}" type="datetimeFigureOut">
              <a:rPr lang="en-US" smtClean="0"/>
              <a:t>8/23/19</a:t>
            </a:fld>
            <a:endParaRPr lang="en-US"/>
          </a:p>
        </p:txBody>
      </p:sp>
      <p:sp>
        <p:nvSpPr>
          <p:cNvPr id="5" name="Footer Placeholder 4"/>
          <p:cNvSpPr>
            <a:spLocks noGrp="1"/>
          </p:cNvSpPr>
          <p:nvPr>
            <p:ph type="ftr" sz="quarter" idx="3"/>
          </p:nvPr>
        </p:nvSpPr>
        <p:spPr>
          <a:xfrm>
            <a:off x="4543425" y="6356351"/>
            <a:ext cx="46291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686925" y="6356351"/>
            <a:ext cx="30861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2AB10-BC7A-9F47-8A03-25DED38FC697}" type="slidenum">
              <a:rPr lang="en-US" smtClean="0"/>
              <a:t>‹#›</a:t>
            </a:fld>
            <a:endParaRPr lang="en-US"/>
          </a:p>
        </p:txBody>
      </p:sp>
    </p:spTree>
    <p:extLst>
      <p:ext uri="{BB962C8B-B14F-4D97-AF65-F5344CB8AC3E}">
        <p14:creationId xmlns:p14="http://schemas.microsoft.com/office/powerpoint/2010/main" val="13174470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717B6-4CF1-4447-A04A-2B38277CEE28}"/>
              </a:ext>
            </a:extLst>
          </p:cNvPr>
          <p:cNvSpPr>
            <a:spLocks noGrp="1"/>
          </p:cNvSpPr>
          <p:nvPr>
            <p:ph type="ctrTitle"/>
          </p:nvPr>
        </p:nvSpPr>
        <p:spPr/>
        <p:txBody>
          <a:bodyPr/>
          <a:lstStyle/>
          <a:p>
            <a:r>
              <a:rPr lang="en-US" dirty="0"/>
              <a:t>SLAM Statistics</a:t>
            </a:r>
          </a:p>
        </p:txBody>
      </p:sp>
      <p:sp>
        <p:nvSpPr>
          <p:cNvPr id="5" name="Subtitle 4">
            <a:extLst>
              <a:ext uri="{FF2B5EF4-FFF2-40B4-BE49-F238E27FC236}">
                <a16:creationId xmlns:a16="http://schemas.microsoft.com/office/drawing/2014/main" id="{BF3CF886-20C7-8448-A474-3789B00BE4B0}"/>
              </a:ext>
            </a:extLst>
          </p:cNvPr>
          <p:cNvSpPr>
            <a:spLocks noGrp="1"/>
          </p:cNvSpPr>
          <p:nvPr>
            <p:ph type="subTitle" idx="1"/>
          </p:nvPr>
        </p:nvSpPr>
        <p:spPr>
          <a:xfrm>
            <a:off x="2286000" y="3602038"/>
            <a:ext cx="9144000" cy="2262049"/>
          </a:xfrm>
        </p:spPr>
        <p:txBody>
          <a:bodyPr/>
          <a:lstStyle/>
          <a:p>
            <a:endParaRPr lang="en-US" dirty="0"/>
          </a:p>
          <a:p>
            <a:endParaRPr lang="en-US" dirty="0"/>
          </a:p>
          <a:p>
            <a:endParaRPr lang="en-US" dirty="0"/>
          </a:p>
          <a:p>
            <a:pPr algn="r"/>
            <a:r>
              <a:rPr lang="en-US" sz="1600" dirty="0"/>
              <a:t>Updated: 08/23/2019</a:t>
            </a:r>
          </a:p>
        </p:txBody>
      </p:sp>
    </p:spTree>
    <p:extLst>
      <p:ext uri="{BB962C8B-B14F-4D97-AF65-F5344CB8AC3E}">
        <p14:creationId xmlns:p14="http://schemas.microsoft.com/office/powerpoint/2010/main" val="2490390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5D545-DB09-3F49-9D9A-43D946D1A0F0}"/>
              </a:ext>
            </a:extLst>
          </p:cNvPr>
          <p:cNvSpPr>
            <a:spLocks noGrp="1"/>
          </p:cNvSpPr>
          <p:nvPr>
            <p:ph type="title"/>
          </p:nvPr>
        </p:nvSpPr>
        <p:spPr/>
        <p:txBody>
          <a:bodyPr/>
          <a:lstStyle/>
          <a:p>
            <a:r>
              <a:rPr lang="en-US" dirty="0"/>
              <a:t>DNS Failures</a:t>
            </a:r>
          </a:p>
        </p:txBody>
      </p:sp>
      <p:graphicFrame>
        <p:nvGraphicFramePr>
          <p:cNvPr id="7" name="DNS Failures">
            <a:extLst>
              <a:ext uri="{FF2B5EF4-FFF2-40B4-BE49-F238E27FC236}">
                <a16:creationId xmlns:a16="http://schemas.microsoft.com/office/drawing/2014/main" id="{E499DA79-F7C0-D84F-A9AB-91ACB372E206}"/>
              </a:ext>
            </a:extLst>
          </p:cNvPr>
          <p:cNvGraphicFramePr>
            <a:graphicFrameLocks noGrp="1"/>
          </p:cNvGraphicFramePr>
          <p:nvPr>
            <p:ph idx="1"/>
            <p:extLst>
              <p:ext uri="{D42A27DB-BD31-4B8C-83A1-F6EECF244321}">
                <p14:modId xmlns:p14="http://schemas.microsoft.com/office/powerpoint/2010/main" val="2689546154"/>
              </p:ext>
            </p:extLst>
          </p:nvPr>
        </p:nvGraphicFramePr>
        <p:xfrm>
          <a:off x="0" y="1825625"/>
          <a:ext cx="13715999"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D3B43318-DD3F-6745-AE7A-2DA86B399EFE}"/>
              </a:ext>
            </a:extLst>
          </p:cNvPr>
          <p:cNvSpPr txBox="1"/>
          <p:nvPr/>
        </p:nvSpPr>
        <p:spPr>
          <a:xfrm>
            <a:off x="328612" y="6289671"/>
            <a:ext cx="12787313" cy="430887"/>
          </a:xfrm>
          <a:prstGeom prst="rect">
            <a:avLst/>
          </a:prstGeom>
          <a:noFill/>
        </p:spPr>
        <p:txBody>
          <a:bodyPr wrap="square" rtlCol="0">
            <a:spAutoFit/>
          </a:bodyPr>
          <a:lstStyle/>
          <a:p>
            <a:r>
              <a:rPr lang="en-US" sz="1100" i="1" dirty="0"/>
              <a:t>*Registry operators are subject to Service Level Agreement monitoring and, for RDDS, DNS and DNSSEC failures, will receive automated compliance Escalated Notices and additional communications from ICANN org to facilitate resolution of the failures when certain downtime thresholds are met.  For information regarding these thresholds, please refer to Specification 10 of the Registry Agreement (RA). </a:t>
            </a:r>
            <a:endParaRPr lang="en-US" sz="1100" dirty="0"/>
          </a:p>
        </p:txBody>
      </p:sp>
    </p:spTree>
    <p:extLst>
      <p:ext uri="{BB962C8B-B14F-4D97-AF65-F5344CB8AC3E}">
        <p14:creationId xmlns:p14="http://schemas.microsoft.com/office/powerpoint/2010/main" val="3904433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5A2F2-AC20-714F-9B1D-C86CDB398434}"/>
              </a:ext>
            </a:extLst>
          </p:cNvPr>
          <p:cNvSpPr>
            <a:spLocks noGrp="1"/>
          </p:cNvSpPr>
          <p:nvPr>
            <p:ph type="title"/>
          </p:nvPr>
        </p:nvSpPr>
        <p:spPr/>
        <p:txBody>
          <a:bodyPr/>
          <a:lstStyle/>
          <a:p>
            <a:r>
              <a:rPr lang="en-US" dirty="0"/>
              <a:t>RDDS Failures</a:t>
            </a:r>
          </a:p>
        </p:txBody>
      </p:sp>
      <p:graphicFrame>
        <p:nvGraphicFramePr>
          <p:cNvPr id="5" name="RDDS Failures">
            <a:extLst>
              <a:ext uri="{FF2B5EF4-FFF2-40B4-BE49-F238E27FC236}">
                <a16:creationId xmlns:a16="http://schemas.microsoft.com/office/drawing/2014/main" id="{605E1983-7A14-6C4C-B299-A0C64FB4377D}"/>
              </a:ext>
            </a:extLst>
          </p:cNvPr>
          <p:cNvGraphicFramePr>
            <a:graphicFrameLocks noGrp="1"/>
          </p:cNvGraphicFramePr>
          <p:nvPr>
            <p:ph idx="1"/>
            <p:extLst>
              <p:ext uri="{D42A27DB-BD31-4B8C-83A1-F6EECF244321}">
                <p14:modId xmlns:p14="http://schemas.microsoft.com/office/powerpoint/2010/main" val="999013392"/>
              </p:ext>
            </p:extLst>
          </p:nvPr>
        </p:nvGraphicFramePr>
        <p:xfrm>
          <a:off x="0" y="1825625"/>
          <a:ext cx="13715999"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3A84454A-4467-1D40-AD59-E37A522891A7}"/>
              </a:ext>
            </a:extLst>
          </p:cNvPr>
          <p:cNvSpPr txBox="1"/>
          <p:nvPr/>
        </p:nvSpPr>
        <p:spPr>
          <a:xfrm>
            <a:off x="328612" y="6289671"/>
            <a:ext cx="12787313" cy="430887"/>
          </a:xfrm>
          <a:prstGeom prst="rect">
            <a:avLst/>
          </a:prstGeom>
          <a:noFill/>
        </p:spPr>
        <p:txBody>
          <a:bodyPr wrap="square" rtlCol="0">
            <a:spAutoFit/>
          </a:bodyPr>
          <a:lstStyle/>
          <a:p>
            <a:r>
              <a:rPr lang="en-US" sz="1100" i="1" dirty="0"/>
              <a:t>*Registry operators are subject to Service Level Agreement monitoring and, for RDDS, DNS and DNSSEC failures, will receive automated compliance Escalated Notices and additional communications from ICANN org to facilitate resolution of the failures when certain downtime thresholds are met.  For information regarding these thresholds, please refer to Specification 10 of the Registry Agreement (RA). </a:t>
            </a:r>
            <a:endParaRPr lang="en-US" sz="1100" dirty="0"/>
          </a:p>
        </p:txBody>
      </p:sp>
    </p:spTree>
    <p:extLst>
      <p:ext uri="{BB962C8B-B14F-4D97-AF65-F5344CB8AC3E}">
        <p14:creationId xmlns:p14="http://schemas.microsoft.com/office/powerpoint/2010/main" val="1139930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A9704-EF63-8046-9BA5-5284417D10A0}"/>
              </a:ext>
            </a:extLst>
          </p:cNvPr>
          <p:cNvSpPr>
            <a:spLocks noGrp="1"/>
          </p:cNvSpPr>
          <p:nvPr>
            <p:ph type="title"/>
          </p:nvPr>
        </p:nvSpPr>
        <p:spPr/>
        <p:txBody>
          <a:bodyPr>
            <a:normAutofit/>
          </a:bodyPr>
          <a:lstStyle/>
          <a:p>
            <a:r>
              <a:rPr lang="en-US" sz="3200" dirty="0"/>
              <a:t>DNS and RDDS failures that reached the EBERO threshold</a:t>
            </a:r>
          </a:p>
        </p:txBody>
      </p:sp>
      <p:graphicFrame>
        <p:nvGraphicFramePr>
          <p:cNvPr id="6" name="Content Placeholder 5">
            <a:extLst>
              <a:ext uri="{FF2B5EF4-FFF2-40B4-BE49-F238E27FC236}">
                <a16:creationId xmlns:a16="http://schemas.microsoft.com/office/drawing/2014/main" id="{718F08B8-10D6-5E46-AAC4-0E3EA2FE2C68}"/>
              </a:ext>
            </a:extLst>
          </p:cNvPr>
          <p:cNvGraphicFramePr>
            <a:graphicFrameLocks noGrp="1"/>
          </p:cNvGraphicFramePr>
          <p:nvPr>
            <p:ph idx="1"/>
            <p:extLst>
              <p:ext uri="{D42A27DB-BD31-4B8C-83A1-F6EECF244321}">
                <p14:modId xmlns:p14="http://schemas.microsoft.com/office/powerpoint/2010/main" val="170168864"/>
              </p:ext>
            </p:extLst>
          </p:nvPr>
        </p:nvGraphicFramePr>
        <p:xfrm>
          <a:off x="0" y="1825625"/>
          <a:ext cx="13715999"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B67B0851-25EA-A14B-8D0B-BA60BA2D0A66}"/>
              </a:ext>
            </a:extLst>
          </p:cNvPr>
          <p:cNvSpPr txBox="1"/>
          <p:nvPr/>
        </p:nvSpPr>
        <p:spPr>
          <a:xfrm>
            <a:off x="328612" y="6289671"/>
            <a:ext cx="12787313" cy="430887"/>
          </a:xfrm>
          <a:prstGeom prst="rect">
            <a:avLst/>
          </a:prstGeom>
          <a:noFill/>
        </p:spPr>
        <p:txBody>
          <a:bodyPr wrap="square" rtlCol="0">
            <a:spAutoFit/>
          </a:bodyPr>
          <a:lstStyle/>
          <a:p>
            <a:r>
              <a:rPr lang="en-US" sz="1100" i="1" dirty="0"/>
              <a:t>*Registry operators are subject to Service Level Agreement monitoring and, for RDDS, DNS and DNSSEC failures, will receive automated compliance Escalated Notices and additional communications from ICANN org to facilitate resolution of the failures when certain downtime thresholds are met.  For information regarding these thresholds, please refer to Specification 10 of the Registry Agreement (RA). </a:t>
            </a:r>
            <a:endParaRPr lang="en-US" sz="1100" dirty="0"/>
          </a:p>
        </p:txBody>
      </p:sp>
    </p:spTree>
    <p:extLst>
      <p:ext uri="{BB962C8B-B14F-4D97-AF65-F5344CB8AC3E}">
        <p14:creationId xmlns:p14="http://schemas.microsoft.com/office/powerpoint/2010/main" val="22082436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TotalTime>
  <Words>98</Words>
  <Application>Microsoft Macintosh PowerPoint</Application>
  <PresentationFormat>Custom</PresentationFormat>
  <Paragraphs>12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SLAM Statistics</vt:lpstr>
      <vt:lpstr>DNS Failures</vt:lpstr>
      <vt:lpstr>RDDS Failures</vt:lpstr>
      <vt:lpstr>DNS and RDDS failures that reached the EBERO threshold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SLAM Statistics</dc:title>
  <dc:creator>Microsoft Office User</dc:creator>
  <cp:lastModifiedBy>Microsoft Office User</cp:lastModifiedBy>
  <cp:revision>14</cp:revision>
  <dcterms:created xsi:type="dcterms:W3CDTF">2019-06-18T23:05:50Z</dcterms:created>
  <dcterms:modified xsi:type="dcterms:W3CDTF">2019-08-23T17:41:45Z</dcterms:modified>
</cp:coreProperties>
</file>