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5"/>
  </p:notesMasterIdLst>
  <p:handoutMasterIdLst>
    <p:handoutMasterId r:id="rId56"/>
  </p:handoutMasterIdLst>
  <p:sldIdLst>
    <p:sldId id="326" r:id="rId2"/>
    <p:sldId id="327" r:id="rId3"/>
    <p:sldId id="277" r:id="rId4"/>
    <p:sldId id="311" r:id="rId5"/>
    <p:sldId id="260" r:id="rId6"/>
    <p:sldId id="288" r:id="rId7"/>
    <p:sldId id="307" r:id="rId8"/>
    <p:sldId id="312" r:id="rId9"/>
    <p:sldId id="329" r:id="rId10"/>
    <p:sldId id="328" r:id="rId11"/>
    <p:sldId id="313" r:id="rId12"/>
    <p:sldId id="314" r:id="rId13"/>
    <p:sldId id="330" r:id="rId14"/>
    <p:sldId id="315" r:id="rId15"/>
    <p:sldId id="333" r:id="rId16"/>
    <p:sldId id="332" r:id="rId17"/>
    <p:sldId id="331" r:id="rId18"/>
    <p:sldId id="316" r:id="rId19"/>
    <p:sldId id="334" r:id="rId20"/>
    <p:sldId id="335" r:id="rId21"/>
    <p:sldId id="336" r:id="rId22"/>
    <p:sldId id="337" r:id="rId23"/>
    <p:sldId id="338" r:id="rId24"/>
    <p:sldId id="339" r:id="rId25"/>
    <p:sldId id="317" r:id="rId26"/>
    <p:sldId id="340" r:id="rId27"/>
    <p:sldId id="318" r:id="rId28"/>
    <p:sldId id="341" r:id="rId29"/>
    <p:sldId id="342" r:id="rId30"/>
    <p:sldId id="343" r:id="rId31"/>
    <p:sldId id="319" r:id="rId32"/>
    <p:sldId id="344" r:id="rId33"/>
    <p:sldId id="345" r:id="rId34"/>
    <p:sldId id="353" r:id="rId35"/>
    <p:sldId id="346" r:id="rId36"/>
    <p:sldId id="347" r:id="rId37"/>
    <p:sldId id="348" r:id="rId38"/>
    <p:sldId id="349" r:id="rId39"/>
    <p:sldId id="350" r:id="rId40"/>
    <p:sldId id="351" r:id="rId41"/>
    <p:sldId id="321" r:id="rId42"/>
    <p:sldId id="322" r:id="rId43"/>
    <p:sldId id="356" r:id="rId44"/>
    <p:sldId id="355" r:id="rId45"/>
    <p:sldId id="352" r:id="rId46"/>
    <p:sldId id="354" r:id="rId47"/>
    <p:sldId id="357" r:id="rId48"/>
    <p:sldId id="358" r:id="rId49"/>
    <p:sldId id="359" r:id="rId50"/>
    <p:sldId id="360" r:id="rId51"/>
    <p:sldId id="361" r:id="rId52"/>
    <p:sldId id="362" r:id="rId53"/>
    <p:sldId id="324"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E4B91"/>
    <a:srgbClr val="18548A"/>
    <a:srgbClr val="15538C"/>
    <a:srgbClr val="0B2F49"/>
    <a:srgbClr val="092F4B"/>
    <a:srgbClr val="A1472D"/>
    <a:srgbClr val="A34729"/>
    <a:srgbClr val="B87137"/>
    <a:srgbClr val="BA7132"/>
    <a:srgbClr val="17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3" autoAdjust="0"/>
    <p:restoredTop sz="92623" autoAdjust="0"/>
  </p:normalViewPr>
  <p:slideViewPr>
    <p:cSldViewPr snapToGrid="0" snapToObjects="1">
      <p:cViewPr>
        <p:scale>
          <a:sx n="99" d="100"/>
          <a:sy n="99" d="100"/>
        </p:scale>
        <p:origin x="-688" y="-392"/>
      </p:cViewPr>
      <p:guideLst>
        <p:guide orient="horz" pos="142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1/27/16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1/27/16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E002FF9-4628-B146-9948-95257A430692}" type="slidenum">
              <a:rPr lang="en-US" smtClean="0"/>
              <a:t>1</a:t>
            </a:fld>
            <a:endParaRPr lang="en-US" dirty="0"/>
          </a:p>
        </p:txBody>
      </p:sp>
    </p:spTree>
    <p:extLst>
      <p:ext uri="{BB962C8B-B14F-4D97-AF65-F5344CB8AC3E}">
        <p14:creationId xmlns:p14="http://schemas.microsoft.com/office/powerpoint/2010/main" val="166165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simpler agenda slide, the outline for your presentation.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11</a:t>
            </a:fld>
            <a:endParaRPr lang="en-US"/>
          </a:p>
        </p:txBody>
      </p:sp>
    </p:spTree>
    <p:extLst>
      <p:ext uri="{BB962C8B-B14F-4D97-AF65-F5344CB8AC3E}">
        <p14:creationId xmlns:p14="http://schemas.microsoft.com/office/powerpoint/2010/main" val="366636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Breakup</a:t>
            </a:r>
            <a:r>
              <a:rPr lang="en-US" baseline="0" dirty="0" smtClean="0"/>
              <a:t> your presentation, divide it into sections.  This is especially useful if most of your presentation is text.</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41</a:t>
            </a:fld>
            <a:endParaRPr lang="en-US"/>
          </a:p>
        </p:txBody>
      </p:sp>
    </p:spTree>
    <p:extLst>
      <p:ext uri="{BB962C8B-B14F-4D97-AF65-F5344CB8AC3E}">
        <p14:creationId xmlns:p14="http://schemas.microsoft.com/office/powerpoint/2010/main" val="3035232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Breakup</a:t>
            </a:r>
            <a:r>
              <a:rPr lang="en-US" baseline="0" dirty="0" smtClean="0"/>
              <a:t> your presentation, divide it into sections.  This is especially useful if most of your presentation is text.</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48</a:t>
            </a:fld>
            <a:endParaRPr lang="en-US"/>
          </a:p>
        </p:txBody>
      </p:sp>
    </p:spTree>
    <p:extLst>
      <p:ext uri="{BB962C8B-B14F-4D97-AF65-F5344CB8AC3E}">
        <p14:creationId xmlns:p14="http://schemas.microsoft.com/office/powerpoint/2010/main" val="2402769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adjust the email/web address to whichever email or web address is best suited to your presentation.  This should be your final slide.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53</a:t>
            </a:fld>
            <a:endParaRPr lang="en-US"/>
          </a:p>
        </p:txBody>
      </p:sp>
    </p:spTree>
    <p:extLst>
      <p:ext uri="{BB962C8B-B14F-4D97-AF65-F5344CB8AC3E}">
        <p14:creationId xmlns:p14="http://schemas.microsoft.com/office/powerpoint/2010/main" val="54292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Strategies across all regions and key metrics </a:t>
            </a:r>
          </a:p>
          <a:p>
            <a:r>
              <a:rPr lang="en-US" baseline="0" dirty="0" smtClean="0"/>
              <a:t>Planning and Development – Alignment with key icann objectives </a:t>
            </a:r>
          </a:p>
          <a:p>
            <a:r>
              <a:rPr lang="en-US" baseline="0" dirty="0" smtClean="0"/>
              <a:t>Implementation </a:t>
            </a:r>
          </a:p>
          <a:p>
            <a:r>
              <a:rPr lang="en-US" baseline="0" dirty="0" smtClean="0"/>
              <a:t>Regional Engagement &amp; Policy Development </a:t>
            </a:r>
          </a:p>
          <a:p>
            <a:r>
              <a:rPr lang="en-US" baseline="0" dirty="0" smtClean="0"/>
              <a:t>Outreach and Stakeholder Engagement Metric </a:t>
            </a:r>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dirty="0"/>
          </a:p>
        </p:txBody>
      </p:sp>
    </p:spTree>
    <p:extLst>
      <p:ext uri="{BB962C8B-B14F-4D97-AF65-F5344CB8AC3E}">
        <p14:creationId xmlns:p14="http://schemas.microsoft.com/office/powerpoint/2010/main" val="580107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Breakup</a:t>
            </a:r>
            <a:r>
              <a:rPr lang="en-US" baseline="0" dirty="0" smtClean="0"/>
              <a:t> your presentation, divide it into sections.  This is especially useful if most of your presentation is text.</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240276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Insert a 364 x 395 pixels</a:t>
            </a:r>
            <a:r>
              <a:rPr lang="en-US" sz="1200" kern="1200" baseline="0" dirty="0" smtClean="0">
                <a:solidFill>
                  <a:schemeClr val="tx1"/>
                </a:solidFill>
                <a:latin typeface="+mn-lt"/>
                <a:ea typeface="+mn-ea"/>
                <a:cs typeface="+mn-cs"/>
              </a:rPr>
              <a:t> photo.</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3291969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adjust the length and width of the arrow, click on the arrow, grab a corner, and lengthen or shorten, depending on your preference.  </a:t>
            </a:r>
          </a:p>
          <a:p>
            <a:endParaRPr lang="en-US" baseline="0" dirty="0" smtClean="0"/>
          </a:p>
          <a:p>
            <a:r>
              <a:rPr lang="en-US" baseline="0" dirty="0" smtClean="0"/>
              <a:t>To add a bubble, click on the bubble, ensure it is fully highlighted, COPY and PASTE.  Then drag the bubble to your preferred placement.  </a:t>
            </a:r>
          </a:p>
          <a:p>
            <a:endParaRPr lang="en-US" baseline="0" dirty="0" smtClean="0"/>
          </a:p>
          <a:p>
            <a:r>
              <a:rPr lang="en-US" baseline="0" dirty="0" smtClean="0"/>
              <a:t>To delete a bubble, click on the bubble, ensuring it is highlighted and click DELETE.  If you make a mistake, go to your top bar on PP and click EDIT, UNDO</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1149738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a:t>
            </a:fld>
            <a:endParaRPr lang="en-US"/>
          </a:p>
        </p:txBody>
      </p:sp>
    </p:spTree>
    <p:extLst>
      <p:ext uri="{BB962C8B-B14F-4D97-AF65-F5344CB8AC3E}">
        <p14:creationId xmlns:p14="http://schemas.microsoft.com/office/powerpoint/2010/main" val="2189117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Breakup</a:t>
            </a:r>
            <a:r>
              <a:rPr lang="en-US" baseline="0" dirty="0" smtClean="0"/>
              <a:t> your presentation, divide it into sections.  This is especially useful if most of your presentation is text.</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a:p>
        </p:txBody>
      </p:sp>
    </p:spTree>
    <p:extLst>
      <p:ext uri="{BB962C8B-B14F-4D97-AF65-F5344CB8AC3E}">
        <p14:creationId xmlns:p14="http://schemas.microsoft.com/office/powerpoint/2010/main" val="103071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simpler agenda slide, the outline for your presentation.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a:p>
        </p:txBody>
      </p:sp>
    </p:spTree>
    <p:extLst>
      <p:ext uri="{BB962C8B-B14F-4D97-AF65-F5344CB8AC3E}">
        <p14:creationId xmlns:p14="http://schemas.microsoft.com/office/powerpoint/2010/main" val="3666362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simpler agenda slide, the outline for your presentation.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10</a:t>
            </a:fld>
            <a:endParaRPr lang="en-US"/>
          </a:p>
        </p:txBody>
      </p:sp>
    </p:spTree>
    <p:extLst>
      <p:ext uri="{BB962C8B-B14F-4D97-AF65-F5344CB8AC3E}">
        <p14:creationId xmlns:p14="http://schemas.microsoft.com/office/powerpoint/2010/main" val="366636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p:cNvGrpSpPr/>
          <p:nvPr userDrawn="1"/>
        </p:nvGrpSpPr>
        <p:grpSpPr>
          <a:xfrm>
            <a:off x="0" y="-67733"/>
            <a:ext cx="9309518" cy="6954090"/>
            <a:chOff x="0" y="-67733"/>
            <a:chExt cx="9309518" cy="695409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46474"/>
              <a:ext cx="9309518" cy="6368988"/>
            </a:xfrm>
            <a:prstGeom prst="rect">
              <a:avLst/>
            </a:prstGeom>
          </p:spPr>
        </p:pic>
        <p:sp>
          <p:nvSpPr>
            <p:cNvPr id="2" name="Rectangle 1"/>
            <p:cNvSpPr/>
            <p:nvPr userDrawn="1"/>
          </p:nvSpPr>
          <p:spPr>
            <a:xfrm>
              <a:off x="0" y="-67733"/>
              <a:ext cx="9309518" cy="351829"/>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02262"/>
              <a:ext cx="9309518" cy="284095"/>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0" y="4130514"/>
            <a:ext cx="9309518" cy="1898497"/>
          </a:xfrm>
          <a:prstGeom prst="rect">
            <a:avLst/>
          </a:prstGeom>
          <a:solidFill>
            <a:srgbClr val="1768B1">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4130514"/>
            <a:ext cx="1697789" cy="18984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CANN_Logo_W.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66" y="4566371"/>
            <a:ext cx="1253416" cy="972830"/>
          </a:xfrm>
          <a:prstGeom prst="rect">
            <a:avLst/>
          </a:prstGeom>
        </p:spPr>
      </p:pic>
      <p:sp>
        <p:nvSpPr>
          <p:cNvPr id="10" name="Rectangle 9"/>
          <p:cNvSpPr/>
          <p:nvPr userDrawn="1"/>
        </p:nvSpPr>
        <p:spPr>
          <a:xfrm flipV="1">
            <a:off x="-1" y="4130513"/>
            <a:ext cx="9309519" cy="116253"/>
          </a:xfrm>
          <a:prstGeom prst="rect">
            <a:avLst/>
          </a:prstGeom>
          <a:solidFill>
            <a:srgbClr val="0C1F24">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34044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1" name="Group 10"/>
          <p:cNvGrpSpPr/>
          <p:nvPr userDrawn="1"/>
        </p:nvGrpSpPr>
        <p:grpSpPr>
          <a:xfrm>
            <a:off x="0" y="2110371"/>
            <a:ext cx="9198524" cy="4759071"/>
            <a:chOff x="0" y="2110371"/>
            <a:chExt cx="9198524" cy="4759071"/>
          </a:xfrm>
        </p:grpSpPr>
        <p:sp>
          <p:nvSpPr>
            <p:cNvPr id="3" name="Freeform 2"/>
            <p:cNvSpPr/>
            <p:nvPr userDrawn="1"/>
          </p:nvSpPr>
          <p:spPr>
            <a:xfrm>
              <a:off x="0" y="2110371"/>
              <a:ext cx="9198524" cy="4759071"/>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rgbClr val="1768B1">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reeform 3"/>
            <p:cNvSpPr/>
            <p:nvPr userDrawn="1"/>
          </p:nvSpPr>
          <p:spPr>
            <a:xfrm>
              <a:off x="1" y="3174865"/>
              <a:ext cx="9144000" cy="3694577"/>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rgbClr val="1768B1">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34"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
        <p:nvSpPr>
          <p:cNvPr id="35" name="Title 19"/>
          <p:cNvSpPr>
            <a:spLocks noGrp="1"/>
          </p:cNvSpPr>
          <p:nvPr userDrawn="1">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spTree>
    <p:extLst>
      <p:ext uri="{BB962C8B-B14F-4D97-AF65-F5344CB8AC3E}">
        <p14:creationId xmlns:p14="http://schemas.microsoft.com/office/powerpoint/2010/main" val="130537263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208308329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11238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49883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4" name="Picture 3" descr="agenda2.jpg"/>
          <p:cNvPicPr>
            <a:picLocks noChangeAspect="1"/>
          </p:cNvPicPr>
          <p:nvPr userDrawn="1"/>
        </p:nvPicPr>
        <p:blipFill rotWithShape="1">
          <a:blip r:embed="rId2">
            <a:extLst>
              <a:ext uri="{28A0092B-C50C-407E-A947-70E740481C1C}">
                <a14:useLocalDpi xmlns:a14="http://schemas.microsoft.com/office/drawing/2010/main" val="0"/>
              </a:ext>
            </a:extLst>
          </a:blip>
          <a:srcRect l="19229" r="19889"/>
          <a:stretch/>
        </p:blipFill>
        <p:spPr>
          <a:xfrm>
            <a:off x="0" y="-2541"/>
            <a:ext cx="9144000" cy="6869049"/>
          </a:xfrm>
          <a:prstGeom prst="rect">
            <a:avLst/>
          </a:prstGeom>
        </p:spPr>
      </p:pic>
      <p:sp>
        <p:nvSpPr>
          <p:cNvPr id="9"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18670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genda3.jpg"/>
          <p:cNvPicPr>
            <a:picLocks noChangeAspect="1"/>
          </p:cNvPicPr>
          <p:nvPr userDrawn="1"/>
        </p:nvPicPr>
        <p:blipFill rotWithShape="1">
          <a:blip r:embed="rId2">
            <a:extLst>
              <a:ext uri="{28A0092B-C50C-407E-A947-70E740481C1C}">
                <a14:useLocalDpi xmlns:a14="http://schemas.microsoft.com/office/drawing/2010/main" val="0"/>
              </a:ext>
            </a:extLst>
          </a:blip>
          <a:srcRect l="19206" r="19518"/>
          <a:stretch/>
        </p:blipFill>
        <p:spPr>
          <a:xfrm>
            <a:off x="0" y="0"/>
            <a:ext cx="9155981" cy="6876852"/>
          </a:xfrm>
          <a:prstGeom prst="rect">
            <a:avLst/>
          </a:prstGeom>
        </p:spPr>
      </p:pic>
      <p:sp>
        <p:nvSpPr>
          <p:cNvPr id="4"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4080330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4" r:id="rId4"/>
    <p:sldLayoutId id="2147483655" r:id="rId5"/>
    <p:sldLayoutId id="2147483663" r:id="rId6"/>
    <p:sldLayoutId id="2147483662" r:id="rId7"/>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goo.gl/wtAWaA" TargetMode="Externa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goo.gl/tlzZO7" TargetMode="Externa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goo.gl/QOamGE" TargetMode="Externa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hyperlink" Target="http://m.ultimahora.com/cnc-pretende-dar-mayor-seguridad-sitios-py-n954201.html" TargetMode="External"/><Relationship Id="rId4" Type="http://schemas.openxmlformats.org/officeDocument/2006/relationships/hyperlink" Target="http://www.ip.gov.py/ip/?p=72980" TargetMode="External"/><Relationship Id="rId5" Type="http://schemas.openxmlformats.org/officeDocument/2006/relationships/hyperlink" Target="http://nanduti.com.py/2015/12/24/una-desarrolla-tecnologia-proteccion-sitios-web/" TargetMode="External"/><Relationship Id="rId1" Type="http://schemas.openxmlformats.org/officeDocument/2006/relationships/slideLayout" Target="../slideLayouts/slideLayout3.xml"/><Relationship Id="rId2" Type="http://schemas.openxmlformats.org/officeDocument/2006/relationships/hyperlink" Target="http://www.hoy.com.py/nacionales/centro-implementara-sistema-para-evitar-hackeos-a-dominios-paraguayo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icannlac.org/Map-ICANN_LACTLD_ccTLDs/StatPlanet.html" TargetMode="Externa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icannlac.org/EN/participation-lac.php" TargetMode="Externa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hyperlink" Target="https://community.icann.org/pages/viewpage.action?pageId=52894631" TargetMode="External"/><Relationship Id="rId4" Type="http://schemas.openxmlformats.org/officeDocument/2006/relationships/hyperlink" Target="https://community.icann.org/pages/viewpage.action?pageId=53776154" TargetMode="External"/><Relationship Id="rId5" Type="http://schemas.openxmlformats.org/officeDocument/2006/relationships/hyperlink" Target="https://community.icann.org/pages/viewpage.action?pageId=53780859" TargetMode="External"/><Relationship Id="rId6" Type="http://schemas.openxmlformats.org/officeDocument/2006/relationships/hyperlink" Target="https://community.icann.org/pages/viewpage.action?pageId=54696395" TargetMode="External"/><Relationship Id="rId7"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hyperlink" Target="https://community.icann.org/pages/viewpage.action?pageId=52892092"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ftp.adigo.com/clients/icann/20151009_GAC_LAC_Webinar_EN.zip" TargetMode="External"/><Relationship Id="rId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hyperlink" Target="https://icann.adobeconnect.com/p3da8w1h40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ftp.adigo.com/clients/icann/20150723_Webinar_CITEL_Members_ES.zip" TargetMode="External"/><Relationship Id="rId4" Type="http://schemas.openxmlformats.org/officeDocument/2006/relationships/hyperlink" Target="http://ftp.adigo.com/clients/icann/20150723_Webinar_CITEL_Members_PT.zip" TargetMode="External"/><Relationship Id="rId5"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hyperlink" Target="http://ftp.adigo.com/clients/icann/20150723_Webinar_CITEL_Members_EN.zip"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icann.adobeconnect.com/p7n4impx9np/" TargetMode="External"/><Relationship Id="rId4" Type="http://schemas.openxmlformats.org/officeDocument/2006/relationships/hyperlink" Target="https://icann.adobeconnect.com/p82d58gvl9j" TargetMode="External"/><Relationship Id="rId5" Type="http://schemas.openxmlformats.org/officeDocument/2006/relationships/hyperlink" Target="http://ftp.adigo.com/clients/icann/20150422_RAAWebinarLatinAmerica_EN.zip" TargetMode="External"/><Relationship Id="rId6" Type="http://schemas.openxmlformats.org/officeDocument/2006/relationships/hyperlink" Target="http://ftp.adigo.com/clients/icann/20150422_RAAWebinarLatinAmerica_ES.zip" TargetMode="External"/><Relationship Id="rId7" Type="http://schemas.openxmlformats.org/officeDocument/2006/relationships/hyperlink" Target="http://ftp.adigo.com/clients/icann/20150422_RAAWebinarLatinAmerica_PT.zip" TargetMode="External"/><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jpeg"/><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hyperlink" Target="https://buenosaires53.icann.org/en/schedule/mon-lac-space" TargetMode="External"/><Relationship Id="rId4" Type="http://schemas.openxmlformats.org/officeDocument/2006/relationships/hyperlink" Target="https://meetings.icann.org/en/dublin54/schedule/mon-lac-space" TargetMode="External"/><Relationship Id="rId1" Type="http://schemas.openxmlformats.org/officeDocument/2006/relationships/slideLayout" Target="../slideLayouts/slideLayout3.xml"/><Relationship Id="rId2" Type="http://schemas.openxmlformats.org/officeDocument/2006/relationships/hyperlink" Target="https://singapore52.icann.org/en/schedule/mon-lac-spac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jpeg"/><Relationship Id="rId3" Type="http://schemas.openxmlformats.org/officeDocument/2006/relationships/image" Target="../media/image3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goo.gl/Au5fuE" TargetMode="External"/><Relationship Id="rId3"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emf"/><Relationship Id="rId3" Type="http://schemas.openxmlformats.org/officeDocument/2006/relationships/hyperlink" Target="https://goo.gl/kPNo4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72915" y="4471954"/>
            <a:ext cx="7374836" cy="697199"/>
          </a:xfrm>
          <a:prstGeom prst="rect">
            <a:avLst/>
          </a:prstGeom>
          <a:noFill/>
        </p:spPr>
        <p:txBody>
          <a:bodyPr wrap="none" rtlCol="0">
            <a:spAutoFit/>
          </a:bodyPr>
          <a:lstStyle/>
          <a:p>
            <a:pPr>
              <a:lnSpc>
                <a:spcPts val="4700"/>
              </a:lnSpc>
            </a:pPr>
            <a:r>
              <a:rPr lang="en-US" sz="4000" dirty="0" smtClean="0">
                <a:solidFill>
                  <a:srgbClr val="FFFFFF"/>
                </a:solidFill>
                <a:latin typeface="Source Sans Pro"/>
                <a:cs typeface="Source Sans Pro"/>
              </a:rPr>
              <a:t>First LAC Strategy Update Session</a:t>
            </a:r>
            <a:endParaRPr lang="en-US" sz="4000" dirty="0">
              <a:solidFill>
                <a:srgbClr val="FFFFFF"/>
              </a:solidFill>
              <a:latin typeface="Source Sans Pro"/>
              <a:cs typeface="Source Sans Pro"/>
            </a:endParaRPr>
          </a:p>
        </p:txBody>
      </p:sp>
      <p:sp>
        <p:nvSpPr>
          <p:cNvPr id="4" name="TextBox 3"/>
          <p:cNvSpPr txBox="1"/>
          <p:nvPr/>
        </p:nvSpPr>
        <p:spPr>
          <a:xfrm>
            <a:off x="2076114" y="5152820"/>
            <a:ext cx="5483034" cy="400110"/>
          </a:xfrm>
          <a:prstGeom prst="rect">
            <a:avLst/>
          </a:prstGeom>
          <a:noFill/>
        </p:spPr>
        <p:txBody>
          <a:bodyPr wrap="none" rtlCol="0">
            <a:spAutoFit/>
          </a:bodyPr>
          <a:lstStyle/>
          <a:p>
            <a:r>
              <a:rPr lang="en-US" sz="2000" dirty="0" smtClean="0">
                <a:solidFill>
                  <a:srgbClr val="FFFFFF"/>
                </a:solidFill>
                <a:latin typeface="Source Sans Pro"/>
                <a:cs typeface="Source Sans Pro"/>
              </a:rPr>
              <a:t>Rodrigo Saucedo|  Open Webinar </a:t>
            </a:r>
            <a:r>
              <a:rPr lang="en-US" sz="2000" dirty="0" smtClean="0">
                <a:solidFill>
                  <a:srgbClr val="FFFFFF"/>
                </a:solidFill>
                <a:latin typeface="Source Sans Pro"/>
                <a:ea typeface="Wingdings"/>
                <a:cs typeface="Source Sans Pro"/>
                <a:sym typeface="Wingdings"/>
              </a:rPr>
              <a:t>|  January  2016</a:t>
            </a:r>
            <a:endParaRPr lang="en-US" sz="2000" dirty="0">
              <a:solidFill>
                <a:srgbClr val="FFFFFF"/>
              </a:solidFill>
              <a:latin typeface="Source Sans Pro"/>
              <a:cs typeface="Source Sans Pro"/>
            </a:endParaRPr>
          </a:p>
        </p:txBody>
      </p:sp>
    </p:spTree>
    <p:extLst>
      <p:ext uri="{BB962C8B-B14F-4D97-AF65-F5344CB8AC3E}">
        <p14:creationId xmlns:p14="http://schemas.microsoft.com/office/powerpoint/2010/main" val="21014618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601" y="1133030"/>
            <a:ext cx="8103072" cy="707886"/>
          </a:xfrm>
          <a:prstGeom prst="rect">
            <a:avLst/>
          </a:prstGeom>
        </p:spPr>
        <p:txBody>
          <a:bodyPr wrap="square">
            <a:spAutoFit/>
          </a:bodyPr>
          <a:lstStyle/>
          <a:p>
            <a:pPr>
              <a:buSzPct val="75000"/>
            </a:pPr>
            <a:r>
              <a:rPr lang="en-US" sz="2000" dirty="0" smtClean="0">
                <a:solidFill>
                  <a:srgbClr val="0C1F24"/>
                </a:solidFill>
                <a:cs typeface="Source Sans Pro"/>
              </a:rPr>
              <a:t/>
            </a:r>
            <a:br>
              <a:rPr lang="en-US" sz="2000" dirty="0" smtClean="0">
                <a:solidFill>
                  <a:srgbClr val="0C1F24"/>
                </a:solidFill>
                <a:cs typeface="Source Sans Pro"/>
              </a:rPr>
            </a:br>
            <a:endParaRPr lang="en-US" sz="2000" dirty="0">
              <a:solidFill>
                <a:srgbClr val="0C1F24"/>
              </a:solidFill>
              <a:cs typeface="Source Sans Pro"/>
            </a:endParaRPr>
          </a:p>
        </p:txBody>
      </p:sp>
      <p:sp>
        <p:nvSpPr>
          <p:cNvPr id="6" name="Title 5"/>
          <p:cNvSpPr>
            <a:spLocks noGrp="1"/>
          </p:cNvSpPr>
          <p:nvPr>
            <p:ph type="title"/>
          </p:nvPr>
        </p:nvSpPr>
        <p:spPr>
          <a:prstGeom prst="rect">
            <a:avLst/>
          </a:prstGeom>
        </p:spPr>
        <p:txBody>
          <a:bodyPr/>
          <a:lstStyle/>
          <a:p>
            <a:r>
              <a:rPr lang="en-US" dirty="0"/>
              <a:t>LAC DNS Observatory</a:t>
            </a:r>
            <a:endParaRPr lang="en-US" dirty="0"/>
          </a:p>
        </p:txBody>
      </p:sp>
      <p:sp>
        <p:nvSpPr>
          <p:cNvPr id="3" name="Rectangle 2"/>
          <p:cNvSpPr/>
          <p:nvPr/>
        </p:nvSpPr>
        <p:spPr>
          <a:xfrm>
            <a:off x="0" y="703177"/>
            <a:ext cx="9144000" cy="6217085"/>
          </a:xfrm>
          <a:prstGeom prst="rect">
            <a:avLst/>
          </a:prstGeom>
        </p:spPr>
        <p:txBody>
          <a:bodyPr wrap="square">
            <a:spAutoFit/>
          </a:bodyPr>
          <a:lstStyle/>
          <a:p>
            <a:r>
              <a:rPr lang="es-ES_tradnl" b="1" dirty="0"/>
              <a:t>Mediciones:</a:t>
            </a:r>
            <a:endParaRPr lang="en-US" b="1" dirty="0"/>
          </a:p>
          <a:p>
            <a:r>
              <a:rPr lang="es-ES_tradnl" sz="1500" dirty="0"/>
              <a:t> </a:t>
            </a:r>
            <a:endParaRPr lang="en-US" sz="1700" dirty="0"/>
          </a:p>
          <a:p>
            <a:r>
              <a:rPr lang="es-ES_tradnl" sz="1700" dirty="0"/>
              <a:t>1. Número de </a:t>
            </a:r>
            <a:r>
              <a:rPr lang="es-ES_tradnl" sz="1700" dirty="0"/>
              <a:t>servidores DNS por cada dominio.</a:t>
            </a:r>
            <a:endParaRPr lang="en-US" sz="1700" dirty="0"/>
          </a:p>
          <a:p>
            <a:pPr marL="285750" lvl="0" indent="-285750">
              <a:buFont typeface="Arial"/>
              <a:buChar char="•"/>
            </a:pPr>
            <a:r>
              <a:rPr lang="es-ES_tradnl" sz="1700" dirty="0"/>
              <a:t>Indicar/ consultar el numero de servidores que responden para cada nombre de dominio.</a:t>
            </a:r>
            <a:endParaRPr lang="en-US" sz="1700" dirty="0"/>
          </a:p>
          <a:p>
            <a:r>
              <a:rPr lang="es-ES_tradnl" sz="1700" dirty="0"/>
              <a:t> </a:t>
            </a:r>
            <a:endParaRPr lang="en-US" sz="1700" dirty="0"/>
          </a:p>
          <a:p>
            <a:r>
              <a:rPr lang="es-ES_tradnl" sz="1700" dirty="0"/>
              <a:t>2. Número y diversidad de ASN por DNS de dominio.</a:t>
            </a:r>
            <a:endParaRPr lang="en-US" sz="1700" dirty="0"/>
          </a:p>
          <a:p>
            <a:pPr marL="285750" lvl="0" indent="-285750">
              <a:buFont typeface="Arial"/>
              <a:buChar char="•"/>
            </a:pPr>
            <a:r>
              <a:rPr lang="es-ES_tradnl" sz="1700" dirty="0"/>
              <a:t>Ver la robustez de la perspectiva de enrutamiento.</a:t>
            </a:r>
            <a:endParaRPr lang="en-US" sz="1700" dirty="0"/>
          </a:p>
          <a:p>
            <a:r>
              <a:rPr lang="es-ES_tradnl" sz="1700" dirty="0"/>
              <a:t> </a:t>
            </a:r>
            <a:endParaRPr lang="en-US" sz="1700" dirty="0"/>
          </a:p>
          <a:p>
            <a:r>
              <a:rPr lang="es-ES_tradnl" sz="1700" dirty="0"/>
              <a:t>3. Dispersión de segmentos IP por DNS de dominio</a:t>
            </a:r>
            <a:endParaRPr lang="en-US" sz="1700" dirty="0"/>
          </a:p>
          <a:p>
            <a:pPr marL="285750" indent="-285750">
              <a:buFont typeface="Arial"/>
              <a:buChar char="•"/>
            </a:pPr>
            <a:r>
              <a:rPr lang="es-ES_tradnl" sz="1700" dirty="0" smtClean="0"/>
              <a:t>Ver </a:t>
            </a:r>
            <a:r>
              <a:rPr lang="es-ES_tradnl" sz="1700" dirty="0"/>
              <a:t>la robustez de la perspectiva de enrutamiento para determinar que no se encuentren en la misma sub red.</a:t>
            </a:r>
            <a:endParaRPr lang="en-US" sz="1700" dirty="0"/>
          </a:p>
          <a:p>
            <a:r>
              <a:rPr lang="es-ES_tradnl" sz="1700" dirty="0"/>
              <a:t> </a:t>
            </a:r>
            <a:endParaRPr lang="en-US" sz="1700" dirty="0"/>
          </a:p>
          <a:p>
            <a:r>
              <a:rPr lang="es-ES_tradnl" sz="1700" dirty="0"/>
              <a:t>4. Estado de sanidad de servidores DNS</a:t>
            </a:r>
            <a:endParaRPr lang="en-US" sz="1700" dirty="0"/>
          </a:p>
          <a:p>
            <a:pPr marL="285750" lvl="0" indent="-285750">
              <a:buFont typeface="Arial"/>
              <a:buChar char="•"/>
            </a:pPr>
            <a:r>
              <a:rPr lang="es-ES_tradnl" sz="1700" dirty="0"/>
              <a:t>Soporte de estándares mínimos (EDNS, consultas incorrectas, TCP)</a:t>
            </a:r>
            <a:endParaRPr lang="en-US" sz="1700" dirty="0"/>
          </a:p>
          <a:p>
            <a:pPr marL="285750" indent="-285750">
              <a:buFont typeface="Arial"/>
              <a:buChar char="•"/>
            </a:pPr>
            <a:r>
              <a:rPr lang="es-ES_tradnl" sz="1700" dirty="0" smtClean="0"/>
              <a:t>Verificar </a:t>
            </a:r>
            <a:r>
              <a:rPr lang="es-ES_tradnl" sz="1700" dirty="0"/>
              <a:t>el cumplimiento de estándares minamos y mejores practicas en operaciones de servicio de DNS.</a:t>
            </a:r>
            <a:endParaRPr lang="en-US" sz="1700" dirty="0"/>
          </a:p>
          <a:p>
            <a:pPr marL="285750" indent="-285750">
              <a:buFont typeface="Arial"/>
              <a:buChar char="•"/>
            </a:pPr>
            <a:r>
              <a:rPr lang="es-ES_tradnl" sz="1700" dirty="0" smtClean="0"/>
              <a:t>Métricas </a:t>
            </a:r>
            <a:r>
              <a:rPr lang="es-ES_tradnl" sz="1700" dirty="0"/>
              <a:t>de seguridad (puertos variables, no recursividad, etc.)</a:t>
            </a:r>
            <a:endParaRPr lang="en-US" sz="1700" dirty="0"/>
          </a:p>
          <a:p>
            <a:pPr marL="285750" indent="-285750">
              <a:buFont typeface="Arial"/>
              <a:buChar char="•"/>
            </a:pPr>
            <a:r>
              <a:rPr lang="es-ES_tradnl" sz="1700" dirty="0" smtClean="0"/>
              <a:t>Hacer </a:t>
            </a:r>
            <a:r>
              <a:rPr lang="es-ES_tradnl" sz="1700" dirty="0"/>
              <a:t>el </a:t>
            </a:r>
            <a:r>
              <a:rPr lang="es-ES_tradnl" sz="1700" dirty="0" err="1"/>
              <a:t>Query</a:t>
            </a:r>
            <a:r>
              <a:rPr lang="es-ES_tradnl" sz="1700" dirty="0"/>
              <a:t> a servidores autoritarios para detectar vulnerabilidad.</a:t>
            </a:r>
            <a:endParaRPr lang="en-US" sz="1700" dirty="0"/>
          </a:p>
          <a:p>
            <a:r>
              <a:rPr lang="es-ES_tradnl" sz="1700" dirty="0"/>
              <a:t> </a:t>
            </a:r>
            <a:endParaRPr lang="en-US" sz="1700" dirty="0"/>
          </a:p>
          <a:p>
            <a:r>
              <a:rPr lang="es-ES_tradnl" sz="1700" dirty="0"/>
              <a:t>5. Penetración de IPv6 y </a:t>
            </a:r>
            <a:r>
              <a:rPr lang="es-ES_tradnl" sz="1700" dirty="0" smtClean="0"/>
              <a:t>DNSSEC</a:t>
            </a:r>
            <a:endParaRPr lang="en-US" sz="1700" dirty="0"/>
          </a:p>
          <a:p>
            <a:pPr marL="285750" lvl="0" indent="-285750">
              <a:buFont typeface="Arial"/>
              <a:buChar char="•"/>
            </a:pPr>
            <a:r>
              <a:rPr lang="es-ES_tradnl" sz="1700" dirty="0"/>
              <a:t>Mostrar el índices de penetración de IPv6 y </a:t>
            </a:r>
            <a:r>
              <a:rPr lang="es-ES_tradnl" sz="1700" dirty="0" smtClean="0"/>
              <a:t>DNSSEC</a:t>
            </a:r>
          </a:p>
          <a:p>
            <a:pPr lvl="0"/>
            <a:endParaRPr lang="es-ES_tradnl" sz="1400" dirty="0"/>
          </a:p>
          <a:p>
            <a:pPr lvl="0"/>
            <a:endParaRPr lang="es-ES_tradnl" sz="1400" dirty="0" smtClean="0"/>
          </a:p>
          <a:p>
            <a:pPr lvl="0"/>
            <a:endParaRPr lang="en-US" sz="1400" dirty="0"/>
          </a:p>
        </p:txBody>
      </p:sp>
    </p:spTree>
    <p:extLst>
      <p:ext uri="{BB962C8B-B14F-4D97-AF65-F5344CB8AC3E}">
        <p14:creationId xmlns:p14="http://schemas.microsoft.com/office/powerpoint/2010/main" val="30863108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601" y="1133030"/>
            <a:ext cx="8103072" cy="707886"/>
          </a:xfrm>
          <a:prstGeom prst="rect">
            <a:avLst/>
          </a:prstGeom>
        </p:spPr>
        <p:txBody>
          <a:bodyPr wrap="square">
            <a:spAutoFit/>
          </a:bodyPr>
          <a:lstStyle/>
          <a:p>
            <a:pPr>
              <a:buSzPct val="75000"/>
            </a:pPr>
            <a:r>
              <a:rPr lang="en-US" sz="2000" dirty="0" smtClean="0">
                <a:solidFill>
                  <a:srgbClr val="0C1F24"/>
                </a:solidFill>
                <a:cs typeface="Source Sans Pro"/>
              </a:rPr>
              <a:t/>
            </a:r>
            <a:br>
              <a:rPr lang="en-US" sz="2000" dirty="0" smtClean="0">
                <a:solidFill>
                  <a:srgbClr val="0C1F24"/>
                </a:solidFill>
                <a:cs typeface="Source Sans Pro"/>
              </a:rPr>
            </a:br>
            <a:endParaRPr lang="en-US" sz="2000" dirty="0">
              <a:solidFill>
                <a:srgbClr val="0C1F24"/>
              </a:solidFill>
              <a:cs typeface="Source Sans Pro"/>
            </a:endParaRPr>
          </a:p>
        </p:txBody>
      </p:sp>
      <p:sp>
        <p:nvSpPr>
          <p:cNvPr id="6" name="Title 5"/>
          <p:cNvSpPr>
            <a:spLocks noGrp="1"/>
          </p:cNvSpPr>
          <p:nvPr>
            <p:ph type="title"/>
          </p:nvPr>
        </p:nvSpPr>
        <p:spPr>
          <a:prstGeom prst="rect">
            <a:avLst/>
          </a:prstGeom>
        </p:spPr>
        <p:txBody>
          <a:bodyPr/>
          <a:lstStyle/>
          <a:p>
            <a:r>
              <a:rPr lang="en-US" dirty="0" smtClean="0"/>
              <a:t>LAC DNS Observatory</a:t>
            </a:r>
            <a:endParaRPr lang="en-US" dirty="0"/>
          </a:p>
        </p:txBody>
      </p:sp>
      <p:sp>
        <p:nvSpPr>
          <p:cNvPr id="3" name="Rectangle 2"/>
          <p:cNvSpPr/>
          <p:nvPr/>
        </p:nvSpPr>
        <p:spPr>
          <a:xfrm>
            <a:off x="0" y="703177"/>
            <a:ext cx="9144000" cy="738664"/>
          </a:xfrm>
          <a:prstGeom prst="rect">
            <a:avLst/>
          </a:prstGeom>
        </p:spPr>
        <p:txBody>
          <a:bodyPr wrap="square">
            <a:spAutoFit/>
          </a:bodyPr>
          <a:lstStyle/>
          <a:p>
            <a:pPr lvl="0"/>
            <a:endParaRPr lang="es-ES_tradnl" sz="1400" dirty="0"/>
          </a:p>
          <a:p>
            <a:pPr lvl="0"/>
            <a:endParaRPr lang="es-ES_tradnl" sz="1400" dirty="0" smtClean="0"/>
          </a:p>
          <a:p>
            <a:pPr lvl="0"/>
            <a:endParaRPr lang="en-US" sz="1400" dirty="0"/>
          </a:p>
        </p:txBody>
      </p:sp>
      <p:sp>
        <p:nvSpPr>
          <p:cNvPr id="4" name="Rectangle 3"/>
          <p:cNvSpPr/>
          <p:nvPr/>
        </p:nvSpPr>
        <p:spPr>
          <a:xfrm>
            <a:off x="0" y="889843"/>
            <a:ext cx="5170161" cy="3139321"/>
          </a:xfrm>
          <a:prstGeom prst="rect">
            <a:avLst/>
          </a:prstGeom>
        </p:spPr>
        <p:txBody>
          <a:bodyPr wrap="square">
            <a:spAutoFit/>
          </a:bodyPr>
          <a:lstStyle/>
          <a:p>
            <a:r>
              <a:rPr lang="en-US" b="1" dirty="0" smtClean="0"/>
              <a:t>Activity 2015</a:t>
            </a:r>
          </a:p>
          <a:p>
            <a:r>
              <a:rPr lang="en-US" dirty="0"/>
              <a:t> </a:t>
            </a:r>
          </a:p>
          <a:p>
            <a:r>
              <a:rPr lang="en-US" dirty="0" smtClean="0"/>
              <a:t>the </a:t>
            </a:r>
            <a:r>
              <a:rPr lang="en-US" dirty="0"/>
              <a:t>Server </a:t>
            </a:r>
            <a:r>
              <a:rPr lang="en-US" dirty="0" smtClean="0"/>
              <a:t>was </a:t>
            </a:r>
            <a:r>
              <a:rPr lang="en-US" dirty="0"/>
              <a:t>acquired </a:t>
            </a:r>
            <a:r>
              <a:rPr lang="en-US" dirty="0" smtClean="0"/>
              <a:t>and it was installed in NIC Chiles facilities </a:t>
            </a:r>
            <a:r>
              <a:rPr lang="en-US" dirty="0"/>
              <a:t>in </a:t>
            </a:r>
            <a:r>
              <a:rPr lang="en-US" dirty="0" smtClean="0"/>
              <a:t>Santiago.</a:t>
            </a:r>
            <a:endParaRPr lang="en-US" dirty="0"/>
          </a:p>
          <a:p>
            <a:r>
              <a:rPr lang="en-US" dirty="0"/>
              <a:t> </a:t>
            </a:r>
          </a:p>
          <a:p>
            <a:r>
              <a:rPr lang="en-US" dirty="0"/>
              <a:t>The project currently is in the implementation phase of the first report as proof of concept, using an observation point in Santiago de Chile, the first node will be operated by NIC Chile and, in the second stage, new observation points could be created in other cities in the region.</a:t>
            </a:r>
          </a:p>
        </p:txBody>
      </p:sp>
      <p:pic>
        <p:nvPicPr>
          <p:cNvPr id="5" name="Picture 4" descr="icann-serv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772" y="703177"/>
            <a:ext cx="3858228" cy="5414159"/>
          </a:xfrm>
          <a:prstGeom prst="rect">
            <a:avLst/>
          </a:prstGeom>
        </p:spPr>
      </p:pic>
    </p:spTree>
    <p:extLst>
      <p:ext uri="{BB962C8B-B14F-4D97-AF65-F5344CB8AC3E}">
        <p14:creationId xmlns:p14="http://schemas.microsoft.com/office/powerpoint/2010/main" val="3305251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b="1" dirty="0"/>
              <a:t>Supporting the Commercial Development of </a:t>
            </a:r>
            <a:r>
              <a:rPr lang="en-US" sz="2100" b="1" dirty="0" err="1"/>
              <a:t>ccTLD</a:t>
            </a:r>
            <a:r>
              <a:rPr lang="en-US" sz="2100" b="1" dirty="0"/>
              <a:t> Registries in the LAC </a:t>
            </a:r>
            <a:r>
              <a:rPr lang="en-US" sz="2000" b="1" dirty="0"/>
              <a:t>Region</a:t>
            </a:r>
            <a:r>
              <a:rPr lang="en-US" sz="2000" dirty="0"/>
              <a:t/>
            </a:r>
            <a:br>
              <a:rPr lang="en-US" sz="2000" dirty="0"/>
            </a:br>
            <a:r>
              <a:rPr lang="en-US" sz="2000" dirty="0"/>
              <a:t>Capacity </a:t>
            </a:r>
            <a:r>
              <a:rPr lang="en-US" sz="2000" dirty="0" smtClean="0"/>
              <a:t>Building -  Webinars</a:t>
            </a:r>
            <a:endParaRPr lang="en-US" sz="2000" dirty="0"/>
          </a:p>
        </p:txBody>
      </p:sp>
      <p:sp>
        <p:nvSpPr>
          <p:cNvPr id="3" name="TextBox 2"/>
          <p:cNvSpPr txBox="1"/>
          <p:nvPr/>
        </p:nvSpPr>
        <p:spPr>
          <a:xfrm>
            <a:off x="0" y="680982"/>
            <a:ext cx="7120196" cy="4708981"/>
          </a:xfrm>
          <a:prstGeom prst="rect">
            <a:avLst/>
          </a:prstGeom>
          <a:noFill/>
        </p:spPr>
        <p:txBody>
          <a:bodyPr wrap="square" rtlCol="0">
            <a:spAutoFit/>
          </a:bodyPr>
          <a:lstStyle/>
          <a:p>
            <a:endParaRPr lang="en-US" sz="2000" b="1" dirty="0" smtClean="0"/>
          </a:p>
          <a:p>
            <a:r>
              <a:rPr lang="en-US" sz="2000" b="1" dirty="0" smtClean="0"/>
              <a:t>Objective</a:t>
            </a:r>
            <a:endParaRPr lang="en-US" sz="2000" dirty="0"/>
          </a:p>
          <a:p>
            <a:r>
              <a:rPr lang="en-US" sz="2000" dirty="0"/>
              <a:t> </a:t>
            </a:r>
          </a:p>
          <a:p>
            <a:r>
              <a:rPr lang="en-US" sz="2000" dirty="0"/>
              <a:t>The </a:t>
            </a:r>
            <a:r>
              <a:rPr lang="en-US" sz="2000" dirty="0" smtClean="0"/>
              <a:t>objective of </a:t>
            </a:r>
            <a:r>
              <a:rPr lang="en-US" sz="2000" dirty="0"/>
              <a:t>this project was to support a study that helps develop a business vision of registries in the LAC Region, </a:t>
            </a:r>
            <a:endParaRPr lang="en-US" sz="2000" dirty="0" smtClean="0"/>
          </a:p>
          <a:p>
            <a:endParaRPr lang="en-US" sz="2000" b="1" dirty="0"/>
          </a:p>
          <a:p>
            <a:r>
              <a:rPr lang="en-US" sz="2000" b="1" dirty="0" smtClean="0"/>
              <a:t>Working Group</a:t>
            </a:r>
          </a:p>
          <a:p>
            <a:endParaRPr lang="en-US" sz="2000" dirty="0" smtClean="0"/>
          </a:p>
          <a:p>
            <a:r>
              <a:rPr lang="en-US" sz="2000" dirty="0" smtClean="0"/>
              <a:t>The </a:t>
            </a:r>
            <a:r>
              <a:rPr lang="en-US" sz="2000" dirty="0"/>
              <a:t>project was lead by </a:t>
            </a:r>
            <a:r>
              <a:rPr lang="en-US" sz="2000" dirty="0" smtClean="0"/>
              <a:t>LACTLD </a:t>
            </a:r>
          </a:p>
          <a:p>
            <a:endParaRPr lang="en-US" sz="2000" dirty="0" smtClean="0"/>
          </a:p>
          <a:p>
            <a:pPr marL="342900" indent="-342900">
              <a:buFont typeface="Arial"/>
              <a:buChar char="•"/>
            </a:pPr>
            <a:r>
              <a:rPr lang="en-US" sz="2000" dirty="0" smtClean="0"/>
              <a:t>Carolina </a:t>
            </a:r>
            <a:r>
              <a:rPr lang="en-US" sz="2000" dirty="0" err="1" smtClean="0"/>
              <a:t>Aguerre</a:t>
            </a:r>
            <a:endParaRPr lang="en-US" sz="2000" dirty="0" smtClean="0"/>
          </a:p>
          <a:p>
            <a:pPr marL="342900" indent="-342900">
              <a:buFont typeface="Arial"/>
              <a:buChar char="•"/>
            </a:pPr>
            <a:r>
              <a:rPr lang="en-US" sz="2000" dirty="0" smtClean="0"/>
              <a:t>Alejandra </a:t>
            </a:r>
            <a:r>
              <a:rPr lang="en-US" sz="2000" dirty="0" err="1" smtClean="0"/>
              <a:t>Reynoso</a:t>
            </a:r>
            <a:endParaRPr lang="en-US" sz="2000" dirty="0" smtClean="0"/>
          </a:p>
          <a:p>
            <a:pPr marL="342900" indent="-342900">
              <a:buFont typeface="Arial"/>
              <a:buChar char="•"/>
            </a:pPr>
            <a:r>
              <a:rPr lang="en-US" sz="2000" dirty="0" smtClean="0"/>
              <a:t>Ruth Puente </a:t>
            </a:r>
          </a:p>
          <a:p>
            <a:endParaRPr lang="en-US" sz="2000" dirty="0"/>
          </a:p>
          <a:p>
            <a:r>
              <a:rPr lang="en-US" sz="2000" dirty="0"/>
              <a:t> </a:t>
            </a:r>
            <a:endParaRPr lang="en-US" dirty="0" smtClean="0">
              <a:latin typeface="Source Sans Pro"/>
              <a:cs typeface="Source Sans Pro"/>
            </a:endParaRPr>
          </a:p>
        </p:txBody>
      </p:sp>
      <p:pic>
        <p:nvPicPr>
          <p:cNvPr id="4" name="Picture 3" descr="LACTL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038" y="2591191"/>
            <a:ext cx="4720590" cy="2360295"/>
          </a:xfrm>
          <a:prstGeom prst="rect">
            <a:avLst/>
          </a:prstGeom>
        </p:spPr>
      </p:pic>
    </p:spTree>
    <p:extLst>
      <p:ext uri="{BB962C8B-B14F-4D97-AF65-F5344CB8AC3E}">
        <p14:creationId xmlns:p14="http://schemas.microsoft.com/office/powerpoint/2010/main" val="734485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Supporting the Commercial Development of </a:t>
            </a:r>
            <a:r>
              <a:rPr lang="en-US" sz="2000" b="1" dirty="0" err="1"/>
              <a:t>ccTLD</a:t>
            </a:r>
            <a:r>
              <a:rPr lang="en-US" sz="2000" b="1" dirty="0"/>
              <a:t> Registries in the LAC Region</a:t>
            </a:r>
            <a:r>
              <a:rPr lang="en-US" sz="2000" dirty="0"/>
              <a:t/>
            </a:r>
            <a:br>
              <a:rPr lang="en-US" sz="2000" dirty="0"/>
            </a:br>
            <a:r>
              <a:rPr lang="en-US" sz="2000" dirty="0"/>
              <a:t>Capacity </a:t>
            </a:r>
            <a:r>
              <a:rPr lang="en-US" sz="2000" dirty="0" smtClean="0"/>
              <a:t>Building -  Webinars</a:t>
            </a:r>
            <a:endParaRPr lang="en-US" sz="2000" dirty="0"/>
          </a:p>
        </p:txBody>
      </p:sp>
      <p:sp>
        <p:nvSpPr>
          <p:cNvPr id="3" name="TextBox 2"/>
          <p:cNvSpPr txBox="1"/>
          <p:nvPr/>
        </p:nvSpPr>
        <p:spPr>
          <a:xfrm>
            <a:off x="0" y="539878"/>
            <a:ext cx="6555712" cy="7986801"/>
          </a:xfrm>
          <a:prstGeom prst="rect">
            <a:avLst/>
          </a:prstGeom>
          <a:noFill/>
        </p:spPr>
        <p:txBody>
          <a:bodyPr wrap="square" rtlCol="0">
            <a:spAutoFit/>
          </a:bodyPr>
          <a:lstStyle/>
          <a:p>
            <a:endParaRPr lang="en-US" sz="1700" b="1" dirty="0" smtClean="0"/>
          </a:p>
          <a:p>
            <a:r>
              <a:rPr lang="en-US" sz="1700" b="1" dirty="0" smtClean="0"/>
              <a:t>Consultant</a:t>
            </a:r>
            <a:endParaRPr lang="en-US" sz="1700" b="1" dirty="0"/>
          </a:p>
          <a:p>
            <a:pPr algn="just"/>
            <a:endParaRPr lang="en-US" sz="1700" dirty="0" smtClean="0"/>
          </a:p>
          <a:p>
            <a:pPr algn="just"/>
            <a:r>
              <a:rPr lang="en-US" sz="1700" dirty="0" err="1" smtClean="0"/>
              <a:t>Wim</a:t>
            </a:r>
            <a:r>
              <a:rPr lang="en-US" sz="1700" dirty="0" smtClean="0"/>
              <a:t> </a:t>
            </a:r>
            <a:r>
              <a:rPr lang="en-US" sz="1700" dirty="0" err="1"/>
              <a:t>Degezelle</a:t>
            </a:r>
            <a:r>
              <a:rPr lang="en-US" sz="1700" dirty="0"/>
              <a:t>, Internet policy analyst &amp; consultant (DUERMOVO), who has more than 10 years’ experience in the Domain Name Industry and </a:t>
            </a:r>
            <a:r>
              <a:rPr lang="en-US" sz="1700" dirty="0" err="1"/>
              <a:t>ccTLD</a:t>
            </a:r>
            <a:r>
              <a:rPr lang="en-US" sz="1700" dirty="0"/>
              <a:t> Community was the consultant hired to   conduct the study “The Commercial Development of </a:t>
            </a:r>
            <a:r>
              <a:rPr lang="en-US" sz="1700" dirty="0" err="1"/>
              <a:t>ccTLD</a:t>
            </a:r>
            <a:r>
              <a:rPr lang="en-US" sz="1700" dirty="0"/>
              <a:t> Registries in the Latin American and Caribbean Region”.</a:t>
            </a:r>
          </a:p>
          <a:p>
            <a:pPr algn="just"/>
            <a:r>
              <a:rPr lang="en-US" sz="1700" dirty="0"/>
              <a:t> </a:t>
            </a:r>
            <a:endParaRPr lang="en-US" sz="1700" dirty="0" smtClean="0"/>
          </a:p>
          <a:p>
            <a:pPr algn="just"/>
            <a:r>
              <a:rPr lang="en-US" sz="1700" b="1" dirty="0" smtClean="0"/>
              <a:t>ICANN 53 Buenos Aires</a:t>
            </a:r>
          </a:p>
          <a:p>
            <a:pPr algn="just"/>
            <a:endParaRPr lang="en-US" sz="1700" dirty="0" smtClean="0"/>
          </a:p>
          <a:p>
            <a:pPr marL="285750" indent="-285750" algn="just">
              <a:buFont typeface="Arial"/>
              <a:buChar char="•"/>
            </a:pPr>
            <a:r>
              <a:rPr lang="en-US" sz="1700" dirty="0" smtClean="0"/>
              <a:t>LAC DNS Forum</a:t>
            </a:r>
          </a:p>
          <a:p>
            <a:pPr marL="285750" indent="-285750" algn="just">
              <a:buFont typeface="Arial"/>
              <a:buChar char="•"/>
            </a:pPr>
            <a:r>
              <a:rPr lang="en-US" sz="1700" dirty="0" smtClean="0"/>
              <a:t>LACTLD Workshop</a:t>
            </a:r>
          </a:p>
          <a:p>
            <a:pPr marL="285750" indent="-285750" algn="just">
              <a:buFont typeface="Arial"/>
              <a:buChar char="•"/>
            </a:pPr>
            <a:r>
              <a:rPr lang="en-US" sz="1700" dirty="0" smtClean="0"/>
              <a:t>LAC Space</a:t>
            </a:r>
          </a:p>
          <a:p>
            <a:pPr algn="just"/>
            <a:endParaRPr lang="en-US" sz="1700" b="1" dirty="0" smtClean="0"/>
          </a:p>
          <a:p>
            <a:pPr algn="just"/>
            <a:r>
              <a:rPr lang="en-US" sz="1700" b="1" dirty="0" smtClean="0"/>
              <a:t>Study</a:t>
            </a:r>
            <a:endParaRPr lang="en-US" sz="1700" b="1" dirty="0"/>
          </a:p>
          <a:p>
            <a:pPr algn="just"/>
            <a:r>
              <a:rPr lang="en-US" sz="1700" dirty="0"/>
              <a:t>The </a:t>
            </a:r>
            <a:r>
              <a:rPr lang="en-US" sz="1700" dirty="0" smtClean="0"/>
              <a:t>study presented analyses </a:t>
            </a:r>
            <a:r>
              <a:rPr lang="en-US" sz="1700" dirty="0"/>
              <a:t>the challenges and provides building blocks to develop strategies for </a:t>
            </a:r>
            <a:r>
              <a:rPr lang="en-US" sz="1700" dirty="0" err="1"/>
              <a:t>ccTLDs</a:t>
            </a:r>
            <a:r>
              <a:rPr lang="en-US" sz="1700" dirty="0"/>
              <a:t> in this new commercial environment</a:t>
            </a:r>
            <a:r>
              <a:rPr lang="en-US" sz="1700" dirty="0" smtClean="0"/>
              <a:t>.</a:t>
            </a:r>
            <a:endParaRPr lang="en-US" dirty="0" smtClean="0"/>
          </a:p>
          <a:p>
            <a:pPr algn="just"/>
            <a:endParaRPr lang="en-US" sz="1700" b="1" dirty="0" smtClean="0"/>
          </a:p>
          <a:p>
            <a:pPr algn="just"/>
            <a:r>
              <a:rPr lang="en-US" sz="1700" b="1" dirty="0" smtClean="0"/>
              <a:t>Download:</a:t>
            </a:r>
            <a:endParaRPr lang="en-US" sz="1700" b="1" dirty="0"/>
          </a:p>
          <a:p>
            <a:pPr algn="just"/>
            <a:r>
              <a:rPr lang="en-US" dirty="0">
                <a:hlinkClick r:id="rId2"/>
              </a:rPr>
              <a:t>https://goo.gl/</a:t>
            </a:r>
            <a:r>
              <a:rPr lang="en-US" dirty="0" smtClean="0">
                <a:hlinkClick r:id="rId2"/>
              </a:rPr>
              <a:t>wtAWaA</a:t>
            </a:r>
            <a:endParaRPr lang="en-US" dirty="0" smtClean="0"/>
          </a:p>
          <a:p>
            <a:pPr algn="just"/>
            <a:endParaRPr lang="en-US" dirty="0" smtClean="0"/>
          </a:p>
          <a:p>
            <a:pPr algn="just"/>
            <a:endParaRPr lang="en-US" sz="2000" dirty="0">
              <a:latin typeface="Source Sans Pro"/>
              <a:cs typeface="Source Sans Pro"/>
            </a:endParaRPr>
          </a:p>
          <a:p>
            <a:pPr algn="just"/>
            <a:endParaRPr lang="en-US" sz="2000" dirty="0">
              <a:latin typeface="Source Sans Pro"/>
              <a:cs typeface="Source Sans Pro"/>
            </a:endParaRPr>
          </a:p>
          <a:p>
            <a:endParaRPr lang="en-US" sz="2000" dirty="0"/>
          </a:p>
          <a:p>
            <a:r>
              <a:rPr lang="en-US" sz="2000" dirty="0"/>
              <a:t> </a:t>
            </a:r>
            <a:endParaRPr lang="en-US" sz="2000" dirty="0" smtClean="0"/>
          </a:p>
          <a:p>
            <a:endParaRPr lang="en-US" sz="2000" dirty="0">
              <a:latin typeface="Source Sans Pro"/>
              <a:cs typeface="Source Sans Pro"/>
            </a:endParaRPr>
          </a:p>
          <a:p>
            <a:endParaRPr lang="en-US" dirty="0" smtClean="0">
              <a:latin typeface="Source Sans Pro"/>
              <a:cs typeface="Source Sans Pro"/>
            </a:endParaRPr>
          </a:p>
        </p:txBody>
      </p:sp>
      <p:pic>
        <p:nvPicPr>
          <p:cNvPr id="5" name="Picture 4" descr="Wi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516" y="984156"/>
            <a:ext cx="2209937" cy="2209937"/>
          </a:xfrm>
          <a:prstGeom prst="rect">
            <a:avLst/>
          </a:prstGeom>
        </p:spPr>
      </p:pic>
    </p:spTree>
    <p:extLst>
      <p:ext uri="{BB962C8B-B14F-4D97-AF65-F5344CB8AC3E}">
        <p14:creationId xmlns:p14="http://schemas.microsoft.com/office/powerpoint/2010/main" val="363737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ccTLD</a:t>
            </a:r>
            <a:r>
              <a:rPr lang="en-US" b="1" dirty="0"/>
              <a:t> Internship Program</a:t>
            </a:r>
            <a:endParaRPr lang="en-US" dirty="0"/>
          </a:p>
        </p:txBody>
      </p:sp>
      <p:sp>
        <p:nvSpPr>
          <p:cNvPr id="3" name="TextBox 2"/>
          <p:cNvSpPr txBox="1"/>
          <p:nvPr/>
        </p:nvSpPr>
        <p:spPr>
          <a:xfrm>
            <a:off x="317501" y="1066800"/>
            <a:ext cx="8572500" cy="5940088"/>
          </a:xfrm>
          <a:prstGeom prst="rect">
            <a:avLst/>
          </a:prstGeom>
          <a:noFill/>
        </p:spPr>
        <p:txBody>
          <a:bodyPr wrap="square" rtlCol="0">
            <a:spAutoFit/>
          </a:bodyPr>
          <a:lstStyle/>
          <a:p>
            <a:r>
              <a:rPr lang="en-US" sz="2000" b="1" dirty="0" smtClean="0"/>
              <a:t>Objective</a:t>
            </a:r>
            <a:endParaRPr lang="en-US" sz="2000" dirty="0"/>
          </a:p>
          <a:p>
            <a:r>
              <a:rPr lang="en-US" sz="2000" b="1" dirty="0"/>
              <a:t> </a:t>
            </a:r>
            <a:endParaRPr lang="en-US" sz="2000" dirty="0"/>
          </a:p>
          <a:p>
            <a:r>
              <a:rPr lang="en-US" sz="2000" dirty="0"/>
              <a:t>The (</a:t>
            </a:r>
            <a:r>
              <a:rPr lang="en-US" sz="2000" dirty="0" err="1"/>
              <a:t>ccTLD</a:t>
            </a:r>
            <a:r>
              <a:rPr lang="en-US" sz="2000" dirty="0"/>
              <a:t>) Internship Program targets small and medium-sized </a:t>
            </a:r>
            <a:r>
              <a:rPr lang="en-US" sz="2000" dirty="0" err="1"/>
              <a:t>ccTLDs</a:t>
            </a:r>
            <a:r>
              <a:rPr lang="en-US" sz="2000" dirty="0"/>
              <a:t> in the Latin American and Caribbean region, with a focus on specific capacity building that will contribute to participant </a:t>
            </a:r>
            <a:r>
              <a:rPr lang="en-US" sz="2000" dirty="0" err="1"/>
              <a:t>ccTLDs</a:t>
            </a:r>
            <a:r>
              <a:rPr lang="en-US" sz="2000" dirty="0"/>
              <a:t>' growth and enhancement.</a:t>
            </a:r>
          </a:p>
          <a:p>
            <a:r>
              <a:rPr lang="en-US" sz="2000" dirty="0"/>
              <a:t> </a:t>
            </a:r>
            <a:r>
              <a:rPr lang="en-US" sz="2000" dirty="0" smtClean="0">
                <a:latin typeface="Source Sans Pro"/>
                <a:cs typeface="Source Sans Pro"/>
              </a:rPr>
              <a:t> </a:t>
            </a:r>
          </a:p>
          <a:p>
            <a:r>
              <a:rPr lang="en-US" sz="2000" b="1" dirty="0" smtClean="0">
                <a:latin typeface="Source Sans Pro"/>
                <a:cs typeface="Source Sans Pro"/>
              </a:rPr>
              <a:t>Working Group</a:t>
            </a:r>
            <a:endParaRPr lang="en-US" sz="2000" b="1" dirty="0">
              <a:latin typeface="Source Sans Pro"/>
              <a:cs typeface="Source Sans Pro"/>
            </a:endParaRPr>
          </a:p>
          <a:p>
            <a:r>
              <a:rPr lang="en-US" sz="2000" dirty="0" smtClean="0">
                <a:latin typeface="Source Sans Pro"/>
                <a:cs typeface="Source Sans Pro"/>
              </a:rPr>
              <a:t> </a:t>
            </a:r>
            <a:endParaRPr lang="en-US" sz="2000" dirty="0">
              <a:latin typeface="Source Sans Pro"/>
              <a:cs typeface="Source Sans Pro"/>
            </a:endParaRPr>
          </a:p>
          <a:p>
            <a:endParaRPr lang="en-US" sz="2000" dirty="0"/>
          </a:p>
          <a:p>
            <a:r>
              <a:rPr lang="en-US" sz="2000" dirty="0"/>
              <a:t>The project was lead by LACTLD </a:t>
            </a:r>
          </a:p>
          <a:p>
            <a:endParaRPr lang="en-US" sz="2000" dirty="0"/>
          </a:p>
          <a:p>
            <a:pPr marL="342900" indent="-342900">
              <a:buFont typeface="Arial"/>
              <a:buChar char="•"/>
            </a:pPr>
            <a:r>
              <a:rPr lang="en-US" sz="2000" dirty="0"/>
              <a:t>Carolina </a:t>
            </a:r>
            <a:r>
              <a:rPr lang="en-US" sz="2000" dirty="0" err="1" smtClean="0"/>
              <a:t>Aguerre</a:t>
            </a:r>
            <a:endParaRPr lang="en-US" sz="2000" dirty="0" smtClean="0"/>
          </a:p>
          <a:p>
            <a:pPr marL="342900" indent="-342900">
              <a:buFont typeface="Arial"/>
              <a:buChar char="•"/>
            </a:pPr>
            <a:r>
              <a:rPr lang="en-US" sz="2000" dirty="0" smtClean="0"/>
              <a:t>Alejandra </a:t>
            </a:r>
            <a:r>
              <a:rPr lang="en-US" sz="2000" dirty="0" err="1" smtClean="0"/>
              <a:t>Reynoso</a:t>
            </a:r>
            <a:endParaRPr lang="en-US" sz="2000" dirty="0" smtClean="0"/>
          </a:p>
          <a:p>
            <a:pPr marL="342900" indent="-342900">
              <a:buFont typeface="Arial"/>
              <a:buChar char="•"/>
            </a:pPr>
            <a:r>
              <a:rPr lang="en-US" sz="2000" dirty="0" smtClean="0"/>
              <a:t>Sofia </a:t>
            </a:r>
            <a:r>
              <a:rPr lang="en-US" sz="2000" dirty="0" err="1" smtClean="0"/>
              <a:t>Zerbino</a:t>
            </a:r>
            <a:endParaRPr lang="en-US" sz="2000" dirty="0" smtClean="0"/>
          </a:p>
          <a:p>
            <a:endParaRPr lang="en-US" sz="2000" dirty="0"/>
          </a:p>
          <a:p>
            <a:pPr marL="342900" indent="-342900">
              <a:buFont typeface="Arial"/>
              <a:buChar char="•"/>
            </a:pPr>
            <a:endParaRPr lang="en-US" sz="2000" dirty="0"/>
          </a:p>
          <a:p>
            <a:endParaRPr lang="en-US" sz="2000" dirty="0">
              <a:latin typeface="Source Sans Pro"/>
              <a:cs typeface="Source Sans Pro"/>
            </a:endParaRPr>
          </a:p>
          <a:p>
            <a:endParaRPr lang="en-US" sz="2000" dirty="0" smtClean="0">
              <a:latin typeface="Source Sans Pro"/>
              <a:cs typeface="Source Sans Pro"/>
            </a:endParaRPr>
          </a:p>
          <a:p>
            <a:endParaRPr lang="en-US" sz="2000" dirty="0" smtClean="0">
              <a:latin typeface="Source Sans Pro"/>
              <a:cs typeface="Source Sans Pro"/>
            </a:endParaRPr>
          </a:p>
        </p:txBody>
      </p:sp>
      <p:pic>
        <p:nvPicPr>
          <p:cNvPr id="4" name="Picture 3" descr="LACTL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3410" y="2988849"/>
            <a:ext cx="4720590" cy="2360295"/>
          </a:xfrm>
          <a:prstGeom prst="rect">
            <a:avLst/>
          </a:prstGeom>
        </p:spPr>
      </p:pic>
    </p:spTree>
    <p:extLst>
      <p:ext uri="{BB962C8B-B14F-4D97-AF65-F5344CB8AC3E}">
        <p14:creationId xmlns:p14="http://schemas.microsoft.com/office/powerpoint/2010/main" val="130453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ccTLD</a:t>
            </a:r>
            <a:r>
              <a:rPr lang="en-US" b="1" dirty="0"/>
              <a:t> Internship Program</a:t>
            </a:r>
            <a:endParaRPr lang="en-US" dirty="0"/>
          </a:p>
        </p:txBody>
      </p:sp>
      <p:sp>
        <p:nvSpPr>
          <p:cNvPr id="3" name="TextBox 2"/>
          <p:cNvSpPr txBox="1"/>
          <p:nvPr/>
        </p:nvSpPr>
        <p:spPr>
          <a:xfrm>
            <a:off x="317501" y="1066800"/>
            <a:ext cx="8572500" cy="6894196"/>
          </a:xfrm>
          <a:prstGeom prst="rect">
            <a:avLst/>
          </a:prstGeom>
          <a:noFill/>
        </p:spPr>
        <p:txBody>
          <a:bodyPr wrap="square" rtlCol="0">
            <a:spAutoFit/>
          </a:bodyPr>
          <a:lstStyle/>
          <a:p>
            <a:r>
              <a:rPr lang="en-US" b="1" dirty="0" smtClean="0"/>
              <a:t>First Internship</a:t>
            </a:r>
          </a:p>
          <a:p>
            <a:endParaRPr lang="en-US" b="1" dirty="0" smtClean="0"/>
          </a:p>
          <a:p>
            <a:r>
              <a:rPr lang="en-US" b="1" dirty="0" err="1" smtClean="0"/>
              <a:t>ccTLD</a:t>
            </a:r>
            <a:r>
              <a:rPr lang="en-US" b="1" dirty="0" smtClean="0"/>
              <a:t> .</a:t>
            </a:r>
            <a:r>
              <a:rPr lang="en-US" b="1" dirty="0" err="1" smtClean="0"/>
              <a:t>ve</a:t>
            </a:r>
            <a:r>
              <a:rPr lang="en-US" b="1" dirty="0" smtClean="0"/>
              <a:t> – </a:t>
            </a:r>
            <a:r>
              <a:rPr lang="en-US" b="1" dirty="0" err="1" smtClean="0"/>
              <a:t>ccTLD</a:t>
            </a:r>
            <a:r>
              <a:rPr lang="en-US" b="1" dirty="0" smtClean="0"/>
              <a:t> .</a:t>
            </a:r>
            <a:r>
              <a:rPr lang="en-US" b="1" dirty="0" err="1" smtClean="0"/>
              <a:t>uy</a:t>
            </a:r>
            <a:endParaRPr lang="en-US" b="1" dirty="0" smtClean="0"/>
          </a:p>
          <a:p>
            <a:endParaRPr lang="en-US" b="1" dirty="0"/>
          </a:p>
          <a:p>
            <a:r>
              <a:rPr lang="en-US" b="1" dirty="0" smtClean="0"/>
              <a:t>Date: </a:t>
            </a:r>
            <a:r>
              <a:rPr lang="en-US" b="1" dirty="0"/>
              <a:t>October 26</a:t>
            </a:r>
            <a:r>
              <a:rPr lang="en-US" b="1" baseline="30000" dirty="0"/>
              <a:t>th</a:t>
            </a:r>
            <a:r>
              <a:rPr lang="en-US" b="1" dirty="0"/>
              <a:t> to 30</a:t>
            </a:r>
            <a:r>
              <a:rPr lang="en-US" b="1" baseline="30000" dirty="0"/>
              <a:t>th</a:t>
            </a:r>
            <a:r>
              <a:rPr lang="en-US" b="1" dirty="0"/>
              <a:t> </a:t>
            </a:r>
          </a:p>
          <a:p>
            <a:endParaRPr lang="en-US" dirty="0"/>
          </a:p>
          <a:p>
            <a:r>
              <a:rPr lang="en-US" dirty="0"/>
              <a:t>The first internship of the program Engineer </a:t>
            </a:r>
            <a:r>
              <a:rPr lang="en-US" dirty="0" err="1"/>
              <a:t>Jhonder</a:t>
            </a:r>
            <a:r>
              <a:rPr lang="en-US" dirty="0"/>
              <a:t> J. </a:t>
            </a:r>
            <a:r>
              <a:rPr lang="en-US" dirty="0" err="1"/>
              <a:t>Depablos</a:t>
            </a:r>
            <a:r>
              <a:rPr lang="en-US" dirty="0"/>
              <a:t>, Chief of the Domain Name Administration Division at .</a:t>
            </a:r>
            <a:r>
              <a:rPr lang="en-US" dirty="0" err="1"/>
              <a:t>ve</a:t>
            </a:r>
            <a:r>
              <a:rPr lang="en-US" dirty="0"/>
              <a:t> spent 5 days at the </a:t>
            </a:r>
            <a:r>
              <a:rPr lang="en-US" dirty="0" err="1"/>
              <a:t>ccTLD</a:t>
            </a:r>
            <a:r>
              <a:rPr lang="en-US" dirty="0"/>
              <a:t> .</a:t>
            </a:r>
            <a:r>
              <a:rPr lang="en-US" dirty="0" err="1"/>
              <a:t>uy</a:t>
            </a:r>
            <a:r>
              <a:rPr lang="en-US" dirty="0"/>
              <a:t> accomplishing the following goals: </a:t>
            </a:r>
          </a:p>
          <a:p>
            <a:r>
              <a:rPr lang="en-US" dirty="0"/>
              <a:t> </a:t>
            </a:r>
          </a:p>
          <a:p>
            <a:pPr marL="342900" lvl="0" indent="-342900">
              <a:buFont typeface="Arial"/>
              <a:buChar char="•"/>
            </a:pPr>
            <a:r>
              <a:rPr lang="en-US" dirty="0"/>
              <a:t>Understanding the full operation of the Registry-Registrar Protocol Model and the Extensive </a:t>
            </a:r>
            <a:r>
              <a:rPr lang="en-US" dirty="0" smtClean="0"/>
              <a:t> Provisioning</a:t>
            </a:r>
            <a:r>
              <a:rPr lang="en-US" dirty="0"/>
              <a:t> Protocol (EPP).</a:t>
            </a:r>
          </a:p>
          <a:p>
            <a:pPr marL="342900" lvl="0" indent="-342900">
              <a:buFont typeface="Arial"/>
              <a:buChar char="•"/>
            </a:pPr>
            <a:r>
              <a:rPr lang="en-US" dirty="0"/>
              <a:t>Short-term implementation with a couple of registrars (clients) in the Virtual Machines Lab.</a:t>
            </a:r>
          </a:p>
          <a:p>
            <a:pPr marL="342900" indent="-342900">
              <a:buFont typeface="Arial"/>
              <a:buChar char="•"/>
            </a:pPr>
            <a:r>
              <a:rPr lang="en-US" dirty="0" smtClean="0"/>
              <a:t>Acquiring </a:t>
            </a:r>
            <a:r>
              <a:rPr lang="en-US" dirty="0"/>
              <a:t>the knowledge necessary to complete the migration of </a:t>
            </a:r>
            <a:r>
              <a:rPr lang="en-US" dirty="0" err="1"/>
              <a:t>OpenReg</a:t>
            </a:r>
            <a:r>
              <a:rPr lang="en-US" dirty="0"/>
              <a:t> services within .</a:t>
            </a:r>
            <a:r>
              <a:rPr lang="en-US" dirty="0" err="1"/>
              <a:t>ve</a:t>
            </a:r>
            <a:r>
              <a:rPr lang="en-US" dirty="0" smtClean="0"/>
              <a:t>.</a:t>
            </a:r>
          </a:p>
          <a:p>
            <a:r>
              <a:rPr lang="en-US" b="1" dirty="0" smtClean="0"/>
              <a:t>Document:</a:t>
            </a:r>
          </a:p>
          <a:p>
            <a:r>
              <a:rPr lang="en-US" dirty="0" smtClean="0">
                <a:latin typeface="Source Sans Pro"/>
                <a:cs typeface="Source Sans Pro"/>
                <a:hlinkClick r:id="rId2"/>
              </a:rPr>
              <a:t>https</a:t>
            </a:r>
            <a:r>
              <a:rPr lang="en-US" dirty="0">
                <a:latin typeface="Source Sans Pro"/>
                <a:cs typeface="Source Sans Pro"/>
                <a:hlinkClick r:id="rId2"/>
              </a:rPr>
              <a:t>://goo.gl/tlzZO7</a:t>
            </a:r>
            <a:endParaRPr lang="en-US" dirty="0">
              <a:latin typeface="Source Sans Pro"/>
              <a:cs typeface="Source Sans Pro"/>
            </a:endParaRPr>
          </a:p>
          <a:p>
            <a:pPr marL="342900" indent="-342900">
              <a:buFont typeface="Arial"/>
              <a:buChar char="•"/>
            </a:pPr>
            <a:endParaRPr lang="en-US" dirty="0"/>
          </a:p>
          <a:p>
            <a:r>
              <a:rPr lang="en-US" sz="2000" dirty="0"/>
              <a:t> </a:t>
            </a:r>
          </a:p>
          <a:p>
            <a:pPr marL="342900" indent="-342900">
              <a:buFont typeface="Arial"/>
              <a:buChar char="•"/>
            </a:pPr>
            <a:endParaRPr lang="en-US" sz="2000" dirty="0"/>
          </a:p>
          <a:p>
            <a:endParaRPr lang="en-US" sz="2000" dirty="0">
              <a:latin typeface="Source Sans Pro"/>
              <a:cs typeface="Source Sans Pro"/>
            </a:endParaRPr>
          </a:p>
          <a:p>
            <a:endParaRPr lang="en-US" sz="2000" dirty="0" smtClean="0">
              <a:latin typeface="Source Sans Pro"/>
              <a:cs typeface="Source Sans Pro"/>
            </a:endParaRPr>
          </a:p>
          <a:p>
            <a:endParaRPr lang="en-US" sz="2000" dirty="0" smtClean="0">
              <a:latin typeface="Source Sans Pro"/>
              <a:cs typeface="Source Sans Pro"/>
            </a:endParaRPr>
          </a:p>
        </p:txBody>
      </p:sp>
      <p:pic>
        <p:nvPicPr>
          <p:cNvPr id="5" name="Picture 4" descr="cctld venezuela internsh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035" y="703177"/>
            <a:ext cx="3438221" cy="1934573"/>
          </a:xfrm>
          <a:prstGeom prst="rect">
            <a:avLst/>
          </a:prstGeom>
        </p:spPr>
      </p:pic>
    </p:spTree>
    <p:extLst>
      <p:ext uri="{BB962C8B-B14F-4D97-AF65-F5344CB8AC3E}">
        <p14:creationId xmlns:p14="http://schemas.microsoft.com/office/powerpoint/2010/main" val="97937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ccTLD</a:t>
            </a:r>
            <a:r>
              <a:rPr lang="en-US" b="1" dirty="0"/>
              <a:t> Internship Program</a:t>
            </a:r>
            <a:endParaRPr lang="en-US" dirty="0"/>
          </a:p>
        </p:txBody>
      </p:sp>
      <p:sp>
        <p:nvSpPr>
          <p:cNvPr id="3" name="TextBox 2"/>
          <p:cNvSpPr txBox="1"/>
          <p:nvPr/>
        </p:nvSpPr>
        <p:spPr>
          <a:xfrm>
            <a:off x="317501" y="1066800"/>
            <a:ext cx="4082909" cy="5632311"/>
          </a:xfrm>
          <a:prstGeom prst="rect">
            <a:avLst/>
          </a:prstGeom>
          <a:noFill/>
        </p:spPr>
        <p:txBody>
          <a:bodyPr wrap="square" rtlCol="0">
            <a:spAutoFit/>
          </a:bodyPr>
          <a:lstStyle/>
          <a:p>
            <a:r>
              <a:rPr lang="en-US" sz="2000" b="1" dirty="0" smtClean="0"/>
              <a:t>Second Internship</a:t>
            </a:r>
            <a:endParaRPr lang="en-US" sz="2000" b="1" dirty="0"/>
          </a:p>
          <a:p>
            <a:endParaRPr lang="en-US" sz="2000" b="1" dirty="0"/>
          </a:p>
          <a:p>
            <a:r>
              <a:rPr lang="en-US" sz="2000" b="1" dirty="0" err="1"/>
              <a:t>ccTLD</a:t>
            </a:r>
            <a:r>
              <a:rPr lang="en-US" sz="2000" b="1" dirty="0"/>
              <a:t> </a:t>
            </a:r>
            <a:r>
              <a:rPr lang="en-US" sz="2000" b="1" dirty="0" smtClean="0"/>
              <a:t>.</a:t>
            </a:r>
            <a:r>
              <a:rPr lang="en-US" sz="2000" b="1" dirty="0" err="1" smtClean="0"/>
              <a:t>py</a:t>
            </a:r>
            <a:r>
              <a:rPr lang="en-US" sz="2000" b="1" dirty="0" smtClean="0"/>
              <a:t> </a:t>
            </a:r>
          </a:p>
          <a:p>
            <a:endParaRPr lang="en-US" sz="2000" b="1" dirty="0"/>
          </a:p>
          <a:p>
            <a:r>
              <a:rPr lang="en-US" sz="2000" b="1" dirty="0"/>
              <a:t>Date</a:t>
            </a:r>
            <a:r>
              <a:rPr lang="en-US" sz="2000" b="1" dirty="0" smtClean="0"/>
              <a:t>: December 10</a:t>
            </a:r>
            <a:r>
              <a:rPr lang="en-US" sz="2000" b="1" baseline="30000" dirty="0" smtClean="0"/>
              <a:t>th</a:t>
            </a:r>
            <a:r>
              <a:rPr lang="en-US" sz="2000" b="1" dirty="0" smtClean="0"/>
              <a:t> </a:t>
            </a:r>
            <a:r>
              <a:rPr lang="en-US" sz="2000" b="1" dirty="0"/>
              <a:t>to </a:t>
            </a:r>
            <a:r>
              <a:rPr lang="en-US" sz="2000" b="1" dirty="0" smtClean="0"/>
              <a:t>15</a:t>
            </a:r>
            <a:r>
              <a:rPr lang="en-US" sz="2000" b="1" baseline="30000" dirty="0" smtClean="0"/>
              <a:t>th</a:t>
            </a:r>
            <a:r>
              <a:rPr lang="en-US" sz="2000" b="1" dirty="0" smtClean="0"/>
              <a:t> </a:t>
            </a:r>
            <a:r>
              <a:rPr lang="en-US" sz="2000" b="1" dirty="0"/>
              <a:t> </a:t>
            </a:r>
            <a:endParaRPr lang="en-US" sz="2000" b="1" dirty="0" smtClean="0"/>
          </a:p>
          <a:p>
            <a:pPr algn="just"/>
            <a:endParaRPr lang="en-US" sz="2000" dirty="0"/>
          </a:p>
          <a:p>
            <a:pPr algn="just"/>
            <a:r>
              <a:rPr lang="en-US" sz="2000" dirty="0"/>
              <a:t>In the month of December the second internship of the program took place, this time Robert Martin an expert in DNS and DNSSEC spent 5 days at the </a:t>
            </a:r>
            <a:r>
              <a:rPr lang="en-US" sz="2000" dirty="0" err="1"/>
              <a:t>ccTLD</a:t>
            </a:r>
            <a:r>
              <a:rPr lang="en-US" sz="2000" dirty="0"/>
              <a:t> .</a:t>
            </a:r>
            <a:r>
              <a:rPr lang="en-US" sz="2000" dirty="0" err="1"/>
              <a:t>py</a:t>
            </a:r>
            <a:r>
              <a:rPr lang="en-US" sz="2000" dirty="0"/>
              <a:t> helping with the DNSSEC deployment process.</a:t>
            </a:r>
          </a:p>
          <a:p>
            <a:endParaRPr lang="en-US" sz="2000" b="1" dirty="0" smtClean="0">
              <a:latin typeface="Source Sans Pro"/>
              <a:cs typeface="Source Sans Pro"/>
            </a:endParaRPr>
          </a:p>
          <a:p>
            <a:r>
              <a:rPr lang="en-US" sz="2000" b="1" dirty="0" smtClean="0">
                <a:latin typeface="Source Sans Pro"/>
                <a:cs typeface="Source Sans Pro"/>
              </a:rPr>
              <a:t>Document:</a:t>
            </a:r>
            <a:endParaRPr lang="en-US" sz="2000" b="1" dirty="0" smtClean="0">
              <a:latin typeface="Source Sans Pro"/>
              <a:cs typeface="Source Sans Pro"/>
            </a:endParaRPr>
          </a:p>
          <a:p>
            <a:endParaRPr lang="en-US" sz="2000" dirty="0">
              <a:latin typeface="Source Sans Pro"/>
              <a:cs typeface="Source Sans Pro"/>
            </a:endParaRPr>
          </a:p>
          <a:p>
            <a:r>
              <a:rPr lang="en-US" sz="2000" dirty="0">
                <a:latin typeface="Source Sans Pro"/>
                <a:cs typeface="Source Sans Pro"/>
                <a:hlinkClick r:id="rId2"/>
              </a:rPr>
              <a:t>https://goo.gl/QOamGE</a:t>
            </a:r>
            <a:endParaRPr lang="en-US" sz="2000" dirty="0">
              <a:latin typeface="Source Sans Pro"/>
              <a:cs typeface="Source Sans Pro"/>
            </a:endParaRPr>
          </a:p>
          <a:p>
            <a:endParaRPr lang="en-US" sz="2000" dirty="0" smtClean="0">
              <a:latin typeface="Source Sans Pro"/>
              <a:cs typeface="Source Sans Pro"/>
            </a:endParaRPr>
          </a:p>
          <a:p>
            <a:endParaRPr lang="en-US" sz="2000" dirty="0" smtClean="0">
              <a:latin typeface="Source Sans Pro"/>
              <a:cs typeface="Source Sans Pro"/>
            </a:endParaRPr>
          </a:p>
        </p:txBody>
      </p:sp>
      <p:pic>
        <p:nvPicPr>
          <p:cNvPr id="4" name="Picture 3" descr="CNC-DNSSEC-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2362" y="1636248"/>
            <a:ext cx="4219396" cy="2930408"/>
          </a:xfrm>
          <a:prstGeom prst="rect">
            <a:avLst/>
          </a:prstGeom>
        </p:spPr>
      </p:pic>
    </p:spTree>
    <p:extLst>
      <p:ext uri="{BB962C8B-B14F-4D97-AF65-F5344CB8AC3E}">
        <p14:creationId xmlns:p14="http://schemas.microsoft.com/office/powerpoint/2010/main" val="206177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ccTLD</a:t>
            </a:r>
            <a:r>
              <a:rPr lang="en-US" b="1" dirty="0"/>
              <a:t> Internship Program</a:t>
            </a:r>
            <a:endParaRPr lang="en-US" dirty="0"/>
          </a:p>
        </p:txBody>
      </p:sp>
      <p:sp>
        <p:nvSpPr>
          <p:cNvPr id="3" name="TextBox 2"/>
          <p:cNvSpPr txBox="1"/>
          <p:nvPr/>
        </p:nvSpPr>
        <p:spPr>
          <a:xfrm>
            <a:off x="317501" y="810246"/>
            <a:ext cx="8572500" cy="8094524"/>
          </a:xfrm>
          <a:prstGeom prst="rect">
            <a:avLst/>
          </a:prstGeom>
          <a:noFill/>
        </p:spPr>
        <p:txBody>
          <a:bodyPr wrap="square" rtlCol="0">
            <a:spAutoFit/>
          </a:bodyPr>
          <a:lstStyle/>
          <a:p>
            <a:r>
              <a:rPr lang="en-US" sz="2000" b="1" dirty="0" smtClean="0"/>
              <a:t>Local Press:</a:t>
            </a:r>
          </a:p>
          <a:p>
            <a:endParaRPr lang="en-US" sz="2000" dirty="0"/>
          </a:p>
          <a:p>
            <a:r>
              <a:rPr lang="en-US" sz="2000" dirty="0">
                <a:latin typeface="Source Sans Pro"/>
                <a:cs typeface="Source Sans Pro"/>
                <a:hlinkClick r:id="rId2"/>
              </a:rPr>
              <a:t>http://www.hoy.com.py/nacionales/centro-implementara-sistema-para-evitar-hackeos-a-dominios-</a:t>
            </a:r>
            <a:r>
              <a:rPr lang="en-US" sz="2000" dirty="0" smtClean="0">
                <a:latin typeface="Source Sans Pro"/>
                <a:cs typeface="Source Sans Pro"/>
                <a:hlinkClick r:id="rId2"/>
              </a:rPr>
              <a:t>paraguayos</a:t>
            </a:r>
            <a:endParaRPr lang="en-US" sz="2000" dirty="0" smtClean="0">
              <a:latin typeface="Source Sans Pro"/>
              <a:cs typeface="Source Sans Pro"/>
            </a:endParaRPr>
          </a:p>
          <a:p>
            <a:endParaRPr lang="en-US" sz="2000" dirty="0">
              <a:latin typeface="Source Sans Pro"/>
              <a:cs typeface="Source Sans Pro"/>
            </a:endParaRPr>
          </a:p>
          <a:p>
            <a:r>
              <a:rPr lang="en-US" sz="2000" dirty="0">
                <a:latin typeface="Source Sans Pro"/>
                <a:cs typeface="Source Sans Pro"/>
                <a:hlinkClick r:id="rId3"/>
              </a:rPr>
              <a:t>http://m.ultimahora.com/cnc-pretende-dar-mayor-seguridad-sitios-py-n954201.</a:t>
            </a:r>
            <a:r>
              <a:rPr lang="en-US" sz="2000" dirty="0" smtClean="0">
                <a:latin typeface="Source Sans Pro"/>
                <a:cs typeface="Source Sans Pro"/>
                <a:hlinkClick r:id="rId3"/>
              </a:rPr>
              <a:t>html</a:t>
            </a:r>
            <a:endParaRPr lang="en-US" sz="2000" dirty="0" smtClean="0">
              <a:latin typeface="Source Sans Pro"/>
              <a:cs typeface="Source Sans Pro"/>
            </a:endParaRPr>
          </a:p>
          <a:p>
            <a:endParaRPr lang="en-US" sz="2000" dirty="0" smtClean="0">
              <a:latin typeface="Source Sans Pro"/>
              <a:cs typeface="Source Sans Pro"/>
            </a:endParaRPr>
          </a:p>
          <a:p>
            <a:r>
              <a:rPr lang="en-US" sz="2000" dirty="0">
                <a:latin typeface="Source Sans Pro"/>
                <a:cs typeface="Source Sans Pro"/>
                <a:hlinkClick r:id="rId4"/>
              </a:rPr>
              <a:t>http://www.ip.gov.py/ip/?p=</a:t>
            </a:r>
            <a:r>
              <a:rPr lang="en-US" sz="2000" dirty="0" smtClean="0">
                <a:latin typeface="Source Sans Pro"/>
                <a:cs typeface="Source Sans Pro"/>
                <a:hlinkClick r:id="rId4"/>
              </a:rPr>
              <a:t>72980</a:t>
            </a:r>
            <a:endParaRPr lang="en-US" sz="2000" dirty="0" smtClean="0">
              <a:latin typeface="Source Sans Pro"/>
              <a:cs typeface="Source Sans Pro"/>
            </a:endParaRPr>
          </a:p>
          <a:p>
            <a:endParaRPr lang="en-US" sz="2000" dirty="0">
              <a:latin typeface="Source Sans Pro"/>
              <a:cs typeface="Source Sans Pro"/>
            </a:endParaRPr>
          </a:p>
          <a:p>
            <a:r>
              <a:rPr lang="en-US" sz="2000" dirty="0">
                <a:latin typeface="Source Sans Pro"/>
                <a:cs typeface="Source Sans Pro"/>
                <a:hlinkClick r:id="rId5"/>
              </a:rPr>
              <a:t>http://nanduti.com.py/2015/12/24/una-desarrolla-tecnologia-proteccion-sitios-web</a:t>
            </a:r>
            <a:r>
              <a:rPr lang="en-US" sz="2000" dirty="0" smtClean="0">
                <a:latin typeface="Source Sans Pro"/>
                <a:cs typeface="Source Sans Pro"/>
                <a:hlinkClick r:id="rId5"/>
              </a:rPr>
              <a:t>/</a:t>
            </a:r>
            <a:endParaRPr lang="en-US" sz="2000" dirty="0" smtClean="0">
              <a:latin typeface="Source Sans Pro"/>
              <a:cs typeface="Source Sans Pro"/>
            </a:endParaRPr>
          </a:p>
          <a:p>
            <a:endParaRPr lang="en-US" sz="2000" dirty="0">
              <a:latin typeface="Source Sans Pro"/>
              <a:cs typeface="Source Sans Pro"/>
            </a:endParaRPr>
          </a:p>
          <a:p>
            <a:endParaRPr lang="en-US" sz="2000" dirty="0" smtClean="0">
              <a:latin typeface="Source Sans Pro"/>
              <a:cs typeface="Source Sans Pro"/>
            </a:endParaRPr>
          </a:p>
          <a:p>
            <a:endParaRPr lang="en-US" sz="2000" dirty="0">
              <a:latin typeface="Source Sans Pro"/>
              <a:cs typeface="Source Sans Pro"/>
            </a:endParaRPr>
          </a:p>
          <a:p>
            <a:endParaRPr lang="en-US" sz="2000" dirty="0" smtClean="0">
              <a:latin typeface="Source Sans Pro"/>
              <a:cs typeface="Source Sans Pro"/>
            </a:endParaRPr>
          </a:p>
          <a:p>
            <a:endParaRPr lang="en-US" sz="2000" dirty="0">
              <a:latin typeface="Source Sans Pro"/>
              <a:cs typeface="Source Sans Pro"/>
            </a:endParaRPr>
          </a:p>
          <a:p>
            <a:endParaRPr lang="en-US" sz="2000" dirty="0">
              <a:latin typeface="Source Sans Pro"/>
              <a:cs typeface="Source Sans Pro"/>
            </a:endParaRPr>
          </a:p>
          <a:p>
            <a:endParaRPr lang="en-US" sz="2000" dirty="0" smtClean="0">
              <a:latin typeface="Source Sans Pro"/>
              <a:cs typeface="Source Sans Pro"/>
            </a:endParaRPr>
          </a:p>
          <a:p>
            <a:endParaRPr lang="en-US" sz="2000" dirty="0">
              <a:latin typeface="Source Sans Pro"/>
              <a:cs typeface="Source Sans Pro"/>
            </a:endParaRPr>
          </a:p>
          <a:p>
            <a:endParaRPr lang="en-US" sz="2000" dirty="0">
              <a:latin typeface="Source Sans Pro"/>
              <a:cs typeface="Source Sans Pro"/>
            </a:endParaRPr>
          </a:p>
          <a:p>
            <a:endParaRPr lang="en-US" sz="2000" dirty="0" smtClean="0">
              <a:latin typeface="Source Sans Pro"/>
              <a:cs typeface="Source Sans Pro"/>
            </a:endParaRPr>
          </a:p>
          <a:p>
            <a:endParaRPr lang="en-US" sz="2000" dirty="0">
              <a:latin typeface="Source Sans Pro"/>
              <a:cs typeface="Source Sans Pro"/>
            </a:endParaRPr>
          </a:p>
          <a:p>
            <a:endParaRPr lang="en-US" sz="2000" dirty="0" smtClean="0">
              <a:latin typeface="Source Sans Pro"/>
              <a:cs typeface="Source Sans Pro"/>
            </a:endParaRPr>
          </a:p>
          <a:p>
            <a:endParaRPr lang="en-US" sz="2000" dirty="0" smtClean="0">
              <a:latin typeface="Source Sans Pro"/>
              <a:cs typeface="Source Sans Pro"/>
            </a:endParaRPr>
          </a:p>
          <a:p>
            <a:endParaRPr lang="en-US" sz="2000" dirty="0" smtClean="0">
              <a:latin typeface="Source Sans Pro"/>
              <a:cs typeface="Source Sans Pro"/>
            </a:endParaRPr>
          </a:p>
        </p:txBody>
      </p:sp>
    </p:spTree>
    <p:extLst>
      <p:ext uri="{BB962C8B-B14F-4D97-AF65-F5344CB8AC3E}">
        <p14:creationId xmlns:p14="http://schemas.microsoft.com/office/powerpoint/2010/main" val="1865605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Contest and Awards</a:t>
            </a:r>
            <a:endParaRPr lang="en-US" dirty="0"/>
          </a:p>
        </p:txBody>
      </p:sp>
      <p:sp>
        <p:nvSpPr>
          <p:cNvPr id="3" name="TextBox 2"/>
          <p:cNvSpPr txBox="1"/>
          <p:nvPr/>
        </p:nvSpPr>
        <p:spPr>
          <a:xfrm>
            <a:off x="189210" y="823074"/>
            <a:ext cx="4288176" cy="5663090"/>
          </a:xfrm>
          <a:prstGeom prst="rect">
            <a:avLst/>
          </a:prstGeom>
          <a:noFill/>
        </p:spPr>
        <p:txBody>
          <a:bodyPr wrap="square" rtlCol="0">
            <a:spAutoFit/>
          </a:bodyPr>
          <a:lstStyle/>
          <a:p>
            <a:r>
              <a:rPr lang="en-US" b="1" dirty="0" smtClean="0"/>
              <a:t>Objective</a:t>
            </a:r>
            <a:endParaRPr lang="en-US" dirty="0"/>
          </a:p>
          <a:p>
            <a:r>
              <a:rPr lang="en-US" dirty="0"/>
              <a:t> </a:t>
            </a:r>
          </a:p>
          <a:p>
            <a:r>
              <a:rPr lang="en-US" dirty="0"/>
              <a:t>The </a:t>
            </a:r>
            <a:r>
              <a:rPr lang="en-US" dirty="0" smtClean="0"/>
              <a:t>objective of </a:t>
            </a:r>
            <a:r>
              <a:rPr lang="en-US" dirty="0"/>
              <a:t>this project is to create contests </a:t>
            </a:r>
            <a:r>
              <a:rPr lang="en-US" dirty="0" smtClean="0"/>
              <a:t>or </a:t>
            </a:r>
            <a:r>
              <a:rPr lang="en-US" dirty="0"/>
              <a:t>rewards for Internet users from the LAC region in order to strengthen regional participation</a:t>
            </a:r>
            <a:r>
              <a:rPr lang="en-US" dirty="0" smtClean="0"/>
              <a:t>.</a:t>
            </a:r>
          </a:p>
          <a:p>
            <a:endParaRPr lang="en-US" dirty="0"/>
          </a:p>
          <a:p>
            <a:r>
              <a:rPr lang="en-US" b="1" dirty="0" smtClean="0"/>
              <a:t>Working Group:</a:t>
            </a:r>
          </a:p>
          <a:p>
            <a:endParaRPr lang="en-US" dirty="0"/>
          </a:p>
          <a:p>
            <a:r>
              <a:rPr lang="en-US" dirty="0" smtClean="0"/>
              <a:t>Maritza </a:t>
            </a:r>
            <a:r>
              <a:rPr lang="en-US" dirty="0" err="1" smtClean="0"/>
              <a:t>Aguero</a:t>
            </a:r>
            <a:endParaRPr lang="en-US" dirty="0"/>
          </a:p>
          <a:p>
            <a:r>
              <a:rPr lang="en-US" dirty="0" smtClean="0"/>
              <a:t>Alberto Soto</a:t>
            </a:r>
            <a:endParaRPr lang="en-US" dirty="0"/>
          </a:p>
          <a:p>
            <a:r>
              <a:rPr lang="en-US" dirty="0"/>
              <a:t> </a:t>
            </a:r>
          </a:p>
          <a:p>
            <a:r>
              <a:rPr lang="en-US" dirty="0" smtClean="0"/>
              <a:t>Trivia </a:t>
            </a:r>
            <a:r>
              <a:rPr lang="en-US" dirty="0"/>
              <a:t>Contest was hosted in a Facebook Page created especially for the Contest, the Contest was a skill-based event, with the winner being the individual that answered the most correct questions in 240 seconds.</a:t>
            </a:r>
          </a:p>
          <a:p>
            <a:r>
              <a:rPr lang="en-US" sz="2000" dirty="0"/>
              <a:t> </a:t>
            </a:r>
          </a:p>
          <a:p>
            <a:endParaRPr lang="en-US" dirty="0" smtClean="0">
              <a:latin typeface="Source Sans Pro"/>
              <a:cs typeface="Source Sans Pro"/>
            </a:endParaRPr>
          </a:p>
          <a:p>
            <a:endParaRPr lang="en-US" dirty="0" smtClean="0">
              <a:latin typeface="Source Sans Pro"/>
              <a:cs typeface="Source Sans Pro"/>
            </a:endParaRPr>
          </a:p>
        </p:txBody>
      </p:sp>
      <p:pic>
        <p:nvPicPr>
          <p:cNvPr id="4" name="Picture 3" descr="Trivia Contes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277" y="703177"/>
            <a:ext cx="4412723" cy="4412723"/>
          </a:xfrm>
          <a:prstGeom prst="rect">
            <a:avLst/>
          </a:prstGeom>
        </p:spPr>
      </p:pic>
    </p:spTree>
    <p:extLst>
      <p:ext uri="{BB962C8B-B14F-4D97-AF65-F5344CB8AC3E}">
        <p14:creationId xmlns:p14="http://schemas.microsoft.com/office/powerpoint/2010/main" val="930697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Contest and Awards</a:t>
            </a:r>
            <a:endParaRPr lang="en-US" dirty="0"/>
          </a:p>
        </p:txBody>
      </p:sp>
      <p:pic>
        <p:nvPicPr>
          <p:cNvPr id="5" name="Picture 4"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840" y="703177"/>
            <a:ext cx="7437835" cy="5619697"/>
          </a:xfrm>
          <a:prstGeom prst="rect">
            <a:avLst/>
          </a:prstGeom>
        </p:spPr>
      </p:pic>
    </p:spTree>
    <p:extLst>
      <p:ext uri="{BB962C8B-B14F-4D97-AF65-F5344CB8AC3E}">
        <p14:creationId xmlns:p14="http://schemas.microsoft.com/office/powerpoint/2010/main" val="23114930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50124" y="1299014"/>
            <a:ext cx="2539800" cy="217525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6" name="Rectangle 15"/>
          <p:cNvSpPr/>
          <p:nvPr/>
        </p:nvSpPr>
        <p:spPr>
          <a:xfrm>
            <a:off x="6048738" y="1299014"/>
            <a:ext cx="2539800" cy="2175252"/>
          </a:xfrm>
          <a:prstGeom prst="rect">
            <a:avLst/>
          </a:prstGeom>
          <a:solidFill>
            <a:schemeClr val="accent4">
              <a:alpha val="63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Rectangle 20"/>
          <p:cNvSpPr/>
          <p:nvPr/>
        </p:nvSpPr>
        <p:spPr>
          <a:xfrm>
            <a:off x="3350124" y="1299014"/>
            <a:ext cx="2539800" cy="87588"/>
          </a:xfrm>
          <a:prstGeom prst="rect">
            <a:avLst/>
          </a:prstGeom>
          <a:solidFill>
            <a:srgbClr val="14535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6048738" y="1299014"/>
            <a:ext cx="2539800" cy="87588"/>
          </a:xfrm>
          <a:prstGeom prst="rect">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4367741" y="1501265"/>
            <a:ext cx="498944" cy="498944"/>
          </a:xfrm>
          <a:prstGeom prst="ellipse">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7" name="Oval 46"/>
          <p:cNvSpPr/>
          <p:nvPr/>
        </p:nvSpPr>
        <p:spPr>
          <a:xfrm>
            <a:off x="7074908" y="1501265"/>
            <a:ext cx="498944" cy="49894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651511" y="1299014"/>
            <a:ext cx="2539800" cy="2175252"/>
          </a:xfrm>
          <a:prstGeom prst="rect">
            <a:avLst/>
          </a:prstGeom>
          <a:solidFill>
            <a:schemeClr val="accent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51511" y="1299014"/>
            <a:ext cx="2539800" cy="87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p:cNvSpPr/>
          <p:nvPr/>
        </p:nvSpPr>
        <p:spPr>
          <a:xfrm>
            <a:off x="1666927" y="1510650"/>
            <a:ext cx="498944" cy="4989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886759" y="1982152"/>
            <a:ext cx="2080048" cy="369332"/>
          </a:xfrm>
          <a:prstGeom prst="rect">
            <a:avLst/>
          </a:prstGeom>
          <a:noFill/>
        </p:spPr>
        <p:txBody>
          <a:bodyPr wrap="square" rtlCol="0">
            <a:spAutoFit/>
          </a:bodyPr>
          <a:lstStyle/>
          <a:p>
            <a:pPr algn="ctr"/>
            <a:r>
              <a:rPr lang="en-US" dirty="0" smtClean="0">
                <a:solidFill>
                  <a:srgbClr val="FFFFFF"/>
                </a:solidFill>
                <a:latin typeface="Source Sans Pro"/>
                <a:cs typeface="Source Sans Pro"/>
              </a:rPr>
              <a:t>Strategy </a:t>
            </a:r>
            <a:r>
              <a:rPr lang="en-US" dirty="0" smtClean="0">
                <a:solidFill>
                  <a:srgbClr val="FFFFFF"/>
                </a:solidFill>
                <a:latin typeface="Source Sans Pro"/>
                <a:cs typeface="Source Sans Pro"/>
              </a:rPr>
              <a:t>Overview</a:t>
            </a:r>
            <a:endParaRPr lang="en-US" dirty="0">
              <a:solidFill>
                <a:srgbClr val="FFFFFF"/>
              </a:solidFill>
              <a:latin typeface="Source Sans Pro"/>
              <a:cs typeface="Source Sans Pro"/>
            </a:endParaRPr>
          </a:p>
        </p:txBody>
      </p:sp>
      <p:sp>
        <p:nvSpPr>
          <p:cNvPr id="28" name="TextBox 27"/>
          <p:cNvSpPr txBox="1"/>
          <p:nvPr/>
        </p:nvSpPr>
        <p:spPr>
          <a:xfrm>
            <a:off x="3579874" y="1982152"/>
            <a:ext cx="2080048" cy="646331"/>
          </a:xfrm>
          <a:prstGeom prst="rect">
            <a:avLst/>
          </a:prstGeom>
          <a:noFill/>
        </p:spPr>
        <p:txBody>
          <a:bodyPr wrap="square" rtlCol="0">
            <a:spAutoFit/>
          </a:bodyPr>
          <a:lstStyle/>
          <a:p>
            <a:pPr algn="ctr">
              <a:buSzPct val="75000"/>
            </a:pPr>
            <a:r>
              <a:rPr lang="en-US" dirty="0">
                <a:solidFill>
                  <a:srgbClr val="FFFFFF"/>
                </a:solidFill>
                <a:latin typeface="Source Sans Pro"/>
                <a:cs typeface="Source Sans Pro"/>
              </a:rPr>
              <a:t>Summary Projects 2015</a:t>
            </a:r>
          </a:p>
        </p:txBody>
      </p:sp>
      <p:sp>
        <p:nvSpPr>
          <p:cNvPr id="29" name="TextBox 28"/>
          <p:cNvSpPr txBox="1"/>
          <p:nvPr/>
        </p:nvSpPr>
        <p:spPr>
          <a:xfrm>
            <a:off x="6048738" y="1982152"/>
            <a:ext cx="2539800" cy="646331"/>
          </a:xfrm>
          <a:prstGeom prst="rect">
            <a:avLst/>
          </a:prstGeom>
          <a:noFill/>
        </p:spPr>
        <p:txBody>
          <a:bodyPr wrap="square" rtlCol="0">
            <a:spAutoFit/>
          </a:bodyPr>
          <a:lstStyle/>
          <a:p>
            <a:pPr algn="ctr">
              <a:buSzPct val="75000"/>
            </a:pPr>
            <a:r>
              <a:rPr lang="en-US" dirty="0">
                <a:solidFill>
                  <a:srgbClr val="FFFFFF"/>
                </a:solidFill>
                <a:latin typeface="Source Sans Pro"/>
                <a:cs typeface="Source Sans Pro"/>
              </a:rPr>
              <a:t>Going forward – Renewed  LAC Strategy</a:t>
            </a:r>
          </a:p>
        </p:txBody>
      </p:sp>
      <p:sp>
        <p:nvSpPr>
          <p:cNvPr id="24" name="TextBox 23"/>
          <p:cNvSpPr txBox="1"/>
          <p:nvPr/>
        </p:nvSpPr>
        <p:spPr>
          <a:xfrm>
            <a:off x="651511" y="1503505"/>
            <a:ext cx="2539800" cy="461665"/>
          </a:xfrm>
          <a:prstGeom prst="rect">
            <a:avLst/>
          </a:prstGeom>
          <a:noFill/>
        </p:spPr>
        <p:txBody>
          <a:bodyPr wrap="square" rtlCol="0">
            <a:spAutoFit/>
          </a:bodyPr>
          <a:lstStyle/>
          <a:p>
            <a:pPr algn="ctr"/>
            <a:r>
              <a:rPr lang="en-US" sz="2400" b="1" dirty="0" smtClean="0">
                <a:solidFill>
                  <a:srgbClr val="FFFFFF"/>
                </a:solidFill>
                <a:latin typeface="Source Sans Pro"/>
                <a:cs typeface="Source Sans Pro"/>
              </a:rPr>
              <a:t>1</a:t>
            </a:r>
            <a:endParaRPr lang="en-US" sz="2400" b="1" dirty="0">
              <a:solidFill>
                <a:srgbClr val="FFFFFF"/>
              </a:solidFill>
              <a:latin typeface="Source Sans Pro"/>
              <a:cs typeface="Source Sans Pro"/>
            </a:endParaRPr>
          </a:p>
        </p:txBody>
      </p:sp>
      <p:sp>
        <p:nvSpPr>
          <p:cNvPr id="25" name="TextBox 24"/>
          <p:cNvSpPr txBox="1"/>
          <p:nvPr/>
        </p:nvSpPr>
        <p:spPr>
          <a:xfrm>
            <a:off x="3350124" y="1492556"/>
            <a:ext cx="2539800" cy="461665"/>
          </a:xfrm>
          <a:prstGeom prst="rect">
            <a:avLst/>
          </a:prstGeom>
          <a:noFill/>
        </p:spPr>
        <p:txBody>
          <a:bodyPr wrap="square" rtlCol="0">
            <a:spAutoFit/>
          </a:bodyPr>
          <a:lstStyle/>
          <a:p>
            <a:pPr algn="ctr"/>
            <a:r>
              <a:rPr lang="en-US" sz="2400" b="1" dirty="0" smtClean="0">
                <a:solidFill>
                  <a:srgbClr val="FFFFFF"/>
                </a:solidFill>
                <a:latin typeface="Source Sans Pro"/>
                <a:cs typeface="Source Sans Pro"/>
              </a:rPr>
              <a:t>2</a:t>
            </a:r>
            <a:endParaRPr lang="en-US" sz="2400" b="1" dirty="0">
              <a:solidFill>
                <a:srgbClr val="FFFFFF"/>
              </a:solidFill>
              <a:latin typeface="Source Sans Pro"/>
              <a:cs typeface="Source Sans Pro"/>
            </a:endParaRPr>
          </a:p>
        </p:txBody>
      </p:sp>
      <p:sp>
        <p:nvSpPr>
          <p:cNvPr id="27" name="TextBox 26"/>
          <p:cNvSpPr txBox="1"/>
          <p:nvPr/>
        </p:nvSpPr>
        <p:spPr>
          <a:xfrm>
            <a:off x="6048738" y="1492556"/>
            <a:ext cx="2539800" cy="461665"/>
          </a:xfrm>
          <a:prstGeom prst="rect">
            <a:avLst/>
          </a:prstGeom>
          <a:noFill/>
        </p:spPr>
        <p:txBody>
          <a:bodyPr wrap="square" rtlCol="0">
            <a:spAutoFit/>
          </a:bodyPr>
          <a:lstStyle/>
          <a:p>
            <a:pPr algn="ctr"/>
            <a:r>
              <a:rPr lang="en-US" sz="2400" b="1" dirty="0" smtClean="0">
                <a:solidFill>
                  <a:srgbClr val="FFFFFF"/>
                </a:solidFill>
                <a:latin typeface="Source Sans Pro"/>
                <a:cs typeface="Source Sans Pro"/>
              </a:rPr>
              <a:t>3</a:t>
            </a:r>
            <a:endParaRPr lang="en-US" sz="2400" b="1" dirty="0">
              <a:solidFill>
                <a:srgbClr val="FFFFFF"/>
              </a:solidFill>
              <a:latin typeface="Source Sans Pro"/>
              <a:cs typeface="Source Sans Pro"/>
            </a:endParaRPr>
          </a:p>
        </p:txBody>
      </p:sp>
      <p:sp>
        <p:nvSpPr>
          <p:cNvPr id="2" name="Title 1"/>
          <p:cNvSpPr>
            <a:spLocks noGrp="1"/>
          </p:cNvSpPr>
          <p:nvPr>
            <p:ph type="title"/>
          </p:nvPr>
        </p:nvSpPr>
        <p:spPr>
          <a:prstGeom prst="rect">
            <a:avLst/>
          </a:prstGeom>
        </p:spPr>
        <p:txBody>
          <a:bodyPr/>
          <a:lstStyle/>
          <a:p>
            <a:r>
              <a:rPr lang="en-US" dirty="0" smtClean="0"/>
              <a:t>Agenda</a:t>
            </a:r>
            <a:endParaRPr lang="en-US" dirty="0"/>
          </a:p>
        </p:txBody>
      </p:sp>
      <p:sp>
        <p:nvSpPr>
          <p:cNvPr id="23" name="Rectangle 22"/>
          <p:cNvSpPr/>
          <p:nvPr/>
        </p:nvSpPr>
        <p:spPr>
          <a:xfrm>
            <a:off x="651511" y="3681668"/>
            <a:ext cx="2539800" cy="217525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0" name="Rectangle 29"/>
          <p:cNvSpPr/>
          <p:nvPr/>
        </p:nvSpPr>
        <p:spPr>
          <a:xfrm>
            <a:off x="651511" y="3681668"/>
            <a:ext cx="2539800" cy="87588"/>
          </a:xfrm>
          <a:prstGeom prst="rect">
            <a:avLst/>
          </a:prstGeom>
          <a:solidFill>
            <a:srgbClr val="AC4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886759" y="4364806"/>
            <a:ext cx="2080048" cy="646331"/>
          </a:xfrm>
          <a:prstGeom prst="rect">
            <a:avLst/>
          </a:prstGeom>
          <a:noFill/>
        </p:spPr>
        <p:txBody>
          <a:bodyPr wrap="square" rtlCol="0">
            <a:spAutoFit/>
          </a:bodyPr>
          <a:lstStyle/>
          <a:p>
            <a:pPr algn="ctr">
              <a:buSzPct val="75000"/>
            </a:pPr>
            <a:r>
              <a:rPr lang="en-US" dirty="0">
                <a:solidFill>
                  <a:srgbClr val="FFFFFF"/>
                </a:solidFill>
                <a:latin typeface="Source Sans Pro"/>
                <a:cs typeface="Source Sans Pro"/>
              </a:rPr>
              <a:t>Implementation Plan</a:t>
            </a:r>
          </a:p>
        </p:txBody>
      </p:sp>
      <p:sp>
        <p:nvSpPr>
          <p:cNvPr id="33" name="Oval 32"/>
          <p:cNvSpPr/>
          <p:nvPr/>
        </p:nvSpPr>
        <p:spPr>
          <a:xfrm>
            <a:off x="1675282" y="3895123"/>
            <a:ext cx="498944" cy="498944"/>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651511" y="3895123"/>
            <a:ext cx="2539800" cy="461665"/>
          </a:xfrm>
          <a:prstGeom prst="rect">
            <a:avLst/>
          </a:prstGeom>
          <a:noFill/>
        </p:spPr>
        <p:txBody>
          <a:bodyPr wrap="square" rtlCol="0">
            <a:spAutoFit/>
          </a:bodyPr>
          <a:lstStyle/>
          <a:p>
            <a:pPr algn="ctr"/>
            <a:r>
              <a:rPr lang="en-US" sz="2400" b="1" dirty="0" smtClean="0">
                <a:solidFill>
                  <a:srgbClr val="FFFFFF"/>
                </a:solidFill>
                <a:latin typeface="Source Sans Pro"/>
                <a:cs typeface="Source Sans Pro"/>
              </a:rPr>
              <a:t>4</a:t>
            </a:r>
            <a:endParaRPr lang="en-US" sz="2400" b="1" dirty="0">
              <a:solidFill>
                <a:srgbClr val="FFFFFF"/>
              </a:solidFill>
              <a:latin typeface="Source Sans Pro"/>
              <a:cs typeface="Source Sans Pro"/>
            </a:endParaRPr>
          </a:p>
        </p:txBody>
      </p:sp>
      <p:sp>
        <p:nvSpPr>
          <p:cNvPr id="35" name="Rectangle 34"/>
          <p:cNvSpPr/>
          <p:nvPr/>
        </p:nvSpPr>
        <p:spPr>
          <a:xfrm>
            <a:off x="3350124" y="3681668"/>
            <a:ext cx="2539800" cy="2175252"/>
          </a:xfrm>
          <a:prstGeom prst="rect">
            <a:avLst/>
          </a:prstGeom>
          <a:solidFill>
            <a:schemeClr val="accent2">
              <a:alpha val="86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Rectangle 35"/>
          <p:cNvSpPr/>
          <p:nvPr/>
        </p:nvSpPr>
        <p:spPr>
          <a:xfrm>
            <a:off x="3350124" y="3681668"/>
            <a:ext cx="2539800" cy="875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367741" y="3895123"/>
            <a:ext cx="498944" cy="498944"/>
          </a:xfrm>
          <a:prstGeom prst="ellipse">
            <a:avLst/>
          </a:prstGeom>
          <a:solidFill>
            <a:srgbClr val="0A32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3350124" y="3895123"/>
            <a:ext cx="2539800" cy="461665"/>
          </a:xfrm>
          <a:prstGeom prst="rect">
            <a:avLst/>
          </a:prstGeom>
          <a:noFill/>
        </p:spPr>
        <p:txBody>
          <a:bodyPr wrap="square" rtlCol="0">
            <a:spAutoFit/>
          </a:bodyPr>
          <a:lstStyle/>
          <a:p>
            <a:pPr algn="ctr"/>
            <a:r>
              <a:rPr lang="en-US" sz="2400" b="1" dirty="0" smtClean="0">
                <a:solidFill>
                  <a:srgbClr val="FFFFFF"/>
                </a:solidFill>
                <a:latin typeface="Source Sans Pro"/>
                <a:cs typeface="Source Sans Pro"/>
              </a:rPr>
              <a:t>5</a:t>
            </a:r>
            <a:endParaRPr lang="en-US" sz="2400" b="1" dirty="0">
              <a:solidFill>
                <a:srgbClr val="FFFFFF"/>
              </a:solidFill>
              <a:latin typeface="Source Sans Pro"/>
              <a:cs typeface="Source Sans Pro"/>
            </a:endParaRPr>
          </a:p>
        </p:txBody>
      </p:sp>
      <p:sp>
        <p:nvSpPr>
          <p:cNvPr id="40" name="TextBox 39"/>
          <p:cNvSpPr txBox="1"/>
          <p:nvPr/>
        </p:nvSpPr>
        <p:spPr>
          <a:xfrm>
            <a:off x="3579874" y="4364806"/>
            <a:ext cx="2080048" cy="369332"/>
          </a:xfrm>
          <a:prstGeom prst="rect">
            <a:avLst/>
          </a:prstGeom>
          <a:noFill/>
        </p:spPr>
        <p:txBody>
          <a:bodyPr wrap="square" rtlCol="0">
            <a:spAutoFit/>
          </a:bodyPr>
          <a:lstStyle/>
          <a:p>
            <a:pPr algn="ctr"/>
            <a:r>
              <a:rPr lang="en-US" dirty="0" smtClean="0">
                <a:solidFill>
                  <a:srgbClr val="FFFFFF"/>
                </a:solidFill>
                <a:latin typeface="Source Sans Pro"/>
                <a:cs typeface="Source Sans Pro"/>
              </a:rPr>
              <a:t>Q&amp;A</a:t>
            </a:r>
            <a:endParaRPr lang="en-US" dirty="0">
              <a:solidFill>
                <a:srgbClr val="FFFFFF"/>
              </a:solidFill>
              <a:latin typeface="Source Sans Pro"/>
              <a:cs typeface="Source Sans Pro"/>
            </a:endParaRPr>
          </a:p>
        </p:txBody>
      </p:sp>
    </p:spTree>
    <p:extLst>
      <p:ext uri="{BB962C8B-B14F-4D97-AF65-F5344CB8AC3E}">
        <p14:creationId xmlns:p14="http://schemas.microsoft.com/office/powerpoint/2010/main" val="26853909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Contest and Awards</a:t>
            </a:r>
            <a:endParaRPr lang="en-US" dirty="0"/>
          </a:p>
        </p:txBody>
      </p:sp>
      <p:pic>
        <p:nvPicPr>
          <p:cNvPr id="3" name="Picture 2" desc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555" y="703177"/>
            <a:ext cx="7351122" cy="5536030"/>
          </a:xfrm>
          <a:prstGeom prst="rect">
            <a:avLst/>
          </a:prstGeom>
        </p:spPr>
      </p:pic>
    </p:spTree>
    <p:extLst>
      <p:ext uri="{BB962C8B-B14F-4D97-AF65-F5344CB8AC3E}">
        <p14:creationId xmlns:p14="http://schemas.microsoft.com/office/powerpoint/2010/main" val="36520634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Contest and Awards</a:t>
            </a:r>
            <a:endParaRPr lang="en-US" dirty="0"/>
          </a:p>
        </p:txBody>
      </p:sp>
      <p:pic>
        <p:nvPicPr>
          <p:cNvPr id="4" name="Picture 3" desc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330" y="703176"/>
            <a:ext cx="5613205" cy="5543905"/>
          </a:xfrm>
          <a:prstGeom prst="rect">
            <a:avLst/>
          </a:prstGeom>
        </p:spPr>
      </p:pic>
    </p:spTree>
    <p:extLst>
      <p:ext uri="{BB962C8B-B14F-4D97-AF65-F5344CB8AC3E}">
        <p14:creationId xmlns:p14="http://schemas.microsoft.com/office/powerpoint/2010/main" val="41696462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Contest and Awards</a:t>
            </a:r>
            <a:endParaRPr lang="en-US" dirty="0"/>
          </a:p>
        </p:txBody>
      </p:sp>
      <p:pic>
        <p:nvPicPr>
          <p:cNvPr id="3" name="Picture 2" descr="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110" y="703177"/>
            <a:ext cx="5639180" cy="5569560"/>
          </a:xfrm>
          <a:prstGeom prst="rect">
            <a:avLst/>
          </a:prstGeom>
        </p:spPr>
      </p:pic>
    </p:spTree>
    <p:extLst>
      <p:ext uri="{BB962C8B-B14F-4D97-AF65-F5344CB8AC3E}">
        <p14:creationId xmlns:p14="http://schemas.microsoft.com/office/powerpoint/2010/main" val="14122338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Contest and Awards</a:t>
            </a:r>
            <a:endParaRPr lang="en-US" dirty="0"/>
          </a:p>
        </p:txBody>
      </p:sp>
      <p:pic>
        <p:nvPicPr>
          <p:cNvPr id="4" name="Picture 3" descr="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20" y="703177"/>
            <a:ext cx="7845814" cy="5569560"/>
          </a:xfrm>
          <a:prstGeom prst="rect">
            <a:avLst/>
          </a:prstGeom>
        </p:spPr>
      </p:pic>
    </p:spTree>
    <p:extLst>
      <p:ext uri="{BB962C8B-B14F-4D97-AF65-F5344CB8AC3E}">
        <p14:creationId xmlns:p14="http://schemas.microsoft.com/office/powerpoint/2010/main" val="23081161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Contest and Awards</a:t>
            </a:r>
            <a:endParaRPr lang="en-US" dirty="0"/>
          </a:p>
        </p:txBody>
      </p:sp>
      <p:sp>
        <p:nvSpPr>
          <p:cNvPr id="3" name="TextBox 2"/>
          <p:cNvSpPr txBox="1"/>
          <p:nvPr/>
        </p:nvSpPr>
        <p:spPr>
          <a:xfrm>
            <a:off x="372045" y="857108"/>
            <a:ext cx="5939911" cy="4247317"/>
          </a:xfrm>
          <a:prstGeom prst="rect">
            <a:avLst/>
          </a:prstGeom>
          <a:noFill/>
        </p:spPr>
        <p:txBody>
          <a:bodyPr wrap="square" rtlCol="0">
            <a:spAutoFit/>
          </a:bodyPr>
          <a:lstStyle/>
          <a:p>
            <a:r>
              <a:rPr lang="en-US" dirty="0">
                <a:latin typeface="Source Sans Pro"/>
                <a:cs typeface="Source Sans Pro"/>
              </a:rPr>
              <a:t>3</a:t>
            </a:r>
            <a:r>
              <a:rPr lang="en-US" dirty="0" smtClean="0">
                <a:latin typeface="Source Sans Pro"/>
                <a:cs typeface="Source Sans Pro"/>
              </a:rPr>
              <a:t>3 Participants in the Trivia from the LAC Region.</a:t>
            </a:r>
          </a:p>
          <a:p>
            <a:endParaRPr lang="en-US" b="1" dirty="0">
              <a:latin typeface="Source Sans Pro"/>
              <a:cs typeface="Source Sans Pro"/>
            </a:endParaRPr>
          </a:p>
          <a:p>
            <a:endParaRPr lang="en-US" b="1" dirty="0" smtClean="0">
              <a:latin typeface="Source Sans Pro"/>
              <a:cs typeface="Source Sans Pro"/>
            </a:endParaRPr>
          </a:p>
          <a:p>
            <a:r>
              <a:rPr lang="en-US" b="1" dirty="0" smtClean="0">
                <a:latin typeface="Source Sans Pro"/>
                <a:cs typeface="Source Sans Pro"/>
              </a:rPr>
              <a:t>The Winner:</a:t>
            </a:r>
          </a:p>
          <a:p>
            <a:endParaRPr lang="en-US" dirty="0">
              <a:latin typeface="Source Sans Pro"/>
              <a:cs typeface="Source Sans Pro"/>
            </a:endParaRPr>
          </a:p>
          <a:p>
            <a:r>
              <a:rPr lang="en-US" dirty="0" err="1" smtClean="0">
                <a:latin typeface="Source Sans Pro"/>
                <a:cs typeface="Source Sans Pro"/>
              </a:rPr>
              <a:t>Barlett</a:t>
            </a:r>
            <a:r>
              <a:rPr lang="en-US" dirty="0" smtClean="0">
                <a:latin typeface="Source Sans Pro"/>
                <a:cs typeface="Source Sans Pro"/>
              </a:rPr>
              <a:t> Morgan from Barbados</a:t>
            </a:r>
          </a:p>
          <a:p>
            <a:endParaRPr lang="en-US" dirty="0">
              <a:latin typeface="Source Sans Pro"/>
              <a:cs typeface="Source Sans Pro"/>
            </a:endParaRPr>
          </a:p>
          <a:p>
            <a:r>
              <a:rPr lang="en-US" dirty="0">
                <a:latin typeface="Source Sans Pro"/>
                <a:cs typeface="Source Sans Pro"/>
              </a:rPr>
              <a:t>Participates in ICANN  </a:t>
            </a:r>
            <a:r>
              <a:rPr lang="en-US" dirty="0" smtClean="0">
                <a:latin typeface="Source Sans Pro"/>
                <a:cs typeface="Source Sans Pro"/>
              </a:rPr>
              <a:t>WGs  since 2013</a:t>
            </a:r>
          </a:p>
          <a:p>
            <a:endParaRPr lang="en-US" dirty="0" smtClean="0">
              <a:latin typeface="Source Sans Pro"/>
              <a:cs typeface="Source Sans Pro"/>
            </a:endParaRPr>
          </a:p>
          <a:p>
            <a:r>
              <a:rPr lang="en-US" dirty="0" smtClean="0">
                <a:latin typeface="Source Sans Pro"/>
                <a:cs typeface="Source Sans Pro"/>
              </a:rPr>
              <a:t>Part of the Inter</a:t>
            </a:r>
            <a:r>
              <a:rPr lang="en-US" dirty="0">
                <a:latin typeface="Source Sans Pro"/>
                <a:cs typeface="Source Sans Pro"/>
              </a:rPr>
              <a:t>-Registrar Transfer </a:t>
            </a:r>
            <a:r>
              <a:rPr lang="en-US" dirty="0" smtClean="0">
                <a:latin typeface="Source Sans Pro"/>
                <a:cs typeface="Source Sans Pro"/>
              </a:rPr>
              <a:t>Policy WG</a:t>
            </a:r>
          </a:p>
          <a:p>
            <a:endParaRPr lang="en-US" dirty="0">
              <a:latin typeface="Source Sans Pro"/>
              <a:cs typeface="Source Sans Pro"/>
            </a:endParaRPr>
          </a:p>
          <a:p>
            <a:r>
              <a:rPr lang="en-US" dirty="0" smtClean="0">
                <a:latin typeface="Source Sans Pro"/>
                <a:cs typeface="Source Sans Pro"/>
              </a:rPr>
              <a:t>Never </a:t>
            </a:r>
            <a:r>
              <a:rPr lang="en-US" dirty="0">
                <a:latin typeface="Source Sans Pro"/>
                <a:cs typeface="Source Sans Pro"/>
              </a:rPr>
              <a:t>been on a ICANN meeting</a:t>
            </a:r>
          </a:p>
          <a:p>
            <a:endParaRPr lang="en-US" dirty="0" smtClean="0">
              <a:latin typeface="Source Sans Pro"/>
              <a:cs typeface="Source Sans Pro"/>
            </a:endParaRPr>
          </a:p>
          <a:p>
            <a:endParaRPr lang="en-US" dirty="0">
              <a:latin typeface="Source Sans Pro"/>
              <a:cs typeface="Source Sans Pro"/>
            </a:endParaRPr>
          </a:p>
          <a:p>
            <a:endParaRPr lang="en-US" dirty="0" smtClean="0">
              <a:latin typeface="Source Sans Pro"/>
              <a:cs typeface="Source Sans Pro"/>
            </a:endParaRPr>
          </a:p>
        </p:txBody>
      </p:sp>
      <p:pic>
        <p:nvPicPr>
          <p:cNvPr id="5" name="Picture 4" descr="trivia wi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3837" y="703177"/>
            <a:ext cx="3235763" cy="5118245"/>
          </a:xfrm>
          <a:prstGeom prst="rect">
            <a:avLst/>
          </a:prstGeom>
        </p:spPr>
      </p:pic>
    </p:spTree>
    <p:extLst>
      <p:ext uri="{BB962C8B-B14F-4D97-AF65-F5344CB8AC3E}">
        <p14:creationId xmlns:p14="http://schemas.microsoft.com/office/powerpoint/2010/main" val="15696772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Supporting outreach through CROPP</a:t>
            </a:r>
            <a:r>
              <a:rPr lang="en-US" dirty="0"/>
              <a:t/>
            </a:r>
            <a:br>
              <a:rPr lang="en-US" dirty="0"/>
            </a:br>
            <a:r>
              <a:rPr lang="en-US" dirty="0"/>
              <a:t> </a:t>
            </a:r>
            <a:endParaRPr lang="en-US" dirty="0"/>
          </a:p>
        </p:txBody>
      </p:sp>
      <p:sp>
        <p:nvSpPr>
          <p:cNvPr id="4" name="TextBox 3"/>
          <p:cNvSpPr txBox="1"/>
          <p:nvPr/>
        </p:nvSpPr>
        <p:spPr>
          <a:xfrm>
            <a:off x="338668" y="1143001"/>
            <a:ext cx="3381796" cy="4401205"/>
          </a:xfrm>
          <a:prstGeom prst="rect">
            <a:avLst/>
          </a:prstGeom>
          <a:noFill/>
        </p:spPr>
        <p:txBody>
          <a:bodyPr wrap="square" rtlCol="0">
            <a:spAutoFit/>
          </a:bodyPr>
          <a:lstStyle/>
          <a:p>
            <a:r>
              <a:rPr lang="en-US" sz="2000" b="1" dirty="0" smtClean="0"/>
              <a:t>Objective:</a:t>
            </a:r>
          </a:p>
          <a:p>
            <a:r>
              <a:rPr lang="en-US" sz="2000" b="1" dirty="0"/>
              <a:t> </a:t>
            </a:r>
            <a:endParaRPr lang="en-US" sz="2000" dirty="0"/>
          </a:p>
          <a:p>
            <a:pPr algn="just"/>
            <a:r>
              <a:rPr lang="en-US" sz="2000" dirty="0"/>
              <a:t>The </a:t>
            </a:r>
            <a:r>
              <a:rPr lang="en-US" sz="2000" dirty="0" smtClean="0"/>
              <a:t>objective of </a:t>
            </a:r>
            <a:r>
              <a:rPr lang="en-US" sz="2000" dirty="0"/>
              <a:t>this project is to strengthen regional participation in outreach activities in the </a:t>
            </a:r>
            <a:r>
              <a:rPr lang="en-US" sz="2000" dirty="0" smtClean="0"/>
              <a:t>LAC </a:t>
            </a:r>
            <a:r>
              <a:rPr lang="en-US" sz="2000" dirty="0"/>
              <a:t>Region.</a:t>
            </a:r>
          </a:p>
          <a:p>
            <a:r>
              <a:rPr lang="en-US" sz="2000" dirty="0"/>
              <a:t> </a:t>
            </a:r>
            <a:endParaRPr lang="en-US" sz="2000" dirty="0" smtClean="0"/>
          </a:p>
          <a:p>
            <a:r>
              <a:rPr lang="en-US" sz="2000" dirty="0" smtClean="0"/>
              <a:t>Working Group:</a:t>
            </a:r>
          </a:p>
          <a:p>
            <a:endParaRPr lang="en-US" sz="2000" dirty="0"/>
          </a:p>
          <a:p>
            <a:pPr marL="342900" indent="-342900">
              <a:buFont typeface="Arial"/>
              <a:buChar char="•"/>
            </a:pPr>
            <a:r>
              <a:rPr lang="en-US" sz="2000" dirty="0" err="1"/>
              <a:t>Dev</a:t>
            </a:r>
            <a:r>
              <a:rPr lang="en-US" sz="2000" dirty="0"/>
              <a:t> </a:t>
            </a:r>
            <a:r>
              <a:rPr lang="en-US" sz="2000" dirty="0" err="1"/>
              <a:t>Anand</a:t>
            </a:r>
            <a:r>
              <a:rPr lang="en-US" sz="2000" dirty="0"/>
              <a:t> </a:t>
            </a:r>
            <a:r>
              <a:rPr lang="en-US" sz="2000" dirty="0" err="1" smtClean="0"/>
              <a:t>Teelucksingh</a:t>
            </a:r>
            <a:endParaRPr lang="en-US" sz="2000" dirty="0"/>
          </a:p>
          <a:p>
            <a:pPr marL="342900" indent="-342900">
              <a:buFont typeface="Arial"/>
              <a:buChar char="•"/>
            </a:pPr>
            <a:endParaRPr lang="en-US" sz="2000" dirty="0" smtClean="0"/>
          </a:p>
          <a:p>
            <a:pPr marL="342900" indent="-342900">
              <a:buFont typeface="Arial"/>
              <a:buChar char="•"/>
            </a:pPr>
            <a:r>
              <a:rPr lang="en-US" sz="2000" dirty="0" smtClean="0"/>
              <a:t>Alberto Soto</a:t>
            </a:r>
          </a:p>
          <a:p>
            <a:endParaRPr lang="en-US" sz="2000" dirty="0"/>
          </a:p>
          <a:p>
            <a:endParaRPr lang="en-US" sz="2000" dirty="0" smtClean="0">
              <a:latin typeface="Source Sans Pro"/>
              <a:cs typeface="Source Sans Pro"/>
            </a:endParaRPr>
          </a:p>
        </p:txBody>
      </p:sp>
      <p:pic>
        <p:nvPicPr>
          <p:cNvPr id="3" name="Picture 2" descr="Screen Shot 2016-01-28 at 2.5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709" y="1088017"/>
            <a:ext cx="5263315" cy="4517690"/>
          </a:xfrm>
          <a:prstGeom prst="rect">
            <a:avLst/>
          </a:prstGeom>
        </p:spPr>
      </p:pic>
    </p:spTree>
    <p:extLst>
      <p:ext uri="{BB962C8B-B14F-4D97-AF65-F5344CB8AC3E}">
        <p14:creationId xmlns:p14="http://schemas.microsoft.com/office/powerpoint/2010/main" val="157002869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Supporting outreach through CROPP</a:t>
            </a:r>
            <a:r>
              <a:rPr lang="en-US" dirty="0"/>
              <a:t/>
            </a:r>
            <a:br>
              <a:rPr lang="en-US" dirty="0"/>
            </a:br>
            <a:r>
              <a:rPr lang="en-US" dirty="0"/>
              <a:t> </a:t>
            </a:r>
            <a:endParaRPr lang="en-US" dirty="0"/>
          </a:p>
        </p:txBody>
      </p:sp>
      <p:sp>
        <p:nvSpPr>
          <p:cNvPr id="4" name="TextBox 3"/>
          <p:cNvSpPr txBox="1"/>
          <p:nvPr/>
        </p:nvSpPr>
        <p:spPr>
          <a:xfrm>
            <a:off x="338668" y="1143001"/>
            <a:ext cx="7705230" cy="5016758"/>
          </a:xfrm>
          <a:prstGeom prst="rect">
            <a:avLst/>
          </a:prstGeom>
          <a:noFill/>
        </p:spPr>
        <p:txBody>
          <a:bodyPr wrap="square" rtlCol="0">
            <a:spAutoFit/>
          </a:bodyPr>
          <a:lstStyle/>
          <a:p>
            <a:r>
              <a:rPr lang="en-US" sz="2000" dirty="0" smtClean="0"/>
              <a:t>Each </a:t>
            </a:r>
            <a:r>
              <a:rPr lang="en-US" sz="2000" dirty="0"/>
              <a:t>fiscal year LAC GSE will allocate a budget for (2) individual regionals trips to ICANN’s Constituency Travel so the LACRALO community can use these trips for outreach activities in the LAC region.</a:t>
            </a:r>
          </a:p>
          <a:p>
            <a:r>
              <a:rPr lang="en-US" sz="2000" dirty="0"/>
              <a:t> </a:t>
            </a:r>
          </a:p>
          <a:p>
            <a:r>
              <a:rPr lang="en-US" sz="2000" dirty="0"/>
              <a:t>Travel application and procedure will be conducted following the rules established by CROPP program.</a:t>
            </a:r>
          </a:p>
          <a:p>
            <a:r>
              <a:rPr lang="en-US" sz="2000" dirty="0"/>
              <a:t> </a:t>
            </a:r>
            <a:endParaRPr lang="en-US" sz="2000" b="1" dirty="0" smtClean="0"/>
          </a:p>
          <a:p>
            <a:r>
              <a:rPr lang="en-US" sz="2000" b="1" dirty="0" smtClean="0"/>
              <a:t>Activity 2015</a:t>
            </a:r>
          </a:p>
          <a:p>
            <a:endParaRPr lang="en-US" sz="2000" b="1" dirty="0" smtClean="0"/>
          </a:p>
          <a:p>
            <a:r>
              <a:rPr lang="en-US" sz="2000" dirty="0" err="1" smtClean="0"/>
              <a:t>Dev</a:t>
            </a:r>
            <a:r>
              <a:rPr lang="en-US" sz="2000" dirty="0" smtClean="0"/>
              <a:t> </a:t>
            </a:r>
            <a:r>
              <a:rPr lang="en-US" sz="2000" dirty="0" err="1"/>
              <a:t>Anand</a:t>
            </a:r>
            <a:r>
              <a:rPr lang="en-US" sz="2000" dirty="0"/>
              <a:t> </a:t>
            </a:r>
            <a:r>
              <a:rPr lang="en-US" sz="2000" dirty="0" err="1"/>
              <a:t>Teelucksingh</a:t>
            </a:r>
            <a:r>
              <a:rPr lang="en-US" sz="2000" dirty="0"/>
              <a:t>- Trinidad &amp; Tobago and Juan Manuel Rojas -  Colombia applied to this support through the CROPP program and both were able attend the ICANN 53 in Buenos Aires.</a:t>
            </a:r>
          </a:p>
          <a:p>
            <a:r>
              <a:rPr lang="en-US" sz="2000" b="1" dirty="0"/>
              <a:t> </a:t>
            </a:r>
            <a:endParaRPr lang="en-US" sz="2000" dirty="0"/>
          </a:p>
          <a:p>
            <a:pPr marL="342900" indent="-342900">
              <a:buFont typeface="Arial"/>
              <a:buChar char="•"/>
            </a:pPr>
            <a:endParaRPr lang="en-US" sz="2000" dirty="0" smtClean="0"/>
          </a:p>
          <a:p>
            <a:endParaRPr lang="en-US" sz="2000" dirty="0"/>
          </a:p>
          <a:p>
            <a:endParaRPr lang="en-US" sz="2000" dirty="0" smtClean="0">
              <a:latin typeface="Source Sans Pro"/>
              <a:cs typeface="Source Sans Pro"/>
            </a:endParaRPr>
          </a:p>
        </p:txBody>
      </p:sp>
    </p:spTree>
    <p:extLst>
      <p:ext uri="{BB962C8B-B14F-4D97-AF65-F5344CB8AC3E}">
        <p14:creationId xmlns:p14="http://schemas.microsoft.com/office/powerpoint/2010/main" val="6743584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Mapping the Region</a:t>
            </a:r>
            <a:endParaRPr lang="en-US" dirty="0"/>
          </a:p>
        </p:txBody>
      </p:sp>
      <p:sp>
        <p:nvSpPr>
          <p:cNvPr id="4" name="TextBox 3"/>
          <p:cNvSpPr txBox="1"/>
          <p:nvPr/>
        </p:nvSpPr>
        <p:spPr>
          <a:xfrm>
            <a:off x="338667" y="1241778"/>
            <a:ext cx="4766733" cy="5355312"/>
          </a:xfrm>
          <a:prstGeom prst="rect">
            <a:avLst/>
          </a:prstGeom>
          <a:noFill/>
        </p:spPr>
        <p:txBody>
          <a:bodyPr wrap="square" rtlCol="0">
            <a:spAutoFit/>
          </a:bodyPr>
          <a:lstStyle/>
          <a:p>
            <a:pPr algn="just"/>
            <a:r>
              <a:rPr lang="en-US" sz="2200" dirty="0"/>
              <a:t>The idea behind this project was to create an inventory of relevant stakeholders in the region (who is who), IXPs, Online Service Providers, Telecom operators, </a:t>
            </a:r>
            <a:r>
              <a:rPr lang="en-US" sz="2200" dirty="0" err="1"/>
              <a:t>ccTLDs</a:t>
            </a:r>
            <a:r>
              <a:rPr lang="en-US" sz="2200" dirty="0"/>
              <a:t>, Registrar and registries.</a:t>
            </a:r>
          </a:p>
          <a:p>
            <a:pPr algn="just"/>
            <a:r>
              <a:rPr lang="en-US" sz="2200" dirty="0"/>
              <a:t> </a:t>
            </a:r>
          </a:p>
          <a:p>
            <a:pPr algn="just"/>
            <a:r>
              <a:rPr lang="en-US" sz="2200" dirty="0"/>
              <a:t>This project is still a work in progress; with the collaboration of ACIET, LAC-IX LACTLD and other organizations we are collecting all the information.</a:t>
            </a:r>
          </a:p>
          <a:p>
            <a:pPr algn="just"/>
            <a:r>
              <a:rPr lang="en-US" sz="2000" dirty="0"/>
              <a:t> </a:t>
            </a:r>
          </a:p>
          <a:p>
            <a:pPr algn="just"/>
            <a:r>
              <a:rPr lang="en-US" sz="2000" dirty="0"/>
              <a:t> </a:t>
            </a:r>
          </a:p>
          <a:p>
            <a:pPr algn="just"/>
            <a:endParaRPr lang="en-US" sz="2000" dirty="0">
              <a:solidFill>
                <a:srgbClr val="000000"/>
              </a:solidFill>
              <a:ea typeface="Calibri"/>
              <a:cs typeface="Calibri"/>
            </a:endParaRPr>
          </a:p>
          <a:p>
            <a:endParaRPr lang="en-US" sz="2000" dirty="0" smtClean="0">
              <a:solidFill>
                <a:srgbClr val="000000"/>
              </a:solidFill>
              <a:latin typeface="Source Sans Pro"/>
              <a:ea typeface="Calibri"/>
              <a:cs typeface="Calibri"/>
            </a:endParaRPr>
          </a:p>
          <a:p>
            <a:endParaRPr lang="en-US" sz="2000" dirty="0" smtClean="0">
              <a:latin typeface="Source Sans Pro"/>
              <a:cs typeface="Source Sans Pro"/>
            </a:endParaRPr>
          </a:p>
        </p:txBody>
      </p:sp>
      <p:pic>
        <p:nvPicPr>
          <p:cNvPr id="3" name="Picture 2" descr="LACTL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703177"/>
            <a:ext cx="4038600" cy="2019300"/>
          </a:xfrm>
          <a:prstGeom prst="rect">
            <a:avLst/>
          </a:prstGeom>
        </p:spPr>
      </p:pic>
      <p:pic>
        <p:nvPicPr>
          <p:cNvPr id="5" name="Picture 4" descr="cropped-logo_LACI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446" y="2914893"/>
            <a:ext cx="2615162" cy="1279760"/>
          </a:xfrm>
          <a:prstGeom prst="rect">
            <a:avLst/>
          </a:prstGeom>
        </p:spPr>
      </p:pic>
      <p:pic>
        <p:nvPicPr>
          <p:cNvPr id="6" name="Picture 5" descr="Logo-nuevo-cabecera-we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209" y="4730121"/>
            <a:ext cx="2637906" cy="1055163"/>
          </a:xfrm>
          <a:prstGeom prst="rect">
            <a:avLst/>
          </a:prstGeom>
        </p:spPr>
      </p:pic>
    </p:spTree>
    <p:extLst>
      <p:ext uri="{BB962C8B-B14F-4D97-AF65-F5344CB8AC3E}">
        <p14:creationId xmlns:p14="http://schemas.microsoft.com/office/powerpoint/2010/main" val="5117195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Mapping the Region</a:t>
            </a:r>
            <a:endParaRPr lang="en-US" dirty="0"/>
          </a:p>
        </p:txBody>
      </p:sp>
      <p:sp>
        <p:nvSpPr>
          <p:cNvPr id="4" name="TextBox 3"/>
          <p:cNvSpPr txBox="1"/>
          <p:nvPr/>
        </p:nvSpPr>
        <p:spPr>
          <a:xfrm>
            <a:off x="338667" y="923158"/>
            <a:ext cx="7435818" cy="3170099"/>
          </a:xfrm>
          <a:prstGeom prst="rect">
            <a:avLst/>
          </a:prstGeom>
          <a:noFill/>
        </p:spPr>
        <p:txBody>
          <a:bodyPr wrap="square" rtlCol="0">
            <a:spAutoFit/>
          </a:bodyPr>
          <a:lstStyle/>
          <a:p>
            <a:r>
              <a:rPr lang="en-US" sz="2000" dirty="0"/>
              <a:t>Visit our regional web site to see the map:</a:t>
            </a:r>
          </a:p>
          <a:p>
            <a:endParaRPr lang="en-US" sz="2000" dirty="0"/>
          </a:p>
          <a:p>
            <a:r>
              <a:rPr lang="en-US" sz="2000" u="sng" dirty="0">
                <a:hlinkClick r:id="rId2"/>
              </a:rPr>
              <a:t>http://icannlac.org/Map-ICANN_LACTLD_ccTLDs/StatPlanet.html</a:t>
            </a:r>
            <a:endParaRPr lang="en-US" sz="2000" dirty="0"/>
          </a:p>
          <a:p>
            <a:pPr algn="just"/>
            <a:endParaRPr lang="en-US" sz="2000" dirty="0" smtClean="0"/>
          </a:p>
          <a:p>
            <a:pPr algn="just"/>
            <a:endParaRPr lang="en-US" sz="2000" dirty="0"/>
          </a:p>
          <a:p>
            <a:pPr algn="just"/>
            <a:r>
              <a:rPr lang="en-US" sz="2000" dirty="0"/>
              <a:t> </a:t>
            </a:r>
          </a:p>
          <a:p>
            <a:pPr algn="just"/>
            <a:r>
              <a:rPr lang="en-US" sz="2000" dirty="0"/>
              <a:t> </a:t>
            </a:r>
          </a:p>
          <a:p>
            <a:pPr algn="just"/>
            <a:endParaRPr lang="en-US" sz="2000" dirty="0">
              <a:solidFill>
                <a:srgbClr val="000000"/>
              </a:solidFill>
              <a:ea typeface="Calibri"/>
              <a:cs typeface="Calibri"/>
            </a:endParaRPr>
          </a:p>
          <a:p>
            <a:endParaRPr lang="en-US" sz="2000" dirty="0" smtClean="0">
              <a:solidFill>
                <a:srgbClr val="000000"/>
              </a:solidFill>
              <a:latin typeface="Source Sans Pro"/>
              <a:ea typeface="Calibri"/>
              <a:cs typeface="Calibri"/>
            </a:endParaRPr>
          </a:p>
          <a:p>
            <a:endParaRPr lang="en-US" sz="2000" dirty="0" smtClean="0">
              <a:latin typeface="Source Sans Pro"/>
              <a:cs typeface="Source Sans Pro"/>
            </a:endParaRPr>
          </a:p>
        </p:txBody>
      </p:sp>
      <p:pic>
        <p:nvPicPr>
          <p:cNvPr id="7" name="Picture 6" descr="Screen Shot 2016-01-28 at 3.02.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174688"/>
            <a:ext cx="9144000" cy="4039928"/>
          </a:xfrm>
          <a:prstGeom prst="rect">
            <a:avLst/>
          </a:prstGeom>
        </p:spPr>
      </p:pic>
    </p:spTree>
    <p:extLst>
      <p:ext uri="{BB962C8B-B14F-4D97-AF65-F5344CB8AC3E}">
        <p14:creationId xmlns:p14="http://schemas.microsoft.com/office/powerpoint/2010/main" val="25895502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LAC participation in ICANN meetings</a:t>
            </a:r>
            <a:endParaRPr lang="en-US" dirty="0"/>
          </a:p>
        </p:txBody>
      </p:sp>
      <p:sp>
        <p:nvSpPr>
          <p:cNvPr id="4" name="TextBox 3"/>
          <p:cNvSpPr txBox="1"/>
          <p:nvPr/>
        </p:nvSpPr>
        <p:spPr>
          <a:xfrm>
            <a:off x="338667" y="923158"/>
            <a:ext cx="7435818" cy="2246769"/>
          </a:xfrm>
          <a:prstGeom prst="rect">
            <a:avLst/>
          </a:prstGeom>
          <a:noFill/>
        </p:spPr>
        <p:txBody>
          <a:bodyPr wrap="square" rtlCol="0">
            <a:spAutoFit/>
          </a:bodyPr>
          <a:lstStyle/>
          <a:p>
            <a:pPr algn="just"/>
            <a:endParaRPr lang="en-US" sz="2000" dirty="0" smtClean="0"/>
          </a:p>
          <a:p>
            <a:pPr algn="just"/>
            <a:endParaRPr lang="en-US" sz="2000" dirty="0"/>
          </a:p>
          <a:p>
            <a:pPr algn="just"/>
            <a:r>
              <a:rPr lang="en-US" sz="2000" dirty="0"/>
              <a:t> </a:t>
            </a:r>
          </a:p>
          <a:p>
            <a:pPr algn="just"/>
            <a:r>
              <a:rPr lang="en-US" sz="2000" dirty="0"/>
              <a:t> </a:t>
            </a:r>
          </a:p>
          <a:p>
            <a:pPr algn="just"/>
            <a:endParaRPr lang="en-US" sz="2000" dirty="0">
              <a:solidFill>
                <a:srgbClr val="000000"/>
              </a:solidFill>
              <a:ea typeface="Calibri"/>
              <a:cs typeface="Calibri"/>
            </a:endParaRPr>
          </a:p>
          <a:p>
            <a:endParaRPr lang="en-US" sz="2000" dirty="0" smtClean="0">
              <a:solidFill>
                <a:srgbClr val="000000"/>
              </a:solidFill>
              <a:latin typeface="Source Sans Pro"/>
              <a:ea typeface="Calibri"/>
              <a:cs typeface="Calibri"/>
            </a:endParaRPr>
          </a:p>
          <a:p>
            <a:endParaRPr lang="en-US" sz="2000" dirty="0" smtClean="0">
              <a:latin typeface="Source Sans Pro"/>
              <a:cs typeface="Source Sans Pro"/>
            </a:endParaRPr>
          </a:p>
        </p:txBody>
      </p:sp>
      <p:sp>
        <p:nvSpPr>
          <p:cNvPr id="3" name="Rectangle 2"/>
          <p:cNvSpPr/>
          <p:nvPr/>
        </p:nvSpPr>
        <p:spPr>
          <a:xfrm>
            <a:off x="338664" y="917274"/>
            <a:ext cx="8205571" cy="4524316"/>
          </a:xfrm>
          <a:prstGeom prst="rect">
            <a:avLst/>
          </a:prstGeom>
        </p:spPr>
        <p:txBody>
          <a:bodyPr wrap="square">
            <a:spAutoFit/>
          </a:bodyPr>
          <a:lstStyle/>
          <a:p>
            <a:r>
              <a:rPr lang="en-US" b="1" dirty="0" smtClean="0"/>
              <a:t>Objective:</a:t>
            </a:r>
          </a:p>
          <a:p>
            <a:r>
              <a:rPr lang="en-US" dirty="0" smtClean="0"/>
              <a:t> </a:t>
            </a:r>
            <a:r>
              <a:rPr lang="en-US" dirty="0"/>
              <a:t> </a:t>
            </a:r>
          </a:p>
          <a:p>
            <a:r>
              <a:rPr lang="en-US" dirty="0" smtClean="0"/>
              <a:t>The objective  of this project is to </a:t>
            </a:r>
            <a:r>
              <a:rPr lang="en-US" dirty="0"/>
              <a:t>create an observatory to develop growth indexes of LAC participants in ICANN meetings.</a:t>
            </a:r>
          </a:p>
          <a:p>
            <a:r>
              <a:rPr lang="en-US" dirty="0"/>
              <a:t> </a:t>
            </a:r>
            <a:endParaRPr lang="en-US" dirty="0" smtClean="0"/>
          </a:p>
          <a:p>
            <a:r>
              <a:rPr lang="en-US" b="1" dirty="0" smtClean="0"/>
              <a:t>Working Group:</a:t>
            </a:r>
          </a:p>
          <a:p>
            <a:endParaRPr lang="en-US" dirty="0"/>
          </a:p>
          <a:p>
            <a:r>
              <a:rPr lang="en-US" dirty="0" smtClean="0"/>
              <a:t>Olga </a:t>
            </a:r>
            <a:r>
              <a:rPr lang="en-US" dirty="0" err="1" smtClean="0"/>
              <a:t>Cavalli</a:t>
            </a:r>
            <a:endParaRPr lang="en-US" dirty="0" smtClean="0"/>
          </a:p>
          <a:p>
            <a:endParaRPr lang="en-US" dirty="0"/>
          </a:p>
          <a:p>
            <a:r>
              <a:rPr lang="en-US" dirty="0" smtClean="0"/>
              <a:t>Maritza </a:t>
            </a:r>
            <a:r>
              <a:rPr lang="en-US" dirty="0" err="1" smtClean="0"/>
              <a:t>Aguero</a:t>
            </a:r>
            <a:endParaRPr lang="en-US" dirty="0" smtClean="0"/>
          </a:p>
          <a:p>
            <a:endParaRPr lang="en-US" dirty="0" smtClean="0"/>
          </a:p>
          <a:p>
            <a:endParaRPr lang="en-US" dirty="0"/>
          </a:p>
          <a:p>
            <a:endParaRPr lang="en-US" dirty="0"/>
          </a:p>
          <a:p>
            <a:r>
              <a:rPr lang="en-US" dirty="0"/>
              <a:t>Visit our regional </a:t>
            </a:r>
            <a:r>
              <a:rPr lang="en-US" dirty="0" smtClean="0"/>
              <a:t>web:</a:t>
            </a:r>
          </a:p>
          <a:p>
            <a:r>
              <a:rPr lang="en-US" u="sng" dirty="0" smtClean="0">
                <a:hlinkClick r:id="rId2"/>
              </a:rPr>
              <a:t>http</a:t>
            </a:r>
            <a:r>
              <a:rPr lang="en-US" u="sng" dirty="0">
                <a:hlinkClick r:id="rId2"/>
              </a:rPr>
              <a:t>://icannlac.org/EN/participation-</a:t>
            </a:r>
            <a:r>
              <a:rPr lang="en-US" u="sng" dirty="0" smtClean="0">
                <a:hlinkClick r:id="rId2"/>
              </a:rPr>
              <a:t>lac.php</a:t>
            </a:r>
            <a:endParaRPr lang="en-US" u="sng" dirty="0" smtClean="0"/>
          </a:p>
          <a:p>
            <a:endParaRPr lang="en-US" dirty="0"/>
          </a:p>
        </p:txBody>
      </p:sp>
      <p:pic>
        <p:nvPicPr>
          <p:cNvPr id="5" name="Picture 4" descr="Screen Shot 2016-01-28 at 3.19.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590" y="1103182"/>
            <a:ext cx="4560408" cy="3758510"/>
          </a:xfrm>
          <a:prstGeom prst="rect">
            <a:avLst/>
          </a:prstGeom>
        </p:spPr>
      </p:pic>
    </p:spTree>
    <p:extLst>
      <p:ext uri="{BB962C8B-B14F-4D97-AF65-F5344CB8AC3E}">
        <p14:creationId xmlns:p14="http://schemas.microsoft.com/office/powerpoint/2010/main" val="20533703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69913" y="2377590"/>
            <a:ext cx="7995531" cy="1728788"/>
          </a:xfrm>
        </p:spPr>
        <p:txBody>
          <a:bodyPr/>
          <a:lstStyle/>
          <a:p>
            <a:r>
              <a:rPr lang="en-US" sz="4400" b="1" dirty="0" smtClean="0">
                <a:latin typeface="Source Sans Pro"/>
                <a:cs typeface="Source Sans Pro"/>
              </a:rPr>
              <a:t>LAC Strategic Plan overview</a:t>
            </a:r>
            <a:endParaRPr lang="en-US" sz="4400" dirty="0"/>
          </a:p>
        </p:txBody>
      </p:sp>
      <p:sp>
        <p:nvSpPr>
          <p:cNvPr id="3" name="TextBox 2"/>
          <p:cNvSpPr txBox="1"/>
          <p:nvPr/>
        </p:nvSpPr>
        <p:spPr>
          <a:xfrm>
            <a:off x="843280" y="12192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98931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Capacity Building  (Webinars</a:t>
            </a:r>
            <a:r>
              <a:rPr lang="en-US" b="1" dirty="0" smtClean="0"/>
              <a:t>)</a:t>
            </a:r>
            <a:endParaRPr lang="en-US" dirty="0"/>
          </a:p>
        </p:txBody>
      </p:sp>
      <p:sp>
        <p:nvSpPr>
          <p:cNvPr id="4" name="TextBox 3"/>
          <p:cNvSpPr txBox="1"/>
          <p:nvPr/>
        </p:nvSpPr>
        <p:spPr>
          <a:xfrm>
            <a:off x="338667" y="987781"/>
            <a:ext cx="8339667" cy="1015663"/>
          </a:xfrm>
          <a:prstGeom prst="rect">
            <a:avLst/>
          </a:prstGeom>
          <a:noFill/>
        </p:spPr>
        <p:txBody>
          <a:bodyPr wrap="square" rtlCol="0">
            <a:spAutoFit/>
          </a:bodyPr>
          <a:lstStyle/>
          <a:p>
            <a:pPr marL="342900" indent="-342900">
              <a:buFont typeface="Arial"/>
              <a:buChar char="•"/>
            </a:pPr>
            <a:endParaRPr lang="en-US" sz="2000" dirty="0"/>
          </a:p>
          <a:p>
            <a:pPr marL="342900" indent="-342900">
              <a:buFont typeface="Arial"/>
              <a:buChar char="•"/>
            </a:pPr>
            <a:endParaRPr lang="en-US" sz="2000" dirty="0" smtClean="0"/>
          </a:p>
          <a:p>
            <a:endParaRPr lang="en-US" sz="2000" dirty="0"/>
          </a:p>
        </p:txBody>
      </p:sp>
      <p:sp>
        <p:nvSpPr>
          <p:cNvPr id="3" name="Rectangle 2"/>
          <p:cNvSpPr/>
          <p:nvPr/>
        </p:nvSpPr>
        <p:spPr>
          <a:xfrm>
            <a:off x="230927" y="987781"/>
            <a:ext cx="5131672" cy="5355313"/>
          </a:xfrm>
          <a:prstGeom prst="rect">
            <a:avLst/>
          </a:prstGeom>
        </p:spPr>
        <p:txBody>
          <a:bodyPr wrap="square">
            <a:spAutoFit/>
          </a:bodyPr>
          <a:lstStyle/>
          <a:p>
            <a:r>
              <a:rPr lang="en-US" b="1" dirty="0"/>
              <a:t>LACRALO</a:t>
            </a:r>
            <a:endParaRPr lang="en-US" dirty="0"/>
          </a:p>
          <a:p>
            <a:r>
              <a:rPr lang="en-US" dirty="0"/>
              <a:t> </a:t>
            </a:r>
          </a:p>
          <a:p>
            <a:r>
              <a:rPr lang="en-US" dirty="0"/>
              <a:t>In coordination with the LACRALO leadership a syllabus of Webinars of various relevant topics were organized to provide training to Internet End-Users in 2015</a:t>
            </a:r>
            <a:r>
              <a:rPr lang="en-US" dirty="0" smtClean="0"/>
              <a:t>.</a:t>
            </a:r>
          </a:p>
          <a:p>
            <a:endParaRPr lang="en-US" dirty="0" smtClean="0"/>
          </a:p>
          <a:p>
            <a:r>
              <a:rPr lang="en-US" b="1" dirty="0" smtClean="0"/>
              <a:t>Working Group:</a:t>
            </a:r>
          </a:p>
          <a:p>
            <a:endParaRPr lang="en-US" dirty="0"/>
          </a:p>
          <a:p>
            <a:pPr marL="285750" indent="-285750">
              <a:buFont typeface="Arial"/>
              <a:buChar char="•"/>
            </a:pPr>
            <a:r>
              <a:rPr lang="en-US" dirty="0" smtClean="0"/>
              <a:t>Alberto Soto</a:t>
            </a:r>
          </a:p>
          <a:p>
            <a:pPr marL="285750" indent="-285750">
              <a:buFont typeface="Arial"/>
              <a:buChar char="•"/>
            </a:pPr>
            <a:endParaRPr lang="en-US" dirty="0"/>
          </a:p>
          <a:p>
            <a:pPr marL="285750" indent="-285750">
              <a:buFont typeface="Arial"/>
              <a:buChar char="•"/>
            </a:pPr>
            <a:r>
              <a:rPr lang="en-US" dirty="0" err="1" smtClean="0"/>
              <a:t>Humberto</a:t>
            </a:r>
            <a:r>
              <a:rPr lang="en-US" dirty="0" smtClean="0"/>
              <a:t> Carrasco</a:t>
            </a:r>
          </a:p>
          <a:p>
            <a:pPr marL="285750" indent="-285750">
              <a:buFont typeface="Arial"/>
              <a:buChar char="•"/>
            </a:pPr>
            <a:endParaRPr lang="en-US" dirty="0"/>
          </a:p>
          <a:p>
            <a:pPr marL="285750" indent="-285750">
              <a:buFont typeface="Arial"/>
              <a:buChar char="•"/>
            </a:pPr>
            <a:r>
              <a:rPr lang="en-US" dirty="0" smtClean="0"/>
              <a:t>Carlos </a:t>
            </a:r>
            <a:r>
              <a:rPr lang="en-US" dirty="0" err="1" smtClean="0"/>
              <a:t>Dionisio</a:t>
            </a:r>
            <a:r>
              <a:rPr lang="en-US" dirty="0" smtClean="0"/>
              <a:t> Aguirre</a:t>
            </a:r>
          </a:p>
          <a:p>
            <a:endParaRPr lang="en-US" dirty="0" smtClean="0"/>
          </a:p>
          <a:p>
            <a:endParaRPr lang="en-US" dirty="0" smtClean="0"/>
          </a:p>
          <a:p>
            <a:endParaRPr lang="en-US" dirty="0"/>
          </a:p>
          <a:p>
            <a:endParaRPr lang="en-US" dirty="0"/>
          </a:p>
          <a:p>
            <a:endParaRPr lang="en-US" dirty="0"/>
          </a:p>
        </p:txBody>
      </p:sp>
      <p:pic>
        <p:nvPicPr>
          <p:cNvPr id="5" name="Picture 4" descr="At-Larg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2057" y="716005"/>
            <a:ext cx="3873961" cy="3873961"/>
          </a:xfrm>
          <a:prstGeom prst="rect">
            <a:avLst/>
          </a:prstGeom>
        </p:spPr>
      </p:pic>
    </p:spTree>
    <p:extLst>
      <p:ext uri="{BB962C8B-B14F-4D97-AF65-F5344CB8AC3E}">
        <p14:creationId xmlns:p14="http://schemas.microsoft.com/office/powerpoint/2010/main" val="27237972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Capacity Building  (Webinars</a:t>
            </a:r>
            <a:r>
              <a:rPr lang="en-US" b="1" dirty="0" smtClean="0"/>
              <a:t>)</a:t>
            </a:r>
            <a:endParaRPr lang="en-US" dirty="0"/>
          </a:p>
        </p:txBody>
      </p:sp>
      <p:sp>
        <p:nvSpPr>
          <p:cNvPr id="4" name="TextBox 3"/>
          <p:cNvSpPr txBox="1"/>
          <p:nvPr/>
        </p:nvSpPr>
        <p:spPr>
          <a:xfrm>
            <a:off x="338667" y="987781"/>
            <a:ext cx="8339667" cy="1015663"/>
          </a:xfrm>
          <a:prstGeom prst="rect">
            <a:avLst/>
          </a:prstGeom>
          <a:noFill/>
        </p:spPr>
        <p:txBody>
          <a:bodyPr wrap="square" rtlCol="0">
            <a:spAutoFit/>
          </a:bodyPr>
          <a:lstStyle/>
          <a:p>
            <a:pPr marL="342900" indent="-342900">
              <a:buFont typeface="Arial"/>
              <a:buChar char="•"/>
            </a:pPr>
            <a:endParaRPr lang="en-US" sz="2000" dirty="0"/>
          </a:p>
          <a:p>
            <a:pPr marL="342900" indent="-342900">
              <a:buFont typeface="Arial"/>
              <a:buChar char="•"/>
            </a:pPr>
            <a:endParaRPr lang="en-US" sz="2000" dirty="0" smtClean="0"/>
          </a:p>
          <a:p>
            <a:endParaRPr lang="en-US" sz="2000" dirty="0"/>
          </a:p>
        </p:txBody>
      </p:sp>
      <p:sp>
        <p:nvSpPr>
          <p:cNvPr id="3" name="Rectangle 2"/>
          <p:cNvSpPr/>
          <p:nvPr/>
        </p:nvSpPr>
        <p:spPr>
          <a:xfrm>
            <a:off x="230926" y="987781"/>
            <a:ext cx="8634039" cy="7879080"/>
          </a:xfrm>
          <a:prstGeom prst="rect">
            <a:avLst/>
          </a:prstGeom>
        </p:spPr>
        <p:txBody>
          <a:bodyPr wrap="square">
            <a:spAutoFit/>
          </a:bodyPr>
          <a:lstStyle/>
          <a:p>
            <a:r>
              <a:rPr lang="en-US" sz="1600" b="1" dirty="0" smtClean="0"/>
              <a:t>Webinars 2015</a:t>
            </a:r>
          </a:p>
          <a:p>
            <a:endParaRPr lang="en-US" sz="1600" dirty="0"/>
          </a:p>
          <a:p>
            <a:r>
              <a:rPr lang="en-US" sz="1600" b="1" dirty="0" smtClean="0"/>
              <a:t>19 March 2015 - "</a:t>
            </a:r>
            <a:r>
              <a:rPr lang="en-US" sz="1600" b="1" dirty="0"/>
              <a:t>GAC and Internet </a:t>
            </a:r>
            <a:r>
              <a:rPr lang="en-US" sz="1600" b="1" dirty="0" smtClean="0"/>
              <a:t>Users” </a:t>
            </a:r>
          </a:p>
          <a:p>
            <a:r>
              <a:rPr lang="en-US" sz="1600" dirty="0" smtClean="0"/>
              <a:t>Recording:</a:t>
            </a:r>
          </a:p>
          <a:p>
            <a:r>
              <a:rPr lang="en-US" sz="1600" dirty="0">
                <a:hlinkClick r:id="rId2"/>
              </a:rPr>
              <a:t>https://community.icann.org/pages/viewpage.action?pageId=</a:t>
            </a:r>
            <a:r>
              <a:rPr lang="en-US" sz="1600" dirty="0" smtClean="0">
                <a:hlinkClick r:id="rId2"/>
              </a:rPr>
              <a:t>52892092</a:t>
            </a:r>
            <a:endParaRPr lang="en-US" sz="1600" dirty="0" smtClean="0"/>
          </a:p>
          <a:p>
            <a:endParaRPr lang="en-US" sz="1600" dirty="0" smtClean="0"/>
          </a:p>
          <a:p>
            <a:r>
              <a:rPr lang="en-US" sz="1600" b="1" dirty="0"/>
              <a:t>16 April 2015 </a:t>
            </a:r>
            <a:r>
              <a:rPr lang="en-US" sz="1600" b="1" dirty="0" smtClean="0"/>
              <a:t>– “Basic DNS”</a:t>
            </a:r>
          </a:p>
          <a:p>
            <a:r>
              <a:rPr lang="en-US" sz="1600" dirty="0"/>
              <a:t>Recording</a:t>
            </a:r>
            <a:r>
              <a:rPr lang="en-US" sz="1600" dirty="0" smtClean="0"/>
              <a:t>:</a:t>
            </a:r>
            <a:endParaRPr lang="en-US" sz="1600" dirty="0"/>
          </a:p>
          <a:p>
            <a:r>
              <a:rPr lang="en-US" sz="1600" dirty="0">
                <a:hlinkClick r:id="rId3"/>
              </a:rPr>
              <a:t>https://community.icann.org/pages/viewpage.action?pageId=</a:t>
            </a:r>
            <a:r>
              <a:rPr lang="en-US" sz="1600" dirty="0" smtClean="0">
                <a:hlinkClick r:id="rId3"/>
              </a:rPr>
              <a:t>52894631</a:t>
            </a:r>
            <a:endParaRPr lang="en-US" sz="1600" dirty="0" smtClean="0"/>
          </a:p>
          <a:p>
            <a:endParaRPr lang="en-US" sz="1600" b="1" dirty="0"/>
          </a:p>
          <a:p>
            <a:r>
              <a:rPr lang="en-US" sz="1600" b="1" dirty="0"/>
              <a:t>27 May 2015 </a:t>
            </a:r>
            <a:r>
              <a:rPr lang="en-US" sz="1600" b="1" dirty="0" smtClean="0"/>
              <a:t>– “DNS </a:t>
            </a:r>
            <a:r>
              <a:rPr lang="en-US" sz="1600" b="1" dirty="0"/>
              <a:t>Eco </a:t>
            </a:r>
            <a:r>
              <a:rPr lang="en-US" sz="1600" b="1" dirty="0" smtClean="0"/>
              <a:t>System”</a:t>
            </a:r>
          </a:p>
          <a:p>
            <a:r>
              <a:rPr lang="en-US" sz="1600" dirty="0" smtClean="0"/>
              <a:t>Recording:</a:t>
            </a:r>
          </a:p>
          <a:p>
            <a:r>
              <a:rPr lang="en-US" sz="1600" dirty="0">
                <a:hlinkClick r:id="rId4"/>
              </a:rPr>
              <a:t>https://community.icann.org/pages/viewpage.action?pageId=</a:t>
            </a:r>
            <a:r>
              <a:rPr lang="en-US" sz="1600" dirty="0" smtClean="0">
                <a:hlinkClick r:id="rId4"/>
              </a:rPr>
              <a:t>53776154</a:t>
            </a:r>
            <a:endParaRPr lang="en-US" sz="1600" dirty="0" smtClean="0"/>
          </a:p>
          <a:p>
            <a:endParaRPr lang="en-US" sz="1600" b="1" dirty="0" smtClean="0"/>
          </a:p>
          <a:p>
            <a:r>
              <a:rPr lang="en-US" sz="1600" b="1" dirty="0"/>
              <a:t>07 July 2015 - </a:t>
            </a:r>
            <a:r>
              <a:rPr lang="en-US" sz="1600" b="1" dirty="0" smtClean="0"/>
              <a:t> “ICANN’s Structure”</a:t>
            </a:r>
          </a:p>
          <a:p>
            <a:r>
              <a:rPr lang="en-US" sz="1600" dirty="0" smtClean="0"/>
              <a:t>Recording:</a:t>
            </a:r>
          </a:p>
          <a:p>
            <a:r>
              <a:rPr lang="en-US" sz="1600" b="1" dirty="0">
                <a:hlinkClick r:id="rId5"/>
              </a:rPr>
              <a:t>https://community.icann.org/pages/viewpage.action?pageId=</a:t>
            </a:r>
            <a:r>
              <a:rPr lang="en-US" sz="1600" b="1" dirty="0" smtClean="0">
                <a:hlinkClick r:id="rId5"/>
              </a:rPr>
              <a:t>53780859</a:t>
            </a:r>
            <a:endParaRPr lang="en-US" sz="1600" b="1" dirty="0" smtClean="0"/>
          </a:p>
          <a:p>
            <a:endParaRPr lang="en-US" sz="1600" b="1" dirty="0"/>
          </a:p>
          <a:p>
            <a:r>
              <a:rPr lang="en-US" sz="1600" b="1" dirty="0"/>
              <a:t>12 November 2015 </a:t>
            </a:r>
            <a:r>
              <a:rPr lang="en-US" sz="1600" b="1" dirty="0" smtClean="0"/>
              <a:t>-  The </a:t>
            </a:r>
            <a:r>
              <a:rPr lang="en-US" sz="1600" b="1" dirty="0"/>
              <a:t>new </a:t>
            </a:r>
            <a:r>
              <a:rPr lang="en-US" sz="1600" b="1" dirty="0" err="1"/>
              <a:t>gTLDs</a:t>
            </a:r>
            <a:r>
              <a:rPr lang="en-US" sz="1600" b="1" dirty="0"/>
              <a:t> Program </a:t>
            </a:r>
            <a:endParaRPr lang="en-US" sz="1600" b="1" dirty="0" smtClean="0"/>
          </a:p>
          <a:p>
            <a:r>
              <a:rPr lang="en-US" sz="1600" dirty="0"/>
              <a:t>Recording</a:t>
            </a:r>
            <a:r>
              <a:rPr lang="en-US" sz="1600" dirty="0" smtClean="0"/>
              <a:t>:</a:t>
            </a:r>
          </a:p>
          <a:p>
            <a:r>
              <a:rPr lang="en-US" sz="1600" dirty="0">
                <a:hlinkClick r:id="rId6"/>
              </a:rPr>
              <a:t>https://community.icann.org/pages/viewpage.action?pageId=</a:t>
            </a:r>
            <a:r>
              <a:rPr lang="en-US" sz="1600" dirty="0" smtClean="0">
                <a:hlinkClick r:id="rId6"/>
              </a:rPr>
              <a:t>54696395</a:t>
            </a:r>
            <a:endParaRPr lang="en-US" sz="1600" dirty="0" smtClean="0"/>
          </a:p>
          <a:p>
            <a:endParaRPr lang="en-US" sz="1600" dirty="0"/>
          </a:p>
          <a:p>
            <a:endParaRPr lang="en-US" sz="1600" b="1" dirty="0"/>
          </a:p>
          <a:p>
            <a:endParaRPr lang="en-US" sz="1600" b="1" dirty="0"/>
          </a:p>
          <a:p>
            <a:endParaRPr lang="en-US" sz="1600" b="1" dirty="0"/>
          </a:p>
          <a:p>
            <a:endParaRPr lang="en-US" sz="1600" b="1" dirty="0"/>
          </a:p>
          <a:p>
            <a:endParaRPr lang="en-US" dirty="0" smtClean="0"/>
          </a:p>
          <a:p>
            <a:endParaRPr lang="en-US" dirty="0" smtClean="0"/>
          </a:p>
          <a:p>
            <a:endParaRPr lang="en-US" dirty="0"/>
          </a:p>
          <a:p>
            <a:endParaRPr lang="en-US" dirty="0"/>
          </a:p>
          <a:p>
            <a:endParaRPr lang="en-US" dirty="0"/>
          </a:p>
        </p:txBody>
      </p:sp>
      <p:pic>
        <p:nvPicPr>
          <p:cNvPr id="5" name="Picture 4" descr="At-Large 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9014" y="873436"/>
            <a:ext cx="2667004" cy="2667004"/>
          </a:xfrm>
          <a:prstGeom prst="rect">
            <a:avLst/>
          </a:prstGeom>
        </p:spPr>
      </p:pic>
    </p:spTree>
    <p:extLst>
      <p:ext uri="{BB962C8B-B14F-4D97-AF65-F5344CB8AC3E}">
        <p14:creationId xmlns:p14="http://schemas.microsoft.com/office/powerpoint/2010/main" val="21070839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Capacity Building  (Webinars</a:t>
            </a:r>
            <a:r>
              <a:rPr lang="en-US" b="1" dirty="0" smtClean="0"/>
              <a:t>)</a:t>
            </a:r>
            <a:endParaRPr lang="en-US" dirty="0"/>
          </a:p>
        </p:txBody>
      </p:sp>
      <p:sp>
        <p:nvSpPr>
          <p:cNvPr id="4" name="TextBox 3"/>
          <p:cNvSpPr txBox="1"/>
          <p:nvPr/>
        </p:nvSpPr>
        <p:spPr>
          <a:xfrm>
            <a:off x="338667" y="987781"/>
            <a:ext cx="8339667" cy="1015663"/>
          </a:xfrm>
          <a:prstGeom prst="rect">
            <a:avLst/>
          </a:prstGeom>
          <a:noFill/>
        </p:spPr>
        <p:txBody>
          <a:bodyPr wrap="square" rtlCol="0">
            <a:spAutoFit/>
          </a:bodyPr>
          <a:lstStyle/>
          <a:p>
            <a:pPr marL="342900" indent="-342900">
              <a:buFont typeface="Arial"/>
              <a:buChar char="•"/>
            </a:pPr>
            <a:endParaRPr lang="en-US" sz="2000" dirty="0"/>
          </a:p>
          <a:p>
            <a:pPr marL="342900" indent="-342900">
              <a:buFont typeface="Arial"/>
              <a:buChar char="•"/>
            </a:pPr>
            <a:endParaRPr lang="en-US" sz="2000" dirty="0" smtClean="0"/>
          </a:p>
          <a:p>
            <a:endParaRPr lang="en-US" sz="2000" dirty="0"/>
          </a:p>
        </p:txBody>
      </p:sp>
      <p:sp>
        <p:nvSpPr>
          <p:cNvPr id="3" name="Rectangle 2"/>
          <p:cNvSpPr/>
          <p:nvPr/>
        </p:nvSpPr>
        <p:spPr>
          <a:xfrm>
            <a:off x="230926" y="987781"/>
            <a:ext cx="8634039" cy="5632312"/>
          </a:xfrm>
          <a:prstGeom prst="rect">
            <a:avLst/>
          </a:prstGeom>
        </p:spPr>
        <p:txBody>
          <a:bodyPr wrap="square">
            <a:spAutoFit/>
          </a:bodyPr>
          <a:lstStyle/>
          <a:p>
            <a:r>
              <a:rPr lang="en-US" sz="2000" b="1" dirty="0" smtClean="0"/>
              <a:t>Governments </a:t>
            </a:r>
          </a:p>
          <a:p>
            <a:endParaRPr lang="en-US" sz="1600" dirty="0" smtClean="0"/>
          </a:p>
          <a:p>
            <a:endParaRPr lang="en-US" sz="1600" dirty="0"/>
          </a:p>
          <a:p>
            <a:endParaRPr lang="en-US" sz="1600" dirty="0"/>
          </a:p>
          <a:p>
            <a:endParaRPr lang="en-US" sz="1600" b="1" dirty="0" smtClean="0"/>
          </a:p>
          <a:p>
            <a:endParaRPr lang="en-US" sz="1600" dirty="0" smtClean="0"/>
          </a:p>
          <a:p>
            <a:r>
              <a:rPr lang="en-US" sz="1600" dirty="0" smtClean="0"/>
              <a:t>With </a:t>
            </a:r>
            <a:r>
              <a:rPr lang="en-US" sz="1600" dirty="0"/>
              <a:t>the support of Olga </a:t>
            </a:r>
            <a:r>
              <a:rPr lang="en-US" sz="1600" dirty="0" err="1"/>
              <a:t>Cavalli</a:t>
            </a:r>
            <a:r>
              <a:rPr lang="en-US" sz="1600" dirty="0"/>
              <a:t> (GAC Vice Chair, Representative of Argentina) and Pedro Ivo </a:t>
            </a:r>
            <a:r>
              <a:rPr lang="en-US" sz="1600" dirty="0" err="1"/>
              <a:t>Ferraz</a:t>
            </a:r>
            <a:r>
              <a:rPr lang="en-US" sz="1600" dirty="0"/>
              <a:t> da Silva (Secretary, Foreign Affairs, Representative of Brazil) a webinar was organized before each ICANN meeting in 2015, these webinars were for government representatives in the LAC Region and the goal is to discuss relevant topics previous to each meeting and to provide information to new governments on how to become part of the GAC. </a:t>
            </a:r>
            <a:endParaRPr lang="en-US" sz="1600" b="1" dirty="0"/>
          </a:p>
          <a:p>
            <a:endParaRPr lang="en-US" dirty="0"/>
          </a:p>
          <a:p>
            <a:r>
              <a:rPr lang="en-US" dirty="0"/>
              <a:t>For watching the recorded session in Spanish (Adobe Connect room):</a:t>
            </a:r>
          </a:p>
          <a:p>
            <a:r>
              <a:rPr lang="en-US" u="sng" dirty="0">
                <a:hlinkClick r:id="rId2"/>
              </a:rPr>
              <a:t>https://icann.adobeconnect.com/p3da8w1h40y/</a:t>
            </a:r>
          </a:p>
          <a:p>
            <a:r>
              <a:rPr lang="en-US" dirty="0"/>
              <a:t> </a:t>
            </a:r>
          </a:p>
          <a:p>
            <a:r>
              <a:rPr lang="en-US" dirty="0"/>
              <a:t>For audio in English:</a:t>
            </a:r>
          </a:p>
          <a:p>
            <a:r>
              <a:rPr lang="en-US" u="sng" dirty="0">
                <a:hlinkClick r:id="rId3"/>
              </a:rPr>
              <a:t>http://ftp.adigo.com/clients/icann/20151009_GAC_LAC_Webinar_EN.zip</a:t>
            </a:r>
            <a:endParaRPr lang="en-US" dirty="0" smtClean="0"/>
          </a:p>
          <a:p>
            <a:endParaRPr lang="en-US" dirty="0" smtClean="0"/>
          </a:p>
          <a:p>
            <a:endParaRPr lang="en-US" dirty="0"/>
          </a:p>
          <a:p>
            <a:endParaRPr lang="en-US" dirty="0"/>
          </a:p>
          <a:p>
            <a:endParaRPr lang="en-US" dirty="0"/>
          </a:p>
        </p:txBody>
      </p:sp>
      <p:pic>
        <p:nvPicPr>
          <p:cNvPr id="6" name="Picture 5" descr="gac_logo_no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67" y="1464031"/>
            <a:ext cx="3035300" cy="952500"/>
          </a:xfrm>
          <a:prstGeom prst="rect">
            <a:avLst/>
          </a:prstGeom>
        </p:spPr>
      </p:pic>
    </p:spTree>
    <p:extLst>
      <p:ext uri="{BB962C8B-B14F-4D97-AF65-F5344CB8AC3E}">
        <p14:creationId xmlns:p14="http://schemas.microsoft.com/office/powerpoint/2010/main" val="111912183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Capacity Building  (Webinars</a:t>
            </a:r>
            <a:r>
              <a:rPr lang="en-US" b="1" dirty="0" smtClean="0"/>
              <a:t>)</a:t>
            </a:r>
            <a:endParaRPr lang="en-US" dirty="0"/>
          </a:p>
        </p:txBody>
      </p:sp>
      <p:sp>
        <p:nvSpPr>
          <p:cNvPr id="4" name="TextBox 3"/>
          <p:cNvSpPr txBox="1"/>
          <p:nvPr/>
        </p:nvSpPr>
        <p:spPr>
          <a:xfrm>
            <a:off x="338667" y="987781"/>
            <a:ext cx="8339667" cy="1015663"/>
          </a:xfrm>
          <a:prstGeom prst="rect">
            <a:avLst/>
          </a:prstGeom>
          <a:noFill/>
        </p:spPr>
        <p:txBody>
          <a:bodyPr wrap="square" rtlCol="0">
            <a:spAutoFit/>
          </a:bodyPr>
          <a:lstStyle/>
          <a:p>
            <a:pPr marL="342900" indent="-342900">
              <a:buFont typeface="Arial"/>
              <a:buChar char="•"/>
            </a:pPr>
            <a:endParaRPr lang="en-US" sz="2000" dirty="0"/>
          </a:p>
          <a:p>
            <a:pPr marL="342900" indent="-342900">
              <a:buFont typeface="Arial"/>
              <a:buChar char="•"/>
            </a:pPr>
            <a:endParaRPr lang="en-US" sz="2000" dirty="0" smtClean="0"/>
          </a:p>
          <a:p>
            <a:endParaRPr lang="en-US" sz="2000" dirty="0"/>
          </a:p>
        </p:txBody>
      </p:sp>
      <p:sp>
        <p:nvSpPr>
          <p:cNvPr id="3" name="Rectangle 2"/>
          <p:cNvSpPr/>
          <p:nvPr/>
        </p:nvSpPr>
        <p:spPr>
          <a:xfrm>
            <a:off x="230926" y="987781"/>
            <a:ext cx="8634039" cy="5816978"/>
          </a:xfrm>
          <a:prstGeom prst="rect">
            <a:avLst/>
          </a:prstGeom>
        </p:spPr>
        <p:txBody>
          <a:bodyPr wrap="square">
            <a:spAutoFit/>
          </a:bodyPr>
          <a:lstStyle/>
          <a:p>
            <a:r>
              <a:rPr lang="en-US" sz="2000" b="1" dirty="0" smtClean="0"/>
              <a:t>Governments </a:t>
            </a:r>
          </a:p>
          <a:p>
            <a:endParaRPr lang="en-US" sz="1600" dirty="0" smtClean="0"/>
          </a:p>
          <a:p>
            <a:endParaRPr lang="en-US" sz="1600" dirty="0"/>
          </a:p>
          <a:p>
            <a:endParaRPr lang="en-US" sz="1600" dirty="0"/>
          </a:p>
          <a:p>
            <a:endParaRPr lang="en-US" sz="1600" b="1" dirty="0" smtClean="0"/>
          </a:p>
          <a:p>
            <a:endParaRPr lang="en-US" dirty="0" smtClean="0"/>
          </a:p>
          <a:p>
            <a:r>
              <a:rPr lang="en-US" dirty="0"/>
              <a:t>With collaboration of the Inter-American Telecommunication Commission (CITEL) the Telecommunications/ICT advisory body of Organization of American States (OAS), a webinar was organized for government representatives, 64 participants from 18 different countries of the LAC region attended the first edition.</a:t>
            </a:r>
          </a:p>
          <a:p>
            <a:endParaRPr lang="en-US" dirty="0" smtClean="0"/>
          </a:p>
          <a:p>
            <a:r>
              <a:rPr lang="en-US" dirty="0" smtClean="0"/>
              <a:t>Audio Recording:</a:t>
            </a:r>
            <a:endParaRPr lang="en-US" dirty="0"/>
          </a:p>
          <a:p>
            <a:endParaRPr lang="en-US" dirty="0"/>
          </a:p>
          <a:p>
            <a:r>
              <a:rPr lang="en-US" u="sng" dirty="0">
                <a:hlinkClick r:id="rId2"/>
              </a:rPr>
              <a:t>http://ftp.adigo.com/clients/icann/20150723_Webinar_CITEL_Members_EN.zip</a:t>
            </a:r>
          </a:p>
          <a:p>
            <a:r>
              <a:rPr lang="en-US" dirty="0"/>
              <a:t> </a:t>
            </a:r>
          </a:p>
          <a:p>
            <a:r>
              <a:rPr lang="en-US" u="sng" dirty="0">
                <a:hlinkClick r:id="rId3"/>
              </a:rPr>
              <a:t>http://ftp.adigo.com/clients/icann/20150723_Webinar_CITEL_Members_ES.zip</a:t>
            </a:r>
          </a:p>
          <a:p>
            <a:r>
              <a:rPr lang="en-US" dirty="0"/>
              <a:t> </a:t>
            </a:r>
          </a:p>
          <a:p>
            <a:r>
              <a:rPr lang="en-US" u="sng" dirty="0">
                <a:hlinkClick r:id="rId4"/>
              </a:rPr>
              <a:t>http://ftp.adigo.com/clients/icann/20150723_Webinar_CITEL_Members_PT.zip</a:t>
            </a:r>
            <a:endParaRPr lang="en-US" dirty="0" smtClean="0"/>
          </a:p>
          <a:p>
            <a:endParaRPr lang="en-US" dirty="0"/>
          </a:p>
          <a:p>
            <a:endParaRPr lang="en-US" dirty="0"/>
          </a:p>
          <a:p>
            <a:endParaRPr lang="en-US" dirty="0"/>
          </a:p>
        </p:txBody>
      </p:sp>
      <p:pic>
        <p:nvPicPr>
          <p:cNvPr id="5" name="Picture 4" descr="OAS_SP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926" y="1495444"/>
            <a:ext cx="4699000" cy="1016000"/>
          </a:xfrm>
          <a:prstGeom prst="rect">
            <a:avLst/>
          </a:prstGeom>
        </p:spPr>
      </p:pic>
    </p:spTree>
    <p:extLst>
      <p:ext uri="{BB962C8B-B14F-4D97-AF65-F5344CB8AC3E}">
        <p14:creationId xmlns:p14="http://schemas.microsoft.com/office/powerpoint/2010/main" val="39992172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Capacity Building  (Webinars</a:t>
            </a:r>
            <a:r>
              <a:rPr lang="en-US" b="1" dirty="0" smtClean="0"/>
              <a:t>)</a:t>
            </a:r>
            <a:endParaRPr lang="en-US" dirty="0"/>
          </a:p>
        </p:txBody>
      </p:sp>
      <p:pic>
        <p:nvPicPr>
          <p:cNvPr id="8" name="Picture 7" descr="Screen Shot 2016-01-28 at 4.08.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3177"/>
            <a:ext cx="5567865" cy="2732241"/>
          </a:xfrm>
          <a:prstGeom prst="rect">
            <a:avLst/>
          </a:prstGeom>
        </p:spPr>
      </p:pic>
      <p:sp>
        <p:nvSpPr>
          <p:cNvPr id="9" name="TextBox 8"/>
          <p:cNvSpPr txBox="1"/>
          <p:nvPr/>
        </p:nvSpPr>
        <p:spPr>
          <a:xfrm>
            <a:off x="0" y="3526099"/>
            <a:ext cx="8518577" cy="2893100"/>
          </a:xfrm>
          <a:prstGeom prst="rect">
            <a:avLst/>
          </a:prstGeom>
          <a:noFill/>
        </p:spPr>
        <p:txBody>
          <a:bodyPr wrap="square" rtlCol="0">
            <a:spAutoFit/>
          </a:bodyPr>
          <a:lstStyle/>
          <a:p>
            <a:r>
              <a:rPr lang="en-US" sz="1400" dirty="0" smtClean="0"/>
              <a:t>1</a:t>
            </a:r>
            <a:r>
              <a:rPr lang="en-US" sz="1400" baseline="30000" dirty="0" smtClean="0"/>
              <a:t>st</a:t>
            </a:r>
            <a:r>
              <a:rPr lang="en-US" sz="1400" dirty="0" smtClean="0"/>
              <a:t>. Webinar</a:t>
            </a:r>
          </a:p>
          <a:p>
            <a:r>
              <a:rPr lang="en-US" sz="1400" b="1" u="sng" dirty="0">
                <a:hlinkClick r:id="rId3"/>
              </a:rPr>
              <a:t>https://icann.adobeconnect.com/p7n4impx9np</a:t>
            </a:r>
            <a:r>
              <a:rPr lang="en-US" sz="1400" b="1" u="sng" dirty="0" smtClean="0">
                <a:hlinkClick r:id="rId3"/>
              </a:rPr>
              <a:t>/</a:t>
            </a:r>
            <a:endParaRPr lang="en-US" sz="1400" b="1" u="sng" dirty="0" smtClean="0"/>
          </a:p>
          <a:p>
            <a:endParaRPr lang="en-US" sz="1400" dirty="0" smtClean="0"/>
          </a:p>
          <a:p>
            <a:r>
              <a:rPr lang="en-US" sz="1400" dirty="0" smtClean="0"/>
              <a:t>2</a:t>
            </a:r>
            <a:r>
              <a:rPr lang="en-US" sz="1400" baseline="30000" dirty="0" smtClean="0"/>
              <a:t>nd</a:t>
            </a:r>
            <a:r>
              <a:rPr lang="en-US" sz="1400" dirty="0" smtClean="0"/>
              <a:t> Webinar</a:t>
            </a:r>
            <a:endParaRPr lang="en-US" sz="1400" dirty="0"/>
          </a:p>
          <a:p>
            <a:r>
              <a:rPr lang="en-US" sz="1400" u="sng" dirty="0" smtClean="0">
                <a:hlinkClick r:id="rId4"/>
              </a:rPr>
              <a:t>https</a:t>
            </a:r>
            <a:r>
              <a:rPr lang="en-US" sz="1400" u="sng" dirty="0">
                <a:hlinkClick r:id="rId4"/>
              </a:rPr>
              <a:t>://icann.adobeconnect.com/p82d58gvl9j</a:t>
            </a:r>
          </a:p>
          <a:p>
            <a:r>
              <a:rPr lang="en-US" sz="1400" dirty="0"/>
              <a:t> </a:t>
            </a:r>
          </a:p>
          <a:p>
            <a:r>
              <a:rPr lang="en-US" sz="1400" dirty="0" smtClean="0"/>
              <a:t>Audio Recordings.</a:t>
            </a:r>
            <a:endParaRPr lang="en-US" sz="1400" dirty="0"/>
          </a:p>
          <a:p>
            <a:r>
              <a:rPr lang="en-US" sz="1400" dirty="0"/>
              <a:t> </a:t>
            </a:r>
          </a:p>
          <a:p>
            <a:r>
              <a:rPr lang="en-US" sz="1400" u="sng" dirty="0">
                <a:hlinkClick r:id="rId5"/>
              </a:rPr>
              <a:t>http://ftp.adigo.com/clients/icann/20150422_RAAWebinarLatinAmerica_EN.zip</a:t>
            </a:r>
          </a:p>
          <a:p>
            <a:r>
              <a:rPr lang="en-US" sz="1400" dirty="0"/>
              <a:t> </a:t>
            </a:r>
          </a:p>
          <a:p>
            <a:r>
              <a:rPr lang="en-US" sz="1400" u="sng" dirty="0">
                <a:hlinkClick r:id="rId6"/>
              </a:rPr>
              <a:t>http://ftp.adigo.com/clients/icann/20150422_RAAWebinarLatinAmerica_ES.zip</a:t>
            </a:r>
          </a:p>
          <a:p>
            <a:r>
              <a:rPr lang="en-US" sz="1400" dirty="0"/>
              <a:t> </a:t>
            </a:r>
          </a:p>
          <a:p>
            <a:r>
              <a:rPr lang="en-US" sz="1400" u="sng" dirty="0" smtClean="0">
                <a:hlinkClick r:id="rId7"/>
              </a:rPr>
              <a:t>http://ftp.adigo.com/clients/icann/20150422_RAAWebinarLatinAmerica_PT.zip</a:t>
            </a:r>
            <a:endParaRPr lang="en-US" sz="1400" dirty="0" smtClean="0">
              <a:latin typeface="Source Sans Pro"/>
              <a:cs typeface="Source Sans Pro"/>
            </a:endParaRPr>
          </a:p>
        </p:txBody>
      </p:sp>
    </p:spTree>
    <p:extLst>
      <p:ext uri="{BB962C8B-B14F-4D97-AF65-F5344CB8AC3E}">
        <p14:creationId xmlns:p14="http://schemas.microsoft.com/office/powerpoint/2010/main" val="319650685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LAC SPACE</a:t>
            </a:r>
            <a:endParaRPr lang="en-US" dirty="0"/>
          </a:p>
        </p:txBody>
      </p:sp>
      <p:sp>
        <p:nvSpPr>
          <p:cNvPr id="4" name="TextBox 3"/>
          <p:cNvSpPr txBox="1"/>
          <p:nvPr/>
        </p:nvSpPr>
        <p:spPr>
          <a:xfrm>
            <a:off x="338667" y="987781"/>
            <a:ext cx="8339667" cy="1015663"/>
          </a:xfrm>
          <a:prstGeom prst="rect">
            <a:avLst/>
          </a:prstGeom>
          <a:noFill/>
        </p:spPr>
        <p:txBody>
          <a:bodyPr wrap="square" rtlCol="0">
            <a:spAutoFit/>
          </a:bodyPr>
          <a:lstStyle/>
          <a:p>
            <a:pPr marL="342900" indent="-342900">
              <a:buFont typeface="Arial"/>
              <a:buChar char="•"/>
            </a:pPr>
            <a:endParaRPr lang="en-US" sz="2000" dirty="0"/>
          </a:p>
          <a:p>
            <a:pPr marL="342900" indent="-342900">
              <a:buFont typeface="Arial"/>
              <a:buChar char="•"/>
            </a:pPr>
            <a:endParaRPr lang="en-US" sz="2000" dirty="0" smtClean="0"/>
          </a:p>
          <a:p>
            <a:endParaRPr lang="en-US" sz="2000" dirty="0"/>
          </a:p>
        </p:txBody>
      </p:sp>
      <p:sp>
        <p:nvSpPr>
          <p:cNvPr id="3" name="Rectangle 2"/>
          <p:cNvSpPr/>
          <p:nvPr/>
        </p:nvSpPr>
        <p:spPr>
          <a:xfrm>
            <a:off x="230927" y="987781"/>
            <a:ext cx="4408808" cy="5170647"/>
          </a:xfrm>
          <a:prstGeom prst="rect">
            <a:avLst/>
          </a:prstGeom>
        </p:spPr>
        <p:txBody>
          <a:bodyPr wrap="square">
            <a:spAutoFit/>
          </a:bodyPr>
          <a:lstStyle/>
          <a:p>
            <a:r>
              <a:rPr lang="en-US" b="1" dirty="0"/>
              <a:t>Objective</a:t>
            </a:r>
          </a:p>
          <a:p>
            <a:endParaRPr lang="en-US" dirty="0"/>
          </a:p>
          <a:p>
            <a:r>
              <a:rPr lang="en-US" dirty="0" smtClean="0"/>
              <a:t>The objective of this project is to create </a:t>
            </a:r>
            <a:r>
              <a:rPr lang="en-US" dirty="0"/>
              <a:t>a </a:t>
            </a:r>
            <a:r>
              <a:rPr lang="en-US" dirty="0" smtClean="0"/>
              <a:t>LAC </a:t>
            </a:r>
            <a:r>
              <a:rPr lang="en-US" dirty="0"/>
              <a:t>Space in </a:t>
            </a:r>
            <a:r>
              <a:rPr lang="en-US" dirty="0" smtClean="0"/>
              <a:t>ICANN meetings </a:t>
            </a:r>
            <a:r>
              <a:rPr lang="en-US" dirty="0"/>
              <a:t>in order for regional economic stakeholders to make specific presentation of the business related topics to the region.</a:t>
            </a:r>
          </a:p>
          <a:p>
            <a:endParaRPr lang="en-US" sz="1600" dirty="0" smtClean="0"/>
          </a:p>
          <a:p>
            <a:endParaRPr lang="en-US" sz="1600" b="1" dirty="0"/>
          </a:p>
          <a:p>
            <a:r>
              <a:rPr lang="en-US" b="1" dirty="0"/>
              <a:t>Working Group:</a:t>
            </a:r>
          </a:p>
          <a:p>
            <a:endParaRPr lang="en-US" sz="1600" b="1" dirty="0" smtClean="0"/>
          </a:p>
          <a:p>
            <a:pPr marL="285750" indent="-285750">
              <a:buFont typeface="Arial"/>
              <a:buChar char="•"/>
            </a:pPr>
            <a:r>
              <a:rPr lang="en-US" dirty="0"/>
              <a:t>Vanda </a:t>
            </a:r>
            <a:r>
              <a:rPr lang="en-US" dirty="0" err="1"/>
              <a:t>Scartezini</a:t>
            </a:r>
            <a:r>
              <a:rPr lang="en-US" dirty="0"/>
              <a:t>,</a:t>
            </a:r>
          </a:p>
          <a:p>
            <a:pPr marL="285750" indent="-285750">
              <a:buFont typeface="Arial"/>
              <a:buChar char="•"/>
            </a:pPr>
            <a:r>
              <a:rPr lang="en-US" dirty="0"/>
              <a:t>Gabriela </a:t>
            </a:r>
            <a:r>
              <a:rPr lang="en-US" dirty="0" err="1"/>
              <a:t>Szlak</a:t>
            </a:r>
            <a:r>
              <a:rPr lang="en-US" dirty="0"/>
              <a:t>,</a:t>
            </a:r>
          </a:p>
          <a:p>
            <a:pPr marL="285750" indent="-285750">
              <a:buFont typeface="Arial"/>
              <a:buChar char="•"/>
            </a:pPr>
            <a:r>
              <a:rPr lang="en-US" dirty="0"/>
              <a:t>Esteban </a:t>
            </a:r>
            <a:r>
              <a:rPr lang="en-US" dirty="0" err="1"/>
              <a:t>Lescano</a:t>
            </a:r>
            <a:r>
              <a:rPr lang="en-US" dirty="0"/>
              <a:t>,</a:t>
            </a:r>
          </a:p>
          <a:p>
            <a:pPr marL="285750" indent="-285750">
              <a:buFont typeface="Arial"/>
              <a:buChar char="•"/>
            </a:pPr>
            <a:r>
              <a:rPr lang="en-US" dirty="0"/>
              <a:t>Celia </a:t>
            </a:r>
            <a:r>
              <a:rPr lang="en-US" dirty="0" err="1"/>
              <a:t>Lerman</a:t>
            </a:r>
            <a:endParaRPr lang="en-US" dirty="0"/>
          </a:p>
          <a:p>
            <a:pPr marL="285750" indent="-285750">
              <a:buFont typeface="Arial"/>
              <a:buChar char="•"/>
            </a:pPr>
            <a:r>
              <a:rPr lang="en-US" dirty="0"/>
              <a:t>Harold  Arcos</a:t>
            </a:r>
            <a:endParaRPr lang="en-US" dirty="0"/>
          </a:p>
          <a:p>
            <a:pPr marL="285750" indent="-285750">
              <a:buFont typeface="Arial"/>
              <a:buChar char="•"/>
            </a:pPr>
            <a:endParaRPr lang="en-US" sz="1600" b="1" dirty="0" smtClean="0"/>
          </a:p>
          <a:p>
            <a:endParaRPr lang="en-US" sz="1600" b="1" dirty="0"/>
          </a:p>
          <a:p>
            <a:endParaRPr lang="en-US" sz="1600" b="1" dirty="0" smtClean="0"/>
          </a:p>
        </p:txBody>
      </p:sp>
      <p:pic>
        <p:nvPicPr>
          <p:cNvPr id="6" name="Picture 5" descr="LAc SPac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734" y="993794"/>
            <a:ext cx="4038600" cy="2019300"/>
          </a:xfrm>
          <a:prstGeom prst="rect">
            <a:avLst/>
          </a:prstGeom>
        </p:spPr>
      </p:pic>
      <p:pic>
        <p:nvPicPr>
          <p:cNvPr id="7" name="Picture 6" descr="LA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376" y="3460737"/>
            <a:ext cx="4038600" cy="2006600"/>
          </a:xfrm>
          <a:prstGeom prst="rect">
            <a:avLst/>
          </a:prstGeom>
        </p:spPr>
      </p:pic>
    </p:spTree>
    <p:extLst>
      <p:ext uri="{BB962C8B-B14F-4D97-AF65-F5344CB8AC3E}">
        <p14:creationId xmlns:p14="http://schemas.microsoft.com/office/powerpoint/2010/main" val="5514176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LAC SPACE</a:t>
            </a:r>
            <a:endParaRPr lang="en-US" dirty="0"/>
          </a:p>
        </p:txBody>
      </p:sp>
      <p:sp>
        <p:nvSpPr>
          <p:cNvPr id="4" name="TextBox 3"/>
          <p:cNvSpPr txBox="1"/>
          <p:nvPr/>
        </p:nvSpPr>
        <p:spPr>
          <a:xfrm>
            <a:off x="338667" y="987781"/>
            <a:ext cx="8339667" cy="1015663"/>
          </a:xfrm>
          <a:prstGeom prst="rect">
            <a:avLst/>
          </a:prstGeom>
          <a:noFill/>
        </p:spPr>
        <p:txBody>
          <a:bodyPr wrap="square" rtlCol="0">
            <a:spAutoFit/>
          </a:bodyPr>
          <a:lstStyle/>
          <a:p>
            <a:pPr marL="342900" indent="-342900">
              <a:buFont typeface="Arial"/>
              <a:buChar char="•"/>
            </a:pPr>
            <a:endParaRPr lang="en-US" sz="2000" dirty="0"/>
          </a:p>
          <a:p>
            <a:pPr marL="342900" indent="-342900">
              <a:buFont typeface="Arial"/>
              <a:buChar char="•"/>
            </a:pPr>
            <a:endParaRPr lang="en-US" sz="2000" dirty="0" smtClean="0"/>
          </a:p>
          <a:p>
            <a:endParaRPr lang="en-US" sz="2000" dirty="0"/>
          </a:p>
        </p:txBody>
      </p:sp>
      <p:sp>
        <p:nvSpPr>
          <p:cNvPr id="3" name="Rectangle 2"/>
          <p:cNvSpPr/>
          <p:nvPr/>
        </p:nvSpPr>
        <p:spPr>
          <a:xfrm>
            <a:off x="230926" y="987781"/>
            <a:ext cx="8913073" cy="5139869"/>
          </a:xfrm>
          <a:prstGeom prst="rect">
            <a:avLst/>
          </a:prstGeom>
        </p:spPr>
        <p:txBody>
          <a:bodyPr wrap="square">
            <a:spAutoFit/>
          </a:bodyPr>
          <a:lstStyle/>
          <a:p>
            <a:r>
              <a:rPr lang="en-US" sz="2000" b="1" dirty="0" smtClean="0"/>
              <a:t>LAC Space  Editions 2015</a:t>
            </a:r>
            <a:r>
              <a:rPr lang="en-US" sz="2000" dirty="0"/>
              <a:t> </a:t>
            </a:r>
            <a:endParaRPr lang="en-US" sz="2000" dirty="0" smtClean="0"/>
          </a:p>
          <a:p>
            <a:endParaRPr lang="en-US" sz="2000" dirty="0" smtClean="0"/>
          </a:p>
          <a:p>
            <a:endParaRPr lang="en-US" sz="2000" dirty="0"/>
          </a:p>
          <a:p>
            <a:r>
              <a:rPr lang="en-US" sz="2000" b="1" dirty="0"/>
              <a:t>ICANN 52  - February 2015 – Singapore  </a:t>
            </a:r>
            <a:r>
              <a:rPr lang="en-US" sz="2000" dirty="0"/>
              <a:t>(18 participants 12 Remote participants)</a:t>
            </a:r>
          </a:p>
          <a:p>
            <a:r>
              <a:rPr lang="en-US" sz="2000" dirty="0"/>
              <a:t> </a:t>
            </a:r>
          </a:p>
          <a:p>
            <a:r>
              <a:rPr lang="en-US" sz="2000" u="sng" dirty="0">
                <a:hlinkClick r:id="rId2"/>
              </a:rPr>
              <a:t>https://singapore52.icann.org/en/schedule/mon-lac-space</a:t>
            </a:r>
            <a:r>
              <a:rPr lang="en-US" sz="2000" dirty="0"/>
              <a:t>   </a:t>
            </a:r>
          </a:p>
          <a:p>
            <a:r>
              <a:rPr lang="en-US" sz="2000" dirty="0"/>
              <a:t> </a:t>
            </a:r>
          </a:p>
          <a:p>
            <a:r>
              <a:rPr lang="en-US" sz="2000" b="1" dirty="0"/>
              <a:t>ICANN 53 – June 2015 - Buenos Aires  </a:t>
            </a:r>
            <a:r>
              <a:rPr lang="en-US" sz="2000" dirty="0"/>
              <a:t> (105 participants 16 Remote Participants)</a:t>
            </a:r>
          </a:p>
          <a:p>
            <a:r>
              <a:rPr lang="en-US" sz="2000" b="1" dirty="0"/>
              <a:t> </a:t>
            </a:r>
            <a:endParaRPr lang="en-US" sz="2000" dirty="0"/>
          </a:p>
          <a:p>
            <a:r>
              <a:rPr lang="en-US" sz="2000" u="sng" dirty="0">
                <a:hlinkClick r:id="rId3"/>
              </a:rPr>
              <a:t>https://buenosaires53.icann.org/en/schedule/mon-lac-space</a:t>
            </a:r>
            <a:endParaRPr lang="en-US" sz="2000" dirty="0"/>
          </a:p>
          <a:p>
            <a:r>
              <a:rPr lang="en-US" sz="2000" dirty="0"/>
              <a:t> </a:t>
            </a:r>
          </a:p>
          <a:p>
            <a:r>
              <a:rPr lang="en-US" sz="2000" b="1" dirty="0"/>
              <a:t>ICANN 54 - October 2015 – Dublin  </a:t>
            </a:r>
            <a:r>
              <a:rPr lang="en-US" sz="2000" dirty="0"/>
              <a:t>(25 participants 18 Remote Participants)</a:t>
            </a:r>
          </a:p>
          <a:p>
            <a:r>
              <a:rPr lang="en-US" sz="2000" dirty="0"/>
              <a:t> </a:t>
            </a:r>
          </a:p>
          <a:p>
            <a:r>
              <a:rPr lang="en-US" sz="2000" u="sng" dirty="0">
                <a:hlinkClick r:id="rId4"/>
              </a:rPr>
              <a:t>https://meetings.icann.org/en/dublin54/schedule/mon-lac-space</a:t>
            </a:r>
            <a:endParaRPr lang="en-US" sz="2000" dirty="0"/>
          </a:p>
          <a:p>
            <a:pPr marL="285750" indent="-285750">
              <a:buFont typeface="Arial"/>
              <a:buChar char="•"/>
            </a:pPr>
            <a:endParaRPr lang="en-US" sz="1600" b="1" dirty="0" smtClean="0"/>
          </a:p>
          <a:p>
            <a:endParaRPr lang="en-US" sz="1600" b="1" dirty="0"/>
          </a:p>
          <a:p>
            <a:endParaRPr lang="en-US" sz="1600" b="1" dirty="0" smtClean="0"/>
          </a:p>
        </p:txBody>
      </p:sp>
    </p:spTree>
    <p:extLst>
      <p:ext uri="{BB962C8B-B14F-4D97-AF65-F5344CB8AC3E}">
        <p14:creationId xmlns:p14="http://schemas.microsoft.com/office/powerpoint/2010/main" val="10138942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LAC – </a:t>
            </a:r>
            <a:r>
              <a:rPr lang="en-US" b="1" dirty="0" err="1" smtClean="0"/>
              <a:t>i</a:t>
            </a:r>
            <a:r>
              <a:rPr lang="en-US" b="1" dirty="0" smtClean="0"/>
              <a:t> Roadshow </a:t>
            </a:r>
            <a:endParaRPr lang="en-US" dirty="0"/>
          </a:p>
        </p:txBody>
      </p:sp>
      <p:sp>
        <p:nvSpPr>
          <p:cNvPr id="3" name="Rectangle 2"/>
          <p:cNvSpPr/>
          <p:nvPr/>
        </p:nvSpPr>
        <p:spPr>
          <a:xfrm>
            <a:off x="230926" y="987781"/>
            <a:ext cx="8913073" cy="584776"/>
          </a:xfrm>
          <a:prstGeom prst="rect">
            <a:avLst/>
          </a:prstGeom>
        </p:spPr>
        <p:txBody>
          <a:bodyPr wrap="square">
            <a:spAutoFit/>
          </a:bodyPr>
          <a:lstStyle/>
          <a:p>
            <a:endParaRPr lang="en-US" sz="1600" b="1" dirty="0"/>
          </a:p>
          <a:p>
            <a:endParaRPr lang="en-US" sz="1600" b="1" dirty="0" smtClean="0"/>
          </a:p>
        </p:txBody>
      </p:sp>
      <p:sp>
        <p:nvSpPr>
          <p:cNvPr id="5" name="Rectangle 4"/>
          <p:cNvSpPr/>
          <p:nvPr/>
        </p:nvSpPr>
        <p:spPr>
          <a:xfrm>
            <a:off x="230926" y="987781"/>
            <a:ext cx="5927082" cy="4801315"/>
          </a:xfrm>
          <a:prstGeom prst="rect">
            <a:avLst/>
          </a:prstGeom>
        </p:spPr>
        <p:txBody>
          <a:bodyPr wrap="square">
            <a:spAutoFit/>
          </a:bodyPr>
          <a:lstStyle/>
          <a:p>
            <a:r>
              <a:rPr lang="en-US" b="1" dirty="0" smtClean="0"/>
              <a:t>Objective:</a:t>
            </a:r>
          </a:p>
          <a:p>
            <a:endParaRPr lang="en-US" dirty="0"/>
          </a:p>
          <a:p>
            <a:r>
              <a:rPr lang="en-US" dirty="0" smtClean="0"/>
              <a:t>The objective of this project is to </a:t>
            </a:r>
            <a:r>
              <a:rPr lang="en-US" dirty="0"/>
              <a:t>raise regional awareness about key topics related to the critical infrastructure of the Domain Name System (DNS), as well as the transition to IPv6, Security, Stability and Resiliency (SSR</a:t>
            </a:r>
            <a:r>
              <a:rPr lang="en-US" dirty="0" smtClean="0"/>
              <a:t>) and the </a:t>
            </a:r>
            <a:r>
              <a:rPr lang="en-US" dirty="0"/>
              <a:t>impact on the new </a:t>
            </a:r>
            <a:r>
              <a:rPr lang="en-US" dirty="0" err="1"/>
              <a:t>gTLD</a:t>
            </a:r>
            <a:r>
              <a:rPr lang="en-US" dirty="0"/>
              <a:t> </a:t>
            </a:r>
            <a:r>
              <a:rPr lang="en-US" dirty="0" smtClean="0"/>
              <a:t>Program.</a:t>
            </a:r>
            <a:endParaRPr lang="en-US" dirty="0"/>
          </a:p>
          <a:p>
            <a:r>
              <a:rPr lang="en-US" dirty="0"/>
              <a:t> </a:t>
            </a:r>
          </a:p>
          <a:p>
            <a:r>
              <a:rPr lang="en-US" dirty="0"/>
              <a:t>To ensure a well-distributed set of events, four editions of the LAC-</a:t>
            </a:r>
            <a:r>
              <a:rPr lang="en-US" dirty="0" err="1"/>
              <a:t>i</a:t>
            </a:r>
            <a:r>
              <a:rPr lang="en-US" dirty="0"/>
              <a:t>-Roadshow is organized annually in: Caribbean, Mexico/Central America, South America and the Andean Region</a:t>
            </a:r>
            <a:r>
              <a:rPr lang="en-US" dirty="0"/>
              <a:t> </a:t>
            </a:r>
            <a:endParaRPr lang="en-US" dirty="0" smtClean="0"/>
          </a:p>
          <a:p>
            <a:endParaRPr lang="en-US" dirty="0" smtClean="0"/>
          </a:p>
          <a:p>
            <a:r>
              <a:rPr lang="en-US" b="1" dirty="0" smtClean="0"/>
              <a:t>Working Group:</a:t>
            </a:r>
          </a:p>
          <a:p>
            <a:endParaRPr lang="en-US" dirty="0"/>
          </a:p>
          <a:p>
            <a:pPr marL="285750" indent="-285750">
              <a:buFont typeface="Arial"/>
              <a:buChar char="•"/>
            </a:pPr>
            <a:r>
              <a:rPr lang="en-US" dirty="0" smtClean="0"/>
              <a:t>Anthony Harris</a:t>
            </a:r>
            <a:endParaRPr lang="en-US" dirty="0"/>
          </a:p>
          <a:p>
            <a:pPr marL="285750" indent="-285750">
              <a:buFont typeface="Arial"/>
              <a:buChar char="•"/>
            </a:pPr>
            <a:r>
              <a:rPr lang="en-US" dirty="0" smtClean="0"/>
              <a:t>Andres Piazza </a:t>
            </a:r>
            <a:endParaRPr lang="en-US" dirty="0"/>
          </a:p>
          <a:p>
            <a:pPr marL="285750" indent="-285750">
              <a:buFont typeface="Arial"/>
              <a:buChar char="•"/>
            </a:pPr>
            <a:r>
              <a:rPr lang="en-US" dirty="0" smtClean="0"/>
              <a:t>C</a:t>
            </a:r>
            <a:r>
              <a:rPr lang="en-US" dirty="0" smtClean="0"/>
              <a:t>ésar Dias</a:t>
            </a:r>
            <a:endParaRPr lang="en-US" dirty="0"/>
          </a:p>
        </p:txBody>
      </p:sp>
      <p:pic>
        <p:nvPicPr>
          <p:cNvPr id="6" name="Picture 5" descr="lac-i-roadshow-rollup_singlex4logo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891" y="703177"/>
            <a:ext cx="2285586" cy="5631353"/>
          </a:xfrm>
          <a:prstGeom prst="rect">
            <a:avLst/>
          </a:prstGeom>
        </p:spPr>
      </p:pic>
    </p:spTree>
    <p:extLst>
      <p:ext uri="{BB962C8B-B14F-4D97-AF65-F5344CB8AC3E}">
        <p14:creationId xmlns:p14="http://schemas.microsoft.com/office/powerpoint/2010/main" val="264495076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LAC – </a:t>
            </a:r>
            <a:r>
              <a:rPr lang="en-US" b="1" dirty="0" err="1" smtClean="0"/>
              <a:t>i</a:t>
            </a:r>
            <a:r>
              <a:rPr lang="en-US" b="1" dirty="0" smtClean="0"/>
              <a:t> Roadshow </a:t>
            </a:r>
            <a:endParaRPr lang="en-US" dirty="0"/>
          </a:p>
        </p:txBody>
      </p:sp>
      <p:sp>
        <p:nvSpPr>
          <p:cNvPr id="3" name="Rectangle 2"/>
          <p:cNvSpPr/>
          <p:nvPr/>
        </p:nvSpPr>
        <p:spPr>
          <a:xfrm>
            <a:off x="230926" y="987781"/>
            <a:ext cx="8913073" cy="584776"/>
          </a:xfrm>
          <a:prstGeom prst="rect">
            <a:avLst/>
          </a:prstGeom>
        </p:spPr>
        <p:txBody>
          <a:bodyPr wrap="square">
            <a:spAutoFit/>
          </a:bodyPr>
          <a:lstStyle/>
          <a:p>
            <a:endParaRPr lang="en-US" sz="1600" b="1" dirty="0"/>
          </a:p>
          <a:p>
            <a:endParaRPr lang="en-US" sz="1600" b="1" dirty="0" smtClean="0"/>
          </a:p>
        </p:txBody>
      </p:sp>
      <p:pic>
        <p:nvPicPr>
          <p:cNvPr id="4" name="Picture 3" descr="lac-i-roadshow-bogota2015-web-es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09" y="703176"/>
            <a:ext cx="4092509" cy="5738175"/>
          </a:xfrm>
          <a:prstGeom prst="rect">
            <a:avLst/>
          </a:prstGeom>
        </p:spPr>
      </p:pic>
      <p:pic>
        <p:nvPicPr>
          <p:cNvPr id="15" name="Picture 14" descr="lac-i-roadshow-elsalvador2015-agenda-we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869" y="869937"/>
            <a:ext cx="3927950" cy="5434854"/>
          </a:xfrm>
          <a:prstGeom prst="rect">
            <a:avLst/>
          </a:prstGeom>
        </p:spPr>
      </p:pic>
    </p:spTree>
    <p:extLst>
      <p:ext uri="{BB962C8B-B14F-4D97-AF65-F5344CB8AC3E}">
        <p14:creationId xmlns:p14="http://schemas.microsoft.com/office/powerpoint/2010/main" val="10215925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LAC – </a:t>
            </a:r>
            <a:r>
              <a:rPr lang="en-US" b="1" dirty="0" err="1" smtClean="0"/>
              <a:t>i</a:t>
            </a:r>
            <a:r>
              <a:rPr lang="en-US" b="1" dirty="0" smtClean="0"/>
              <a:t> Roadshow </a:t>
            </a:r>
            <a:endParaRPr lang="en-US" dirty="0"/>
          </a:p>
        </p:txBody>
      </p:sp>
      <p:sp>
        <p:nvSpPr>
          <p:cNvPr id="3" name="Rectangle 2"/>
          <p:cNvSpPr/>
          <p:nvPr/>
        </p:nvSpPr>
        <p:spPr>
          <a:xfrm>
            <a:off x="230926" y="987781"/>
            <a:ext cx="8913073" cy="584776"/>
          </a:xfrm>
          <a:prstGeom prst="rect">
            <a:avLst/>
          </a:prstGeom>
        </p:spPr>
        <p:txBody>
          <a:bodyPr wrap="square">
            <a:spAutoFit/>
          </a:bodyPr>
          <a:lstStyle/>
          <a:p>
            <a:endParaRPr lang="en-US" sz="1600" b="1" dirty="0"/>
          </a:p>
          <a:p>
            <a:endParaRPr lang="en-US" sz="1600" b="1" dirty="0" smtClean="0"/>
          </a:p>
        </p:txBody>
      </p:sp>
      <p:pic>
        <p:nvPicPr>
          <p:cNvPr id="7" name="Picture 6" descr="lac-i-roadshow-paraguay2015-web-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9627" y="744049"/>
            <a:ext cx="3823096" cy="5677333"/>
          </a:xfrm>
          <a:prstGeom prst="rect">
            <a:avLst/>
          </a:prstGeom>
        </p:spPr>
      </p:pic>
      <p:pic>
        <p:nvPicPr>
          <p:cNvPr id="5" name="Picture 4" descr="roadshow-caribbean-caribnog9_vector-we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44" y="795361"/>
            <a:ext cx="3698160" cy="5490248"/>
          </a:xfrm>
          <a:prstGeom prst="rect">
            <a:avLst/>
          </a:prstGeom>
        </p:spPr>
      </p:pic>
    </p:spTree>
    <p:extLst>
      <p:ext uri="{BB962C8B-B14F-4D97-AF65-F5344CB8AC3E}">
        <p14:creationId xmlns:p14="http://schemas.microsoft.com/office/powerpoint/2010/main" val="40784540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US" dirty="0" smtClean="0"/>
              <a:t>LAC Strategy</a:t>
            </a:r>
            <a:endParaRPr lang="en-US" dirty="0"/>
          </a:p>
        </p:txBody>
      </p:sp>
      <p:sp>
        <p:nvSpPr>
          <p:cNvPr id="2" name="Rectangle 1"/>
          <p:cNvSpPr/>
          <p:nvPr/>
        </p:nvSpPr>
        <p:spPr>
          <a:xfrm>
            <a:off x="4592320" y="1009323"/>
            <a:ext cx="4551680" cy="5003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791563" y="1373909"/>
            <a:ext cx="4153193" cy="3477875"/>
          </a:xfrm>
          <a:prstGeom prst="rect">
            <a:avLst/>
          </a:prstGeom>
          <a:noFill/>
        </p:spPr>
        <p:txBody>
          <a:bodyPr wrap="square" rtlCol="0">
            <a:spAutoFit/>
          </a:bodyPr>
          <a:lstStyle/>
          <a:p>
            <a:r>
              <a:rPr lang="en-US" sz="2000" b="1" dirty="0" smtClean="0">
                <a:solidFill>
                  <a:schemeClr val="bg1"/>
                </a:solidFill>
                <a:latin typeface="Source Sans Pro"/>
                <a:cs typeface="Source Sans Pro"/>
              </a:rPr>
              <a:t>Recommended by regional community</a:t>
            </a:r>
          </a:p>
          <a:p>
            <a:endParaRPr lang="en-US" sz="2000" dirty="0" smtClean="0">
              <a:solidFill>
                <a:schemeClr val="bg1"/>
              </a:solidFill>
              <a:latin typeface="Source Sans Pro"/>
              <a:cs typeface="Source Sans Pro"/>
            </a:endParaRPr>
          </a:p>
          <a:p>
            <a:r>
              <a:rPr lang="en-US" sz="2000" dirty="0" smtClean="0">
                <a:solidFill>
                  <a:schemeClr val="bg1"/>
                </a:solidFill>
                <a:latin typeface="Source Sans Pro"/>
                <a:cs typeface="Source Sans Pro"/>
              </a:rPr>
              <a:t>4 key areas</a:t>
            </a:r>
          </a:p>
          <a:p>
            <a:pPr marL="285750" indent="-285750">
              <a:buFont typeface="Wingdings" panose="05000000000000000000" pitchFamily="2" charset="2"/>
              <a:buChar char="Ø"/>
            </a:pPr>
            <a:r>
              <a:rPr lang="en-US" sz="2000" dirty="0" smtClean="0">
                <a:solidFill>
                  <a:schemeClr val="bg1"/>
                </a:solidFill>
                <a:latin typeface="Source Sans Pro"/>
                <a:cs typeface="Source Sans Pro"/>
              </a:rPr>
              <a:t>Political issues</a:t>
            </a:r>
          </a:p>
          <a:p>
            <a:pPr marL="285750" indent="-285750">
              <a:buFont typeface="Wingdings" panose="05000000000000000000" pitchFamily="2" charset="2"/>
              <a:buChar char="Ø"/>
            </a:pPr>
            <a:r>
              <a:rPr lang="en-US" sz="2000" dirty="0" smtClean="0">
                <a:solidFill>
                  <a:schemeClr val="bg1"/>
                </a:solidFill>
                <a:latin typeface="Source Sans Pro"/>
                <a:cs typeface="Source Sans Pro"/>
              </a:rPr>
              <a:t>Capacity building and outreach</a:t>
            </a:r>
          </a:p>
          <a:p>
            <a:pPr marL="285750" indent="-285750">
              <a:buFont typeface="Wingdings" panose="05000000000000000000" pitchFamily="2" charset="2"/>
              <a:buChar char="Ø"/>
            </a:pPr>
            <a:r>
              <a:rPr lang="en-US" sz="2000" dirty="0" smtClean="0">
                <a:solidFill>
                  <a:schemeClr val="bg1"/>
                </a:solidFill>
                <a:latin typeface="Source Sans Pro"/>
                <a:cs typeface="Source Sans Pro"/>
              </a:rPr>
              <a:t>Operations</a:t>
            </a:r>
          </a:p>
          <a:p>
            <a:pPr marL="285750" indent="-285750">
              <a:buFont typeface="Wingdings" panose="05000000000000000000" pitchFamily="2" charset="2"/>
              <a:buChar char="Ø"/>
            </a:pPr>
            <a:r>
              <a:rPr lang="en-US" sz="2000" dirty="0" smtClean="0">
                <a:solidFill>
                  <a:schemeClr val="bg1"/>
                </a:solidFill>
                <a:latin typeface="Source Sans Pro"/>
                <a:cs typeface="Source Sans Pro"/>
              </a:rPr>
              <a:t>Economic issues</a:t>
            </a:r>
          </a:p>
          <a:p>
            <a:pPr marL="285750" indent="-285750">
              <a:buFont typeface="Wingdings" panose="05000000000000000000" pitchFamily="2" charset="2"/>
              <a:buChar char="Ø"/>
            </a:pPr>
            <a:endParaRPr lang="en-US" sz="2000" dirty="0">
              <a:solidFill>
                <a:schemeClr val="bg1"/>
              </a:solidFill>
              <a:latin typeface="Source Sans Pro"/>
              <a:cs typeface="Source Sans Pro"/>
            </a:endParaRPr>
          </a:p>
          <a:p>
            <a:r>
              <a:rPr lang="en-US" sz="2000" b="1" dirty="0" smtClean="0">
                <a:solidFill>
                  <a:schemeClr val="bg1"/>
                </a:solidFill>
                <a:latin typeface="Source Sans Pro"/>
                <a:cs typeface="Source Sans Pro"/>
              </a:rPr>
              <a:t>Implementation based on regional working groups</a:t>
            </a:r>
            <a:endParaRPr lang="en-US" sz="2000" b="1" dirty="0">
              <a:solidFill>
                <a:schemeClr val="bg1"/>
              </a:solidFill>
              <a:latin typeface="Source Sans Pro"/>
              <a:cs typeface="Source Sans Pro"/>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00443"/>
            <a:ext cx="3803176" cy="5012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042191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Caribbean Working Group</a:t>
            </a:r>
            <a:endParaRPr lang="en-US" dirty="0"/>
          </a:p>
        </p:txBody>
      </p:sp>
      <p:sp>
        <p:nvSpPr>
          <p:cNvPr id="3" name="Rectangle 2"/>
          <p:cNvSpPr/>
          <p:nvPr/>
        </p:nvSpPr>
        <p:spPr>
          <a:xfrm>
            <a:off x="230926" y="987781"/>
            <a:ext cx="8913073" cy="584776"/>
          </a:xfrm>
          <a:prstGeom prst="rect">
            <a:avLst/>
          </a:prstGeom>
        </p:spPr>
        <p:txBody>
          <a:bodyPr wrap="square">
            <a:spAutoFit/>
          </a:bodyPr>
          <a:lstStyle/>
          <a:p>
            <a:endParaRPr lang="en-US" sz="1600" b="1" dirty="0"/>
          </a:p>
          <a:p>
            <a:endParaRPr lang="en-US" sz="1600" b="1" dirty="0" smtClean="0"/>
          </a:p>
        </p:txBody>
      </p:sp>
      <p:sp>
        <p:nvSpPr>
          <p:cNvPr id="4" name="Rectangle 3"/>
          <p:cNvSpPr/>
          <p:nvPr/>
        </p:nvSpPr>
        <p:spPr>
          <a:xfrm>
            <a:off x="230925" y="823100"/>
            <a:ext cx="8913073" cy="7048083"/>
          </a:xfrm>
          <a:prstGeom prst="rect">
            <a:avLst/>
          </a:prstGeom>
        </p:spPr>
        <p:txBody>
          <a:bodyPr wrap="square">
            <a:spAutoFit/>
          </a:bodyPr>
          <a:lstStyle/>
          <a:p>
            <a:r>
              <a:rPr lang="en-US" sz="1700" b="1" dirty="0" smtClean="0"/>
              <a:t>Objective</a:t>
            </a:r>
            <a:r>
              <a:rPr lang="en-US" sz="1700" dirty="0" smtClean="0"/>
              <a:t> </a:t>
            </a:r>
          </a:p>
          <a:p>
            <a:endParaRPr lang="en-US" sz="1700" dirty="0"/>
          </a:p>
          <a:p>
            <a:r>
              <a:rPr lang="en-US" sz="1700" dirty="0" smtClean="0"/>
              <a:t>The</a:t>
            </a:r>
            <a:r>
              <a:rPr lang="en-US" sz="1700" dirty="0"/>
              <a:t> objective of this Working Group is to collaborate with ICANN’s Manager of Stakeholder Engagement in the Caribbean in order to collectively: </a:t>
            </a:r>
          </a:p>
          <a:p>
            <a:r>
              <a:rPr lang="en-US" sz="1700" dirty="0"/>
              <a:t> </a:t>
            </a:r>
          </a:p>
          <a:p>
            <a:pPr marL="285750" lvl="0" indent="-285750">
              <a:buFont typeface="Arial"/>
              <a:buChar char="•"/>
            </a:pPr>
            <a:r>
              <a:rPr lang="en-US" sz="1700" dirty="0"/>
              <a:t>Determine capacity building necessities for the Caribbean region,  </a:t>
            </a:r>
          </a:p>
          <a:p>
            <a:pPr marL="285750" lvl="0" indent="-285750">
              <a:buFont typeface="Arial"/>
              <a:buChar char="•"/>
            </a:pPr>
            <a:r>
              <a:rPr lang="en-US" sz="1700" dirty="0"/>
              <a:t>Multi-stakeholder Internet Governance mechanisms.</a:t>
            </a:r>
          </a:p>
          <a:p>
            <a:pPr marL="285750" lvl="0" indent="-285750">
              <a:buFont typeface="Arial"/>
              <a:buChar char="•"/>
            </a:pPr>
            <a:r>
              <a:rPr lang="en-US" sz="1700" dirty="0"/>
              <a:t>Build strong	and competitive domain name industry.</a:t>
            </a:r>
          </a:p>
          <a:p>
            <a:pPr marL="285750" lvl="0" indent="-285750">
              <a:buFont typeface="Arial"/>
              <a:buChar char="•"/>
            </a:pPr>
            <a:r>
              <a:rPr lang="en-US" sz="1700" dirty="0"/>
              <a:t>To promote high level dialogue among governments in the Caribbean in ICANN related matters</a:t>
            </a:r>
            <a:r>
              <a:rPr lang="en-US" sz="1700" dirty="0" smtClean="0"/>
              <a:t>.</a:t>
            </a:r>
          </a:p>
          <a:p>
            <a:endParaRPr lang="en-US" sz="1700" dirty="0" smtClean="0"/>
          </a:p>
          <a:p>
            <a:r>
              <a:rPr lang="en-US" sz="1700" b="1" dirty="0" smtClean="0"/>
              <a:t>Members:</a:t>
            </a:r>
            <a:endParaRPr lang="en-US" sz="1700" b="1" dirty="0"/>
          </a:p>
          <a:p>
            <a:r>
              <a:rPr lang="en-US" sz="1700" dirty="0" err="1"/>
              <a:t>Rayman</a:t>
            </a:r>
            <a:r>
              <a:rPr lang="en-US" sz="1700" dirty="0"/>
              <a:t> </a:t>
            </a:r>
            <a:r>
              <a:rPr lang="en-US" sz="1700" dirty="0"/>
              <a:t>Khan   </a:t>
            </a:r>
            <a:r>
              <a:rPr lang="en-US" sz="1700" dirty="0"/>
              <a:t>						Michelle </a:t>
            </a:r>
            <a:r>
              <a:rPr lang="en-US" sz="1700" dirty="0"/>
              <a:t>Marius  </a:t>
            </a:r>
          </a:p>
          <a:p>
            <a:r>
              <a:rPr lang="en-US" sz="1700" dirty="0" err="1"/>
              <a:t>Bennette</a:t>
            </a:r>
            <a:r>
              <a:rPr lang="en-US" sz="1700" dirty="0"/>
              <a:t> </a:t>
            </a:r>
            <a:r>
              <a:rPr lang="en-US" sz="1700" dirty="0"/>
              <a:t>Thomas </a:t>
            </a:r>
            <a:r>
              <a:rPr lang="en-US" sz="1700" dirty="0"/>
              <a:t>					Jason </a:t>
            </a:r>
            <a:r>
              <a:rPr lang="en-US" sz="1700" dirty="0" err="1"/>
              <a:t>Hynds</a:t>
            </a:r>
            <a:r>
              <a:rPr lang="en-US" sz="1700" dirty="0"/>
              <a:t> </a:t>
            </a:r>
          </a:p>
          <a:p>
            <a:r>
              <a:rPr lang="en-US" sz="1700" dirty="0"/>
              <a:t>Carlton Samuels 					</a:t>
            </a:r>
            <a:r>
              <a:rPr lang="en-US" sz="1700" dirty="0" err="1"/>
              <a:t>Karel</a:t>
            </a:r>
            <a:r>
              <a:rPr lang="en-US" sz="1700" dirty="0"/>
              <a:t> </a:t>
            </a:r>
            <a:r>
              <a:rPr lang="en-US" sz="1700" dirty="0"/>
              <a:t>Douglas </a:t>
            </a:r>
          </a:p>
          <a:p>
            <a:r>
              <a:rPr lang="en-US" sz="1700" dirty="0"/>
              <a:t>Christopher </a:t>
            </a:r>
            <a:r>
              <a:rPr lang="en-US" sz="1700" dirty="0"/>
              <a:t>Herbert 					Rodney </a:t>
            </a:r>
            <a:r>
              <a:rPr lang="en-US" sz="1700" dirty="0"/>
              <a:t>Taylor </a:t>
            </a:r>
          </a:p>
          <a:p>
            <a:r>
              <a:rPr lang="en-US" sz="1700" dirty="0" err="1"/>
              <a:t>Cintra</a:t>
            </a:r>
            <a:r>
              <a:rPr lang="en-US" sz="1700" dirty="0"/>
              <a:t> </a:t>
            </a:r>
            <a:r>
              <a:rPr lang="en-US" sz="1700" dirty="0" err="1"/>
              <a:t>Sooknanan</a:t>
            </a:r>
            <a:r>
              <a:rPr lang="en-US" sz="1700" dirty="0"/>
              <a:t> </a:t>
            </a:r>
            <a:r>
              <a:rPr lang="en-US" sz="1700" dirty="0"/>
              <a:t>					</a:t>
            </a:r>
            <a:r>
              <a:rPr lang="en-US" sz="1700" dirty="0" err="1"/>
              <a:t>Lyndel</a:t>
            </a:r>
            <a:r>
              <a:rPr lang="en-US" sz="1700" dirty="0"/>
              <a:t> </a:t>
            </a:r>
            <a:r>
              <a:rPr lang="en-US" sz="1700" dirty="0"/>
              <a:t>McDonald </a:t>
            </a:r>
          </a:p>
          <a:p>
            <a:r>
              <a:rPr lang="en-US" sz="1700" dirty="0"/>
              <a:t>Claire Craig   </a:t>
            </a:r>
            <a:r>
              <a:rPr lang="en-US" sz="1700" dirty="0"/>
              <a:t>						</a:t>
            </a:r>
            <a:r>
              <a:rPr lang="en-US" sz="1700" dirty="0"/>
              <a:t>Rudi Daniel  </a:t>
            </a:r>
          </a:p>
          <a:p>
            <a:r>
              <a:rPr lang="en-US" sz="1700" dirty="0"/>
              <a:t>Colin Bacchus </a:t>
            </a:r>
            <a:r>
              <a:rPr lang="en-US" sz="1700" dirty="0"/>
              <a:t>						</a:t>
            </a:r>
            <a:r>
              <a:rPr lang="en-US" sz="1700" dirty="0"/>
              <a:t>Shiva </a:t>
            </a:r>
            <a:r>
              <a:rPr lang="en-US" sz="1700" dirty="0" err="1"/>
              <a:t>Bissessar</a:t>
            </a:r>
            <a:r>
              <a:rPr lang="en-US" sz="1700" dirty="0"/>
              <a:t> </a:t>
            </a:r>
          </a:p>
          <a:p>
            <a:r>
              <a:rPr lang="en-US" sz="1700" dirty="0" err="1"/>
              <a:t>Dev</a:t>
            </a:r>
            <a:r>
              <a:rPr lang="en-US" sz="1700" dirty="0"/>
              <a:t> </a:t>
            </a:r>
            <a:r>
              <a:rPr lang="en-US" sz="1700" dirty="0" err="1"/>
              <a:t>Anand</a:t>
            </a:r>
            <a:r>
              <a:rPr lang="en-US" sz="1700" dirty="0"/>
              <a:t> </a:t>
            </a:r>
            <a:r>
              <a:rPr lang="en-US" sz="1700" dirty="0" err="1" smtClean="0"/>
              <a:t>Teelucksingh</a:t>
            </a:r>
            <a:r>
              <a:rPr lang="en-US" sz="1700" dirty="0"/>
              <a:t> </a:t>
            </a:r>
            <a:r>
              <a:rPr lang="en-US" sz="1700" dirty="0" smtClean="0"/>
              <a:t>(Chair)</a:t>
            </a:r>
            <a:r>
              <a:rPr lang="en-US" sz="1700" dirty="0"/>
              <a:t>		</a:t>
            </a:r>
            <a:r>
              <a:rPr lang="en-US" sz="1700" dirty="0" smtClean="0"/>
              <a:t>Tracy </a:t>
            </a:r>
            <a:r>
              <a:rPr lang="en-US" sz="1700" dirty="0" err="1"/>
              <a:t>Hackshaw</a:t>
            </a:r>
            <a:r>
              <a:rPr lang="en-US" sz="1700" dirty="0"/>
              <a:t> </a:t>
            </a:r>
          </a:p>
          <a:p>
            <a:r>
              <a:rPr lang="en-US" sz="1700" dirty="0"/>
              <a:t>Wanda Perez </a:t>
            </a:r>
            <a:r>
              <a:rPr lang="en-US" dirty="0"/>
              <a:t> </a:t>
            </a:r>
          </a:p>
          <a:p>
            <a:endParaRPr lang="en-US" dirty="0"/>
          </a:p>
          <a:p>
            <a:endParaRPr lang="en-US" sz="1100" dirty="0" smtClean="0"/>
          </a:p>
          <a:p>
            <a:r>
              <a:rPr lang="en-US" sz="1100" dirty="0"/>
              <a:t> </a:t>
            </a:r>
            <a:endParaRPr lang="en-US" dirty="0"/>
          </a:p>
          <a:p>
            <a:pPr marL="285750" lvl="0" indent="-285750">
              <a:buFont typeface="Arial"/>
              <a:buChar char="•"/>
            </a:pPr>
            <a:endParaRPr lang="en-US" dirty="0" smtClean="0"/>
          </a:p>
          <a:p>
            <a:pPr marL="285750" lvl="0" indent="-285750">
              <a:buFont typeface="Arial"/>
              <a:buChar char="•"/>
            </a:pPr>
            <a:endParaRPr lang="en-US" dirty="0"/>
          </a:p>
          <a:p>
            <a:pPr marL="285750" lvl="0" indent="-285750">
              <a:buFont typeface="Arial"/>
              <a:buChar char="•"/>
            </a:pPr>
            <a:endParaRPr lang="en-US" dirty="0"/>
          </a:p>
        </p:txBody>
      </p:sp>
    </p:spTree>
    <p:extLst>
      <p:ext uri="{BB962C8B-B14F-4D97-AF65-F5344CB8AC3E}">
        <p14:creationId xmlns:p14="http://schemas.microsoft.com/office/powerpoint/2010/main" val="305118603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3280" y="1219200"/>
            <a:ext cx="184666" cy="369332"/>
          </a:xfrm>
          <a:prstGeom prst="rect">
            <a:avLst/>
          </a:prstGeom>
          <a:noFill/>
        </p:spPr>
        <p:txBody>
          <a:bodyPr wrap="none" rtlCol="0">
            <a:spAutoFit/>
          </a:bodyPr>
          <a:lstStyle/>
          <a:p>
            <a:endParaRPr lang="en-US" dirty="0"/>
          </a:p>
        </p:txBody>
      </p:sp>
      <p:sp>
        <p:nvSpPr>
          <p:cNvPr id="6" name="Text Placeholder 1"/>
          <p:cNvSpPr>
            <a:spLocks noGrp="1"/>
          </p:cNvSpPr>
          <p:nvPr>
            <p:ph type="body" sz="quarter" idx="13"/>
          </p:nvPr>
        </p:nvSpPr>
        <p:spPr>
          <a:xfrm>
            <a:off x="569913" y="2377590"/>
            <a:ext cx="7948664" cy="1728788"/>
          </a:xfrm>
        </p:spPr>
        <p:txBody>
          <a:bodyPr/>
          <a:lstStyle/>
          <a:p>
            <a:r>
              <a:rPr lang="en-US" sz="5400" b="1" dirty="0">
                <a:latin typeface="Source Sans Pro"/>
                <a:cs typeface="Source Sans Pro"/>
              </a:rPr>
              <a:t>Going forward – Renewed  LAC </a:t>
            </a:r>
            <a:r>
              <a:rPr lang="en-US" sz="5400" b="1" dirty="0" smtClean="0">
                <a:latin typeface="Source Sans Pro"/>
                <a:cs typeface="Source Sans Pro"/>
              </a:rPr>
              <a:t>Strategy</a:t>
            </a:r>
            <a:endParaRPr lang="en-US" sz="5400" b="1" dirty="0">
              <a:latin typeface="Source Sans Pro"/>
              <a:cs typeface="Source Sans Pro"/>
            </a:endParaRPr>
          </a:p>
        </p:txBody>
      </p:sp>
    </p:spTree>
    <p:extLst>
      <p:ext uri="{BB962C8B-B14F-4D97-AF65-F5344CB8AC3E}">
        <p14:creationId xmlns:p14="http://schemas.microsoft.com/office/powerpoint/2010/main" val="82672265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 Strategy Steering Committee Workshop</a:t>
            </a:r>
            <a:endParaRPr lang="en-US" dirty="0"/>
          </a:p>
        </p:txBody>
      </p:sp>
      <p:sp>
        <p:nvSpPr>
          <p:cNvPr id="5" name="Rectangle 4"/>
          <p:cNvSpPr/>
          <p:nvPr/>
        </p:nvSpPr>
        <p:spPr>
          <a:xfrm>
            <a:off x="282242" y="851163"/>
            <a:ext cx="4169484" cy="5632312"/>
          </a:xfrm>
          <a:prstGeom prst="rect">
            <a:avLst/>
          </a:prstGeom>
        </p:spPr>
        <p:txBody>
          <a:bodyPr wrap="square">
            <a:spAutoFit/>
          </a:bodyPr>
          <a:lstStyle/>
          <a:p>
            <a:r>
              <a:rPr lang="en-US" dirty="0"/>
              <a:t>The LAC Strategy Steering Committee met in 2015 in Montevideo for a two-day </a:t>
            </a:r>
            <a:r>
              <a:rPr lang="en-US" dirty="0" smtClean="0"/>
              <a:t>workshop.</a:t>
            </a:r>
          </a:p>
          <a:p>
            <a:endParaRPr lang="en-US" dirty="0"/>
          </a:p>
          <a:p>
            <a:r>
              <a:rPr lang="en-US" b="1" dirty="0" smtClean="0"/>
              <a:t>Objectives </a:t>
            </a:r>
            <a:endParaRPr lang="en-US" b="1" dirty="0"/>
          </a:p>
          <a:p>
            <a:r>
              <a:rPr lang="en-US" dirty="0"/>
              <a:t> </a:t>
            </a:r>
          </a:p>
          <a:p>
            <a:r>
              <a:rPr lang="en-US" dirty="0"/>
              <a:t>The workshop </a:t>
            </a:r>
            <a:r>
              <a:rPr lang="en-US" dirty="0" smtClean="0"/>
              <a:t>had </a:t>
            </a:r>
            <a:r>
              <a:rPr lang="en-US" dirty="0"/>
              <a:t>the following three primary objectives:</a:t>
            </a:r>
          </a:p>
          <a:p>
            <a:r>
              <a:rPr lang="en-US" dirty="0"/>
              <a:t> </a:t>
            </a:r>
          </a:p>
          <a:p>
            <a:pPr marL="285750" lvl="0" indent="-285750">
              <a:buFont typeface="Arial"/>
              <a:buChar char="•"/>
            </a:pPr>
            <a:r>
              <a:rPr lang="en-US" dirty="0"/>
              <a:t>To provide an update of the results of ongoing Projects of the LAC Strategy.</a:t>
            </a:r>
          </a:p>
          <a:p>
            <a:r>
              <a:rPr lang="en-US" dirty="0"/>
              <a:t> </a:t>
            </a:r>
          </a:p>
          <a:p>
            <a:pPr marL="285750" lvl="0" indent="-285750">
              <a:buFont typeface="Arial"/>
              <a:buChar char="•"/>
            </a:pPr>
            <a:r>
              <a:rPr lang="en-US" dirty="0"/>
              <a:t>To review new objectives for the LAC Strategy based on the experience of implementation and the community’s </a:t>
            </a:r>
            <a:r>
              <a:rPr lang="en-US" dirty="0" smtClean="0"/>
              <a:t>needs</a:t>
            </a:r>
          </a:p>
          <a:p>
            <a:pPr lvl="0"/>
            <a:endParaRPr lang="en-US" dirty="0"/>
          </a:p>
          <a:p>
            <a:pPr marL="285750" lvl="0" indent="-285750">
              <a:buFont typeface="Arial"/>
              <a:buChar char="•"/>
            </a:pPr>
            <a:r>
              <a:rPr lang="en-US" dirty="0"/>
              <a:t>To align the LAC Strategy with ICANN’s new Strategic Plan 2016 – 2020 </a:t>
            </a:r>
          </a:p>
          <a:p>
            <a:r>
              <a:rPr lang="en-US" dirty="0"/>
              <a:t> </a:t>
            </a:r>
          </a:p>
        </p:txBody>
      </p:sp>
      <p:pic>
        <p:nvPicPr>
          <p:cNvPr id="6" name="Picture 5" descr="Screen Shot 2016-01-28 at 4.48.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360" y="956978"/>
            <a:ext cx="4589640" cy="2961651"/>
          </a:xfrm>
          <a:prstGeom prst="rect">
            <a:avLst/>
          </a:prstGeom>
        </p:spPr>
      </p:pic>
    </p:spTree>
    <p:extLst>
      <p:ext uri="{BB962C8B-B14F-4D97-AF65-F5344CB8AC3E}">
        <p14:creationId xmlns:p14="http://schemas.microsoft.com/office/powerpoint/2010/main" val="44253151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Objectives </a:t>
            </a:r>
            <a:endParaRPr lang="en-US" dirty="0"/>
          </a:p>
        </p:txBody>
      </p:sp>
      <p:pic>
        <p:nvPicPr>
          <p:cNvPr id="3" name="Picture 2" descr="Screen Shot 2016-01-28 at 5.31.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70" y="1153700"/>
            <a:ext cx="8534400" cy="3670300"/>
          </a:xfrm>
          <a:prstGeom prst="rect">
            <a:avLst/>
          </a:prstGeom>
        </p:spPr>
      </p:pic>
    </p:spTree>
    <p:extLst>
      <p:ext uri="{BB962C8B-B14F-4D97-AF65-F5344CB8AC3E}">
        <p14:creationId xmlns:p14="http://schemas.microsoft.com/office/powerpoint/2010/main" val="283064820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 Strategy Steering Committee Workshop</a:t>
            </a:r>
            <a:endParaRPr lang="en-US" dirty="0"/>
          </a:p>
        </p:txBody>
      </p:sp>
      <p:pic>
        <p:nvPicPr>
          <p:cNvPr id="4" name="Picture 3" descr="Screen Shot 2016-01-28 at 5.31.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820" y="1110399"/>
            <a:ext cx="8534400" cy="3987800"/>
          </a:xfrm>
          <a:prstGeom prst="rect">
            <a:avLst/>
          </a:prstGeom>
        </p:spPr>
      </p:pic>
    </p:spTree>
    <p:extLst>
      <p:ext uri="{BB962C8B-B14F-4D97-AF65-F5344CB8AC3E}">
        <p14:creationId xmlns:p14="http://schemas.microsoft.com/office/powerpoint/2010/main" val="415336034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 Strategy Steering Committee Workshop</a:t>
            </a:r>
            <a:endParaRPr lang="en-US" dirty="0"/>
          </a:p>
        </p:txBody>
      </p:sp>
      <p:pic>
        <p:nvPicPr>
          <p:cNvPr id="4" name="Picture 3" descr="Screen Shot 2016-01-28 at 5.31.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41" y="1051870"/>
            <a:ext cx="8559800" cy="3365500"/>
          </a:xfrm>
          <a:prstGeom prst="rect">
            <a:avLst/>
          </a:prstGeom>
        </p:spPr>
      </p:pic>
    </p:spTree>
    <p:extLst>
      <p:ext uri="{BB962C8B-B14F-4D97-AF65-F5344CB8AC3E}">
        <p14:creationId xmlns:p14="http://schemas.microsoft.com/office/powerpoint/2010/main" val="365473911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 Strategy Steering Committee Workshop</a:t>
            </a:r>
            <a:endParaRPr lang="en-US" dirty="0"/>
          </a:p>
        </p:txBody>
      </p:sp>
      <p:pic>
        <p:nvPicPr>
          <p:cNvPr id="3" name="Picture 2" descr="Screen Shot 2016-01-28 at 5.32.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04" y="1174887"/>
            <a:ext cx="8547100" cy="2781300"/>
          </a:xfrm>
          <a:prstGeom prst="rect">
            <a:avLst/>
          </a:prstGeom>
        </p:spPr>
      </p:pic>
    </p:spTree>
    <p:extLst>
      <p:ext uri="{BB962C8B-B14F-4D97-AF65-F5344CB8AC3E}">
        <p14:creationId xmlns:p14="http://schemas.microsoft.com/office/powerpoint/2010/main" val="242687895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Renewed LAC Strategy 2016 -202</a:t>
            </a:r>
            <a:endParaRPr lang="en-US" dirty="0"/>
          </a:p>
        </p:txBody>
      </p:sp>
      <p:sp>
        <p:nvSpPr>
          <p:cNvPr id="5" name="Rectangle 4"/>
          <p:cNvSpPr/>
          <p:nvPr/>
        </p:nvSpPr>
        <p:spPr>
          <a:xfrm>
            <a:off x="282242" y="851163"/>
            <a:ext cx="4169484" cy="5078314"/>
          </a:xfrm>
          <a:prstGeom prst="rect">
            <a:avLst/>
          </a:prstGeom>
        </p:spPr>
        <p:txBody>
          <a:bodyPr wrap="square">
            <a:spAutoFit/>
          </a:bodyPr>
          <a:lstStyle/>
          <a:p>
            <a:r>
              <a:rPr lang="en-US" b="1" dirty="0" smtClean="0"/>
              <a:t>Renewed LAC Strategy 2016 - 2020</a:t>
            </a:r>
          </a:p>
          <a:p>
            <a:endParaRPr lang="en-US" dirty="0"/>
          </a:p>
          <a:p>
            <a:r>
              <a:rPr lang="en-US" dirty="0" smtClean="0"/>
              <a:t>9 Objectives</a:t>
            </a:r>
          </a:p>
          <a:p>
            <a:endParaRPr lang="en-US" b="1" dirty="0" smtClean="0"/>
          </a:p>
          <a:p>
            <a:r>
              <a:rPr lang="en-US" b="1" dirty="0" smtClean="0"/>
              <a:t>Projects</a:t>
            </a:r>
          </a:p>
          <a:p>
            <a:endParaRPr lang="en-US" b="1" dirty="0" smtClean="0"/>
          </a:p>
          <a:p>
            <a:r>
              <a:rPr lang="en-US" dirty="0" smtClean="0"/>
              <a:t>11 Ongoing Projects (previous Strategy)</a:t>
            </a:r>
          </a:p>
          <a:p>
            <a:endParaRPr lang="en-US" dirty="0" smtClean="0"/>
          </a:p>
          <a:p>
            <a:pPr marL="342900" indent="-342900">
              <a:buAutoNum type="arabicPlain" startAt="29"/>
            </a:pPr>
            <a:r>
              <a:rPr lang="en-US" dirty="0" smtClean="0"/>
              <a:t>New Projects</a:t>
            </a:r>
          </a:p>
          <a:p>
            <a:pPr marL="342900" indent="-342900">
              <a:buAutoNum type="arabicPlain" startAt="29"/>
            </a:pPr>
            <a:endParaRPr lang="en-US" dirty="0"/>
          </a:p>
          <a:p>
            <a:pPr marL="342900" indent="-342900">
              <a:buAutoNum type="arabicPlain" startAt="29"/>
            </a:pPr>
            <a:endParaRPr lang="en-US" dirty="0" smtClean="0"/>
          </a:p>
          <a:p>
            <a:r>
              <a:rPr lang="en-US" dirty="0" smtClean="0"/>
              <a:t>Download Document:</a:t>
            </a:r>
          </a:p>
          <a:p>
            <a:endParaRPr lang="en-US" dirty="0"/>
          </a:p>
          <a:p>
            <a:r>
              <a:rPr lang="en-US" dirty="0">
                <a:hlinkClick r:id="rId2"/>
              </a:rPr>
              <a:t>https://goo.gl/</a:t>
            </a:r>
            <a:r>
              <a:rPr lang="en-US" dirty="0" smtClean="0">
                <a:hlinkClick r:id="rId2"/>
              </a:rPr>
              <a:t>Au5fuE</a:t>
            </a:r>
            <a:endParaRPr lang="en-US" dirty="0" smtClean="0"/>
          </a:p>
          <a:p>
            <a:endParaRPr lang="en-US" dirty="0"/>
          </a:p>
          <a:p>
            <a:endParaRPr lang="en-US" dirty="0" smtClean="0"/>
          </a:p>
          <a:p>
            <a:endParaRPr lang="en-US" dirty="0"/>
          </a:p>
          <a:p>
            <a:r>
              <a:rPr lang="en-US" dirty="0"/>
              <a:t> </a:t>
            </a:r>
          </a:p>
        </p:txBody>
      </p:sp>
      <p:pic>
        <p:nvPicPr>
          <p:cNvPr id="6" name="Picture 5" descr="Screen Shot 2016-01-28 at 4.49.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997" y="703177"/>
            <a:ext cx="5013003" cy="1904014"/>
          </a:xfrm>
          <a:prstGeom prst="rect">
            <a:avLst/>
          </a:prstGeom>
        </p:spPr>
      </p:pic>
    </p:spTree>
    <p:extLst>
      <p:ext uri="{BB962C8B-B14F-4D97-AF65-F5344CB8AC3E}">
        <p14:creationId xmlns:p14="http://schemas.microsoft.com/office/powerpoint/2010/main" val="133277052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69913" y="2377590"/>
            <a:ext cx="7995531" cy="1728788"/>
          </a:xfrm>
        </p:spPr>
        <p:txBody>
          <a:bodyPr/>
          <a:lstStyle/>
          <a:p>
            <a:r>
              <a:rPr lang="en-US" sz="4400" b="1" dirty="0">
                <a:latin typeface="Source Sans Pro"/>
                <a:cs typeface="Source Sans Pro"/>
              </a:rPr>
              <a:t>Implementation </a:t>
            </a:r>
            <a:r>
              <a:rPr lang="en-US" sz="4400" b="1" dirty="0" smtClean="0">
                <a:latin typeface="Source Sans Pro"/>
                <a:cs typeface="Source Sans Pro"/>
              </a:rPr>
              <a:t>Plan</a:t>
            </a:r>
            <a:endParaRPr lang="en-US" sz="4400" b="1" dirty="0">
              <a:latin typeface="Source Sans Pro"/>
              <a:cs typeface="Source Sans Pro"/>
            </a:endParaRPr>
          </a:p>
        </p:txBody>
      </p:sp>
      <p:sp>
        <p:nvSpPr>
          <p:cNvPr id="3" name="TextBox 2"/>
          <p:cNvSpPr txBox="1"/>
          <p:nvPr/>
        </p:nvSpPr>
        <p:spPr>
          <a:xfrm>
            <a:off x="843280" y="12192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6863978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Plan</a:t>
            </a:r>
            <a:endParaRPr lang="en-US" dirty="0"/>
          </a:p>
        </p:txBody>
      </p:sp>
      <p:pic>
        <p:nvPicPr>
          <p:cNvPr id="3" name="Picture 2"/>
          <p:cNvPicPr>
            <a:picLocks noChangeAspect="1"/>
          </p:cNvPicPr>
          <p:nvPr/>
        </p:nvPicPr>
        <p:blipFill>
          <a:blip r:embed="rId2"/>
          <a:stretch>
            <a:fillRect/>
          </a:stretch>
        </p:blipFill>
        <p:spPr>
          <a:xfrm>
            <a:off x="4156114" y="703177"/>
            <a:ext cx="4067393" cy="5578925"/>
          </a:xfrm>
          <a:prstGeom prst="rect">
            <a:avLst/>
          </a:prstGeom>
        </p:spPr>
      </p:pic>
      <p:sp>
        <p:nvSpPr>
          <p:cNvPr id="4" name="Rectangle 3"/>
          <p:cNvSpPr/>
          <p:nvPr/>
        </p:nvSpPr>
        <p:spPr>
          <a:xfrm>
            <a:off x="192018" y="1320182"/>
            <a:ext cx="3592591" cy="2308324"/>
          </a:xfrm>
          <a:prstGeom prst="rect">
            <a:avLst/>
          </a:prstGeom>
        </p:spPr>
        <p:txBody>
          <a:bodyPr wrap="square">
            <a:spAutoFit/>
          </a:bodyPr>
          <a:lstStyle/>
          <a:p>
            <a:r>
              <a:rPr lang="en-US" dirty="0" smtClean="0"/>
              <a:t>Prioritization exercise LAC GSE team.</a:t>
            </a:r>
          </a:p>
          <a:p>
            <a:endParaRPr lang="en-US" dirty="0" smtClean="0"/>
          </a:p>
          <a:p>
            <a:r>
              <a:rPr lang="en-US" dirty="0" smtClean="0"/>
              <a:t>LAC Strategy Steering Committee agreed.</a:t>
            </a:r>
            <a:endParaRPr lang="en-US" dirty="0"/>
          </a:p>
          <a:p>
            <a:endParaRPr lang="en-US" dirty="0"/>
          </a:p>
          <a:p>
            <a:r>
              <a:rPr lang="en-US" dirty="0" smtClean="0"/>
              <a:t>Download document:</a:t>
            </a:r>
          </a:p>
          <a:p>
            <a:r>
              <a:rPr lang="en-US" dirty="0" smtClean="0">
                <a:hlinkClick r:id="rId3"/>
              </a:rPr>
              <a:t>https</a:t>
            </a:r>
            <a:r>
              <a:rPr lang="en-US" dirty="0">
                <a:hlinkClick r:id="rId3"/>
              </a:rPr>
              <a:t>://goo.gl/</a:t>
            </a:r>
            <a:r>
              <a:rPr lang="en-US" dirty="0" smtClean="0">
                <a:hlinkClick r:id="rId3"/>
              </a:rPr>
              <a:t>kPNo40</a:t>
            </a:r>
            <a:endParaRPr lang="en-US" dirty="0" smtClean="0"/>
          </a:p>
          <a:p>
            <a:endParaRPr lang="en-US" dirty="0"/>
          </a:p>
        </p:txBody>
      </p:sp>
    </p:spTree>
    <p:extLst>
      <p:ext uri="{BB962C8B-B14F-4D97-AF65-F5344CB8AC3E}">
        <p14:creationId xmlns:p14="http://schemas.microsoft.com/office/powerpoint/2010/main" val="25939959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ched Right Arrow 5"/>
          <p:cNvSpPr/>
          <p:nvPr/>
        </p:nvSpPr>
        <p:spPr>
          <a:xfrm>
            <a:off x="307901" y="3119187"/>
            <a:ext cx="8454432" cy="221284"/>
          </a:xfrm>
          <a:prstGeom prst="notchedRightArrow">
            <a:avLst/>
          </a:prstGeom>
          <a:solidFill>
            <a:srgbClr val="7F7F7F"/>
          </a:solidFill>
          <a:ln>
            <a:solidFill>
              <a:srgbClr val="C5C5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25685" y="3127367"/>
            <a:ext cx="166258" cy="166258"/>
          </a:xfrm>
          <a:prstGeom prst="ellipse">
            <a:avLst/>
          </a:prstGeom>
          <a:solidFill>
            <a:srgbClr val="1D9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709096" y="3127368"/>
            <a:ext cx="166258" cy="166258"/>
          </a:xfrm>
          <a:prstGeom prst="ellipse">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316143" y="3127368"/>
            <a:ext cx="166258" cy="166258"/>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854289" y="3127368"/>
            <a:ext cx="166258" cy="166258"/>
          </a:xfrm>
          <a:prstGeom prst="ellipse">
            <a:avLst/>
          </a:prstGeom>
          <a:solidFill>
            <a:srgbClr val="0D43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106705" y="1483781"/>
            <a:ext cx="1259550" cy="1259550"/>
            <a:chOff x="569487" y="2043501"/>
            <a:chExt cx="1346792" cy="1346792"/>
          </a:xfrm>
        </p:grpSpPr>
        <p:sp>
          <p:nvSpPr>
            <p:cNvPr id="11" name="Teardrop 10"/>
            <p:cNvSpPr/>
            <p:nvPr/>
          </p:nvSpPr>
          <p:spPr>
            <a:xfrm rot="8100000">
              <a:off x="569487" y="2043501"/>
              <a:ext cx="1346792" cy="1346792"/>
            </a:xfrm>
            <a:prstGeom prst="teardrop">
              <a:avLst>
                <a:gd name="adj" fmla="val 96125"/>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94800" y="2386020"/>
              <a:ext cx="1273358" cy="756917"/>
            </a:xfrm>
            <a:prstGeom prst="rect">
              <a:avLst/>
            </a:prstGeom>
            <a:noFill/>
          </p:spPr>
          <p:txBody>
            <a:bodyPr wrap="square" rtlCol="0">
              <a:spAutoFit/>
            </a:bodyPr>
            <a:lstStyle/>
            <a:p>
              <a:pPr algn="ctr"/>
              <a:r>
                <a:rPr lang="en-US" sz="2000" dirty="0" smtClean="0">
                  <a:solidFill>
                    <a:schemeClr val="bg1"/>
                  </a:solidFill>
                  <a:latin typeface="Source Sans Pro"/>
                  <a:cs typeface="Source Sans Pro"/>
                </a:rPr>
                <a:t>April</a:t>
              </a:r>
            </a:p>
            <a:p>
              <a:pPr algn="ctr"/>
              <a:r>
                <a:rPr lang="en-US" sz="2000" dirty="0" smtClean="0">
                  <a:solidFill>
                    <a:schemeClr val="bg1"/>
                  </a:solidFill>
                  <a:latin typeface="Source Sans Pro"/>
                  <a:cs typeface="Source Sans Pro"/>
                </a:rPr>
                <a:t>2013</a:t>
              </a:r>
              <a:endParaRPr lang="en-US" sz="2000" dirty="0">
                <a:solidFill>
                  <a:schemeClr val="bg1"/>
                </a:solidFill>
                <a:latin typeface="Source Sans Pro"/>
                <a:cs typeface="Source Sans Pro"/>
              </a:endParaRPr>
            </a:p>
          </p:txBody>
        </p:sp>
      </p:grpSp>
      <p:grpSp>
        <p:nvGrpSpPr>
          <p:cNvPr id="18" name="Group 17"/>
          <p:cNvGrpSpPr/>
          <p:nvPr/>
        </p:nvGrpSpPr>
        <p:grpSpPr>
          <a:xfrm>
            <a:off x="1643033" y="1519428"/>
            <a:ext cx="1259550" cy="1774198"/>
            <a:chOff x="2105815" y="2043501"/>
            <a:chExt cx="1346792" cy="1897087"/>
          </a:xfrm>
        </p:grpSpPr>
        <p:sp>
          <p:nvSpPr>
            <p:cNvPr id="13" name="Oval 12"/>
            <p:cNvSpPr/>
            <p:nvPr/>
          </p:nvSpPr>
          <p:spPr>
            <a:xfrm>
              <a:off x="2690831" y="3762814"/>
              <a:ext cx="177774" cy="17777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ource Sans Pro"/>
                <a:cs typeface="Source Sans Pro"/>
              </a:endParaRPr>
            </a:p>
          </p:txBody>
        </p:sp>
        <p:grpSp>
          <p:nvGrpSpPr>
            <p:cNvPr id="22" name="Group 21"/>
            <p:cNvGrpSpPr/>
            <p:nvPr/>
          </p:nvGrpSpPr>
          <p:grpSpPr>
            <a:xfrm>
              <a:off x="2105815" y="2043501"/>
              <a:ext cx="1346792" cy="1346792"/>
              <a:chOff x="569487" y="2043501"/>
              <a:chExt cx="1346792" cy="1346792"/>
            </a:xfrm>
          </p:grpSpPr>
          <p:sp>
            <p:nvSpPr>
              <p:cNvPr id="23" name="Teardrop 22"/>
              <p:cNvSpPr/>
              <p:nvPr/>
            </p:nvSpPr>
            <p:spPr>
              <a:xfrm rot="8100000">
                <a:off x="569487" y="2043501"/>
                <a:ext cx="1346792" cy="1346792"/>
              </a:xfrm>
              <a:prstGeom prst="teardrop">
                <a:avLst>
                  <a:gd name="adj" fmla="val 961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a:cs typeface="Source Sans Pro"/>
                </a:endParaRPr>
              </a:p>
            </p:txBody>
          </p:sp>
          <p:sp>
            <p:nvSpPr>
              <p:cNvPr id="24" name="TextBox 23"/>
              <p:cNvSpPr txBox="1"/>
              <p:nvPr/>
            </p:nvSpPr>
            <p:spPr>
              <a:xfrm>
                <a:off x="594800" y="2386020"/>
                <a:ext cx="1273358" cy="756917"/>
              </a:xfrm>
              <a:prstGeom prst="rect">
                <a:avLst/>
              </a:prstGeom>
              <a:noFill/>
            </p:spPr>
            <p:txBody>
              <a:bodyPr wrap="square" rtlCol="0">
                <a:spAutoFit/>
              </a:bodyPr>
              <a:lstStyle/>
              <a:p>
                <a:pPr algn="ctr"/>
                <a:r>
                  <a:rPr lang="en-US" sz="2000" dirty="0" smtClean="0">
                    <a:solidFill>
                      <a:schemeClr val="bg1"/>
                    </a:solidFill>
                    <a:latin typeface="Source Sans Pro"/>
                    <a:cs typeface="Source Sans Pro"/>
                  </a:rPr>
                  <a:t>May</a:t>
                </a:r>
              </a:p>
              <a:p>
                <a:pPr algn="ctr"/>
                <a:r>
                  <a:rPr lang="en-US" sz="2000" dirty="0" smtClean="0">
                    <a:solidFill>
                      <a:schemeClr val="bg1"/>
                    </a:solidFill>
                    <a:latin typeface="Source Sans Pro"/>
                    <a:cs typeface="Source Sans Pro"/>
                  </a:rPr>
                  <a:t>2014</a:t>
                </a:r>
                <a:endParaRPr lang="en-US" sz="2000" dirty="0">
                  <a:solidFill>
                    <a:schemeClr val="bg1"/>
                  </a:solidFill>
                  <a:latin typeface="Source Sans Pro"/>
                  <a:cs typeface="Source Sans Pro"/>
                </a:endParaRPr>
              </a:p>
            </p:txBody>
          </p:sp>
        </p:grpSp>
      </p:grpSp>
      <p:grpSp>
        <p:nvGrpSpPr>
          <p:cNvPr id="25" name="Group 24"/>
          <p:cNvGrpSpPr/>
          <p:nvPr/>
        </p:nvGrpSpPr>
        <p:grpSpPr>
          <a:xfrm>
            <a:off x="3185837" y="1483781"/>
            <a:ext cx="1259550" cy="1259550"/>
            <a:chOff x="569487" y="2043501"/>
            <a:chExt cx="1346792" cy="1346792"/>
          </a:xfrm>
        </p:grpSpPr>
        <p:sp>
          <p:nvSpPr>
            <p:cNvPr id="26" name="Teardrop 25"/>
            <p:cNvSpPr/>
            <p:nvPr/>
          </p:nvSpPr>
          <p:spPr>
            <a:xfrm rot="8100000">
              <a:off x="569487" y="2043501"/>
              <a:ext cx="1346792" cy="1346792"/>
            </a:xfrm>
            <a:prstGeom prst="teardrop">
              <a:avLst>
                <a:gd name="adj" fmla="val 961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a:cs typeface="Source Sans Pro"/>
              </a:endParaRPr>
            </a:p>
          </p:txBody>
        </p:sp>
        <p:sp>
          <p:nvSpPr>
            <p:cNvPr id="28" name="TextBox 27"/>
            <p:cNvSpPr txBox="1"/>
            <p:nvPr/>
          </p:nvSpPr>
          <p:spPr>
            <a:xfrm>
              <a:off x="594800" y="2386020"/>
              <a:ext cx="1273358" cy="756917"/>
            </a:xfrm>
            <a:prstGeom prst="rect">
              <a:avLst/>
            </a:prstGeom>
            <a:noFill/>
          </p:spPr>
          <p:txBody>
            <a:bodyPr wrap="square" rtlCol="0">
              <a:spAutoFit/>
            </a:bodyPr>
            <a:lstStyle/>
            <a:p>
              <a:pPr algn="ctr"/>
              <a:r>
                <a:rPr lang="en-US" sz="2000" dirty="0" smtClean="0">
                  <a:solidFill>
                    <a:schemeClr val="bg1"/>
                  </a:solidFill>
                  <a:latin typeface="Source Sans Pro"/>
                  <a:cs typeface="Source Sans Pro"/>
                </a:rPr>
                <a:t>June</a:t>
              </a:r>
            </a:p>
            <a:p>
              <a:pPr algn="ctr"/>
              <a:r>
                <a:rPr lang="en-US" sz="2000" dirty="0" smtClean="0">
                  <a:solidFill>
                    <a:schemeClr val="bg1"/>
                  </a:solidFill>
                  <a:latin typeface="Source Sans Pro"/>
                  <a:cs typeface="Source Sans Pro"/>
                </a:rPr>
                <a:t>2014</a:t>
              </a:r>
              <a:endParaRPr lang="en-US" sz="2000" dirty="0">
                <a:solidFill>
                  <a:schemeClr val="bg1"/>
                </a:solidFill>
                <a:latin typeface="Source Sans Pro"/>
                <a:cs typeface="Source Sans Pro"/>
              </a:endParaRPr>
            </a:p>
          </p:txBody>
        </p:sp>
      </p:grpSp>
      <p:grpSp>
        <p:nvGrpSpPr>
          <p:cNvPr id="29" name="Group 28"/>
          <p:cNvGrpSpPr/>
          <p:nvPr/>
        </p:nvGrpSpPr>
        <p:grpSpPr>
          <a:xfrm>
            <a:off x="4736312" y="1483781"/>
            <a:ext cx="1259550" cy="1259550"/>
            <a:chOff x="569487" y="2043501"/>
            <a:chExt cx="1346792" cy="1346792"/>
          </a:xfrm>
        </p:grpSpPr>
        <p:sp>
          <p:nvSpPr>
            <p:cNvPr id="31" name="Teardrop 30"/>
            <p:cNvSpPr/>
            <p:nvPr/>
          </p:nvSpPr>
          <p:spPr>
            <a:xfrm rot="8100000">
              <a:off x="569487" y="2043501"/>
              <a:ext cx="1346792" cy="1346792"/>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a:cs typeface="Source Sans Pro"/>
              </a:endParaRPr>
            </a:p>
          </p:txBody>
        </p:sp>
        <p:sp>
          <p:nvSpPr>
            <p:cNvPr id="34" name="TextBox 33"/>
            <p:cNvSpPr txBox="1"/>
            <p:nvPr/>
          </p:nvSpPr>
          <p:spPr>
            <a:xfrm>
              <a:off x="594800" y="2386020"/>
              <a:ext cx="1273358" cy="756917"/>
            </a:xfrm>
            <a:prstGeom prst="rect">
              <a:avLst/>
            </a:prstGeom>
            <a:noFill/>
          </p:spPr>
          <p:txBody>
            <a:bodyPr wrap="square" rtlCol="0">
              <a:spAutoFit/>
            </a:bodyPr>
            <a:lstStyle/>
            <a:p>
              <a:pPr algn="ctr"/>
              <a:r>
                <a:rPr lang="en-US" sz="2000" dirty="0">
                  <a:solidFill>
                    <a:schemeClr val="bg1"/>
                  </a:solidFill>
                  <a:latin typeface="Source Sans Pro"/>
                  <a:cs typeface="Source Sans Pro"/>
                </a:rPr>
                <a:t>M</a:t>
              </a:r>
              <a:r>
                <a:rPr lang="en-US" sz="2000" dirty="0" smtClean="0">
                  <a:solidFill>
                    <a:schemeClr val="bg1"/>
                  </a:solidFill>
                  <a:latin typeface="Source Sans Pro"/>
                  <a:cs typeface="Source Sans Pro"/>
                </a:rPr>
                <a:t>arch</a:t>
              </a:r>
            </a:p>
            <a:p>
              <a:pPr algn="ctr"/>
              <a:r>
                <a:rPr lang="en-US" sz="2000" dirty="0" smtClean="0">
                  <a:solidFill>
                    <a:schemeClr val="bg1"/>
                  </a:solidFill>
                  <a:latin typeface="Source Sans Pro"/>
                  <a:cs typeface="Source Sans Pro"/>
                </a:rPr>
                <a:t>2015</a:t>
              </a:r>
              <a:endParaRPr lang="en-US" sz="2000" dirty="0">
                <a:solidFill>
                  <a:schemeClr val="bg1"/>
                </a:solidFill>
                <a:latin typeface="Source Sans Pro"/>
                <a:cs typeface="Source Sans Pro"/>
              </a:endParaRPr>
            </a:p>
          </p:txBody>
        </p:sp>
      </p:grpSp>
      <p:grpSp>
        <p:nvGrpSpPr>
          <p:cNvPr id="35" name="Group 34"/>
          <p:cNvGrpSpPr/>
          <p:nvPr/>
        </p:nvGrpSpPr>
        <p:grpSpPr>
          <a:xfrm>
            <a:off x="6162018" y="1483781"/>
            <a:ext cx="1496740" cy="1259550"/>
            <a:chOff x="449256" y="2043501"/>
            <a:chExt cx="1600410" cy="1346792"/>
          </a:xfrm>
        </p:grpSpPr>
        <p:sp>
          <p:nvSpPr>
            <p:cNvPr id="36" name="Teardrop 35"/>
            <p:cNvSpPr/>
            <p:nvPr/>
          </p:nvSpPr>
          <p:spPr>
            <a:xfrm rot="8100000">
              <a:off x="569487" y="2043501"/>
              <a:ext cx="1346792" cy="1346792"/>
            </a:xfrm>
            <a:prstGeom prst="teardrop">
              <a:avLst>
                <a:gd name="adj" fmla="val 961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a:cs typeface="Source Sans Pro"/>
              </a:endParaRPr>
            </a:p>
          </p:txBody>
        </p:sp>
        <p:sp>
          <p:nvSpPr>
            <p:cNvPr id="37" name="TextBox 36"/>
            <p:cNvSpPr txBox="1"/>
            <p:nvPr/>
          </p:nvSpPr>
          <p:spPr>
            <a:xfrm>
              <a:off x="449256" y="2396703"/>
              <a:ext cx="1600410" cy="756917"/>
            </a:xfrm>
            <a:prstGeom prst="rect">
              <a:avLst/>
            </a:prstGeom>
            <a:noFill/>
          </p:spPr>
          <p:txBody>
            <a:bodyPr wrap="square" rtlCol="0">
              <a:spAutoFit/>
            </a:bodyPr>
            <a:lstStyle/>
            <a:p>
              <a:pPr algn="ctr"/>
              <a:r>
                <a:rPr lang="en-US" sz="2000" dirty="0" smtClean="0">
                  <a:solidFill>
                    <a:schemeClr val="bg1"/>
                  </a:solidFill>
                  <a:latin typeface="Source Sans Pro"/>
                  <a:cs typeface="Source Sans Pro"/>
                </a:rPr>
                <a:t>Sep.</a:t>
              </a:r>
              <a:endParaRPr lang="en-US" sz="2000" dirty="0" smtClean="0">
                <a:solidFill>
                  <a:schemeClr val="bg1"/>
                </a:solidFill>
                <a:latin typeface="Source Sans Pro"/>
                <a:cs typeface="Source Sans Pro"/>
              </a:endParaRPr>
            </a:p>
            <a:p>
              <a:pPr algn="ctr"/>
              <a:r>
                <a:rPr lang="en-US" sz="2000" dirty="0" smtClean="0">
                  <a:solidFill>
                    <a:schemeClr val="bg1"/>
                  </a:solidFill>
                  <a:latin typeface="Source Sans Pro"/>
                  <a:cs typeface="Source Sans Pro"/>
                </a:rPr>
                <a:t>2015</a:t>
              </a:r>
              <a:endParaRPr lang="en-US" sz="2000" dirty="0">
                <a:solidFill>
                  <a:schemeClr val="bg1"/>
                </a:solidFill>
                <a:latin typeface="Source Sans Pro"/>
                <a:cs typeface="Source Sans Pro"/>
              </a:endParaRPr>
            </a:p>
          </p:txBody>
        </p:sp>
      </p:grpSp>
      <p:sp>
        <p:nvSpPr>
          <p:cNvPr id="38" name="TextBox 37"/>
          <p:cNvSpPr txBox="1"/>
          <p:nvPr/>
        </p:nvSpPr>
        <p:spPr>
          <a:xfrm>
            <a:off x="130378" y="3457102"/>
            <a:ext cx="1190873" cy="1169551"/>
          </a:xfrm>
          <a:prstGeom prst="rect">
            <a:avLst/>
          </a:prstGeom>
          <a:noFill/>
        </p:spPr>
        <p:txBody>
          <a:bodyPr wrap="square" rtlCol="0">
            <a:spAutoFit/>
          </a:bodyPr>
          <a:lstStyle/>
          <a:p>
            <a:pPr algn="ctr"/>
            <a:r>
              <a:rPr lang="en-US" sz="1400" dirty="0" smtClean="0">
                <a:latin typeface="Source Sans Pro Light"/>
                <a:cs typeface="Source Sans Pro Light"/>
              </a:rPr>
              <a:t>Community presented LAC Strategic Plan in Beijing</a:t>
            </a:r>
            <a:endParaRPr lang="en-US" sz="1400" dirty="0">
              <a:latin typeface="Source Sans Pro Light"/>
              <a:cs typeface="Source Sans Pro Light"/>
            </a:endParaRPr>
          </a:p>
        </p:txBody>
      </p:sp>
      <p:sp>
        <p:nvSpPr>
          <p:cNvPr id="39" name="TextBox 38"/>
          <p:cNvSpPr txBox="1"/>
          <p:nvPr/>
        </p:nvSpPr>
        <p:spPr>
          <a:xfrm>
            <a:off x="1666706" y="3457102"/>
            <a:ext cx="1190873" cy="738664"/>
          </a:xfrm>
          <a:prstGeom prst="rect">
            <a:avLst/>
          </a:prstGeom>
          <a:noFill/>
        </p:spPr>
        <p:txBody>
          <a:bodyPr wrap="square" rtlCol="0">
            <a:spAutoFit/>
          </a:bodyPr>
          <a:lstStyle/>
          <a:p>
            <a:pPr algn="ctr"/>
            <a:r>
              <a:rPr lang="en-US" sz="1400" dirty="0" smtClean="0">
                <a:latin typeface="Source Sans Pro Light"/>
                <a:cs typeface="Source Sans Pro Light"/>
              </a:rPr>
              <a:t>5 pilot projects implemented</a:t>
            </a:r>
            <a:endParaRPr lang="en-US" sz="1400" dirty="0">
              <a:latin typeface="Source Sans Pro Light"/>
              <a:cs typeface="Source Sans Pro Light"/>
            </a:endParaRPr>
          </a:p>
        </p:txBody>
      </p:sp>
      <p:sp>
        <p:nvSpPr>
          <p:cNvPr id="40" name="TextBox 39"/>
          <p:cNvSpPr txBox="1"/>
          <p:nvPr/>
        </p:nvSpPr>
        <p:spPr>
          <a:xfrm>
            <a:off x="3132317" y="3437902"/>
            <a:ext cx="1486073" cy="1169551"/>
          </a:xfrm>
          <a:prstGeom prst="rect">
            <a:avLst/>
          </a:prstGeom>
          <a:noFill/>
        </p:spPr>
        <p:txBody>
          <a:bodyPr wrap="square" rtlCol="0">
            <a:spAutoFit/>
          </a:bodyPr>
          <a:lstStyle/>
          <a:p>
            <a:pPr algn="ctr"/>
            <a:r>
              <a:rPr lang="en-US" sz="1400" dirty="0" smtClean="0">
                <a:latin typeface="Source Sans Pro Light"/>
                <a:cs typeface="Source Sans Pro Light"/>
              </a:rPr>
              <a:t>The Implementation Plan for the rest of the projects was presented</a:t>
            </a:r>
            <a:endParaRPr lang="en-US" sz="1400" dirty="0">
              <a:latin typeface="Source Sans Pro Light"/>
              <a:cs typeface="Source Sans Pro Light"/>
            </a:endParaRPr>
          </a:p>
        </p:txBody>
      </p:sp>
      <p:sp>
        <p:nvSpPr>
          <p:cNvPr id="41" name="TextBox 40"/>
          <p:cNvSpPr txBox="1"/>
          <p:nvPr/>
        </p:nvSpPr>
        <p:spPr>
          <a:xfrm>
            <a:off x="4777799" y="3457102"/>
            <a:ext cx="1242945" cy="1384995"/>
          </a:xfrm>
          <a:prstGeom prst="rect">
            <a:avLst/>
          </a:prstGeom>
          <a:noFill/>
        </p:spPr>
        <p:txBody>
          <a:bodyPr wrap="square" rtlCol="0">
            <a:spAutoFit/>
          </a:bodyPr>
          <a:lstStyle/>
          <a:p>
            <a:pPr algn="ctr"/>
            <a:r>
              <a:rPr lang="en-US" sz="1400" dirty="0" smtClean="0">
                <a:latin typeface="Source Sans Pro Light"/>
                <a:cs typeface="Source Sans Pro Light"/>
              </a:rPr>
              <a:t>Implementing the projects on the first period – August 2014 to August 2015</a:t>
            </a:r>
            <a:endParaRPr lang="en-US" sz="1400" dirty="0">
              <a:latin typeface="Source Sans Pro Light"/>
              <a:cs typeface="Source Sans Pro Light"/>
            </a:endParaRPr>
          </a:p>
        </p:txBody>
      </p:sp>
      <p:sp>
        <p:nvSpPr>
          <p:cNvPr id="42" name="TextBox 41"/>
          <p:cNvSpPr txBox="1"/>
          <p:nvPr/>
        </p:nvSpPr>
        <p:spPr>
          <a:xfrm>
            <a:off x="6341981" y="3457102"/>
            <a:ext cx="1190873" cy="954107"/>
          </a:xfrm>
          <a:prstGeom prst="rect">
            <a:avLst/>
          </a:prstGeom>
          <a:noFill/>
        </p:spPr>
        <p:txBody>
          <a:bodyPr wrap="square" rtlCol="0">
            <a:spAutoFit/>
          </a:bodyPr>
          <a:lstStyle/>
          <a:p>
            <a:pPr algn="ctr"/>
            <a:r>
              <a:rPr lang="en-US" sz="1400" dirty="0" smtClean="0">
                <a:latin typeface="Source Sans Pro Light"/>
                <a:cs typeface="Source Sans Pro Light"/>
              </a:rPr>
              <a:t>LAC Strategy Steering Committee Workshop.</a:t>
            </a:r>
            <a:endParaRPr lang="en-US" sz="1400" dirty="0">
              <a:latin typeface="Source Sans Pro Light"/>
              <a:cs typeface="Source Sans Pro Light"/>
            </a:endParaRPr>
          </a:p>
        </p:txBody>
      </p:sp>
      <p:sp>
        <p:nvSpPr>
          <p:cNvPr id="2" name="Title 1"/>
          <p:cNvSpPr>
            <a:spLocks noGrp="1"/>
          </p:cNvSpPr>
          <p:nvPr>
            <p:ph type="title"/>
          </p:nvPr>
        </p:nvSpPr>
        <p:spPr/>
        <p:txBody>
          <a:bodyPr/>
          <a:lstStyle/>
          <a:p>
            <a:r>
              <a:rPr lang="en-US" dirty="0"/>
              <a:t>LAC Strategy Timeline</a:t>
            </a:r>
          </a:p>
        </p:txBody>
      </p:sp>
      <p:grpSp>
        <p:nvGrpSpPr>
          <p:cNvPr id="30" name="Group 29"/>
          <p:cNvGrpSpPr/>
          <p:nvPr/>
        </p:nvGrpSpPr>
        <p:grpSpPr>
          <a:xfrm>
            <a:off x="7649247" y="1519429"/>
            <a:ext cx="1259550" cy="1259550"/>
            <a:chOff x="559318" y="1958173"/>
            <a:chExt cx="1346792" cy="1346792"/>
          </a:xfrm>
        </p:grpSpPr>
        <p:sp>
          <p:nvSpPr>
            <p:cNvPr id="32" name="Teardrop 31"/>
            <p:cNvSpPr/>
            <p:nvPr/>
          </p:nvSpPr>
          <p:spPr>
            <a:xfrm rot="8100000">
              <a:off x="559318" y="1958173"/>
              <a:ext cx="1346792" cy="1346792"/>
            </a:xfrm>
            <a:prstGeom prst="teardrop">
              <a:avLst>
                <a:gd name="adj" fmla="val 96125"/>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594800" y="2386020"/>
              <a:ext cx="1273358" cy="756917"/>
            </a:xfrm>
            <a:prstGeom prst="rect">
              <a:avLst/>
            </a:prstGeom>
            <a:noFill/>
          </p:spPr>
          <p:txBody>
            <a:bodyPr wrap="square" rtlCol="0">
              <a:spAutoFit/>
            </a:bodyPr>
            <a:lstStyle/>
            <a:p>
              <a:pPr algn="ctr"/>
              <a:r>
                <a:rPr lang="en-US" sz="2000" dirty="0" smtClean="0">
                  <a:solidFill>
                    <a:schemeClr val="bg1"/>
                  </a:solidFill>
                  <a:latin typeface="Source Sans Pro"/>
                  <a:cs typeface="Source Sans Pro"/>
                </a:rPr>
                <a:t>Jan.</a:t>
              </a:r>
              <a:endParaRPr lang="en-US" sz="2000" dirty="0" smtClean="0">
                <a:solidFill>
                  <a:schemeClr val="bg1"/>
                </a:solidFill>
                <a:latin typeface="Source Sans Pro"/>
                <a:cs typeface="Source Sans Pro"/>
              </a:endParaRPr>
            </a:p>
            <a:p>
              <a:pPr algn="ctr"/>
              <a:r>
                <a:rPr lang="en-US" sz="2000" dirty="0" smtClean="0">
                  <a:solidFill>
                    <a:schemeClr val="bg1"/>
                  </a:solidFill>
                  <a:latin typeface="Source Sans Pro"/>
                  <a:cs typeface="Source Sans Pro"/>
                </a:rPr>
                <a:t>2016</a:t>
              </a:r>
              <a:endParaRPr lang="en-US" sz="2000" dirty="0">
                <a:solidFill>
                  <a:schemeClr val="bg1"/>
                </a:solidFill>
                <a:latin typeface="Source Sans Pro"/>
                <a:cs typeface="Source Sans Pro"/>
              </a:endParaRPr>
            </a:p>
          </p:txBody>
        </p:sp>
      </p:grpSp>
      <p:sp>
        <p:nvSpPr>
          <p:cNvPr id="43" name="Oval 42"/>
          <p:cNvSpPr/>
          <p:nvPr/>
        </p:nvSpPr>
        <p:spPr>
          <a:xfrm>
            <a:off x="8181042" y="3127368"/>
            <a:ext cx="166258" cy="166258"/>
          </a:xfrm>
          <a:prstGeom prst="ellipse">
            <a:avLst/>
          </a:prstGeom>
          <a:solidFill>
            <a:srgbClr val="F7D3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7794874" y="3601597"/>
            <a:ext cx="1190873" cy="954107"/>
          </a:xfrm>
          <a:prstGeom prst="rect">
            <a:avLst/>
          </a:prstGeom>
          <a:noFill/>
        </p:spPr>
        <p:txBody>
          <a:bodyPr wrap="square" rtlCol="0">
            <a:spAutoFit/>
          </a:bodyPr>
          <a:lstStyle/>
          <a:p>
            <a:pPr algn="ctr"/>
            <a:r>
              <a:rPr lang="en-US" sz="1400" dirty="0" smtClean="0">
                <a:latin typeface="Source Sans Pro Light"/>
                <a:cs typeface="Source Sans Pro Light"/>
              </a:rPr>
              <a:t>Implementation LAC Strategy  2016 -2020</a:t>
            </a:r>
            <a:endParaRPr lang="en-US" sz="1400" dirty="0">
              <a:latin typeface="Source Sans Pro Light"/>
              <a:cs typeface="Source Sans Pro Light"/>
            </a:endParaRPr>
          </a:p>
        </p:txBody>
      </p:sp>
    </p:spTree>
    <p:extLst>
      <p:ext uri="{BB962C8B-B14F-4D97-AF65-F5344CB8AC3E}">
        <p14:creationId xmlns:p14="http://schemas.microsoft.com/office/powerpoint/2010/main" val="402235784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Plan</a:t>
            </a:r>
            <a:endParaRPr lang="en-US" dirty="0"/>
          </a:p>
        </p:txBody>
      </p:sp>
      <p:pic>
        <p:nvPicPr>
          <p:cNvPr id="4" name="Picture 3"/>
          <p:cNvPicPr>
            <a:picLocks noChangeAspect="1"/>
          </p:cNvPicPr>
          <p:nvPr/>
        </p:nvPicPr>
        <p:blipFill>
          <a:blip r:embed="rId2"/>
          <a:stretch>
            <a:fillRect/>
          </a:stretch>
        </p:blipFill>
        <p:spPr>
          <a:xfrm>
            <a:off x="2386230" y="703176"/>
            <a:ext cx="3910427" cy="5671881"/>
          </a:xfrm>
          <a:prstGeom prst="rect">
            <a:avLst/>
          </a:prstGeom>
        </p:spPr>
      </p:pic>
    </p:spTree>
    <p:extLst>
      <p:ext uri="{BB962C8B-B14F-4D97-AF65-F5344CB8AC3E}">
        <p14:creationId xmlns:p14="http://schemas.microsoft.com/office/powerpoint/2010/main" val="278092993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Plan</a:t>
            </a:r>
            <a:endParaRPr lang="en-US" dirty="0"/>
          </a:p>
        </p:txBody>
      </p:sp>
      <p:pic>
        <p:nvPicPr>
          <p:cNvPr id="3" name="Picture 2"/>
          <p:cNvPicPr>
            <a:picLocks noChangeAspect="1"/>
          </p:cNvPicPr>
          <p:nvPr/>
        </p:nvPicPr>
        <p:blipFill>
          <a:blip r:embed="rId2"/>
          <a:stretch>
            <a:fillRect/>
          </a:stretch>
        </p:blipFill>
        <p:spPr>
          <a:xfrm>
            <a:off x="2629983" y="733405"/>
            <a:ext cx="4266192" cy="5534519"/>
          </a:xfrm>
          <a:prstGeom prst="rect">
            <a:avLst/>
          </a:prstGeom>
        </p:spPr>
      </p:pic>
    </p:spTree>
    <p:extLst>
      <p:ext uri="{BB962C8B-B14F-4D97-AF65-F5344CB8AC3E}">
        <p14:creationId xmlns:p14="http://schemas.microsoft.com/office/powerpoint/2010/main" val="136510649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on the DNS marketplace in LAC</a:t>
            </a:r>
            <a:endParaRPr lang="en-US" dirty="0"/>
          </a:p>
        </p:txBody>
      </p:sp>
      <p:sp>
        <p:nvSpPr>
          <p:cNvPr id="4" name="Rectangle 3"/>
          <p:cNvSpPr/>
          <p:nvPr/>
        </p:nvSpPr>
        <p:spPr>
          <a:xfrm>
            <a:off x="89803" y="831453"/>
            <a:ext cx="7812973" cy="4801315"/>
          </a:xfrm>
          <a:prstGeom prst="rect">
            <a:avLst/>
          </a:prstGeom>
        </p:spPr>
        <p:txBody>
          <a:bodyPr wrap="square">
            <a:spAutoFit/>
          </a:bodyPr>
          <a:lstStyle/>
          <a:p>
            <a:pPr marL="285750" indent="-285750">
              <a:buFont typeface="Arial" panose="020B0604020202020204" pitchFamily="34" charset="0"/>
              <a:buChar char="•"/>
            </a:pPr>
            <a:r>
              <a:rPr lang="en-US" dirty="0"/>
              <a:t>RFP launched in September 2015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Goal: identify and define the strengths and weaknesses in the industry  ecosystem within the region, and develop recommendations on how to advance the industry and bring it closer to the opportunities available.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Consortium hired:   Oxford Information Labs (OXIL); 	LACTLD; </a:t>
            </a:r>
            <a:r>
              <a:rPr lang="en-US" dirty="0" err="1"/>
              <a:t>EURid</a:t>
            </a:r>
            <a:r>
              <a:rPr lang="en-US" dirty="0"/>
              <a:t>; 	</a:t>
            </a:r>
            <a:r>
              <a:rPr lang="en-US" dirty="0" err="1"/>
              <a:t>InterConnect</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Tasks: Breakdown of domain name registrations; Type of contents; Growth rates; Local markets; Uptake factors; Premium domain names; Deep case studies in 13 countries; Business models.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Chronogram: </a:t>
            </a:r>
            <a:r>
              <a:rPr lang="en-US" b="1" dirty="0"/>
              <a:t>January</a:t>
            </a:r>
            <a:r>
              <a:rPr lang="en-US" dirty="0"/>
              <a:t>: Start; </a:t>
            </a:r>
            <a:r>
              <a:rPr lang="en-US" b="1" dirty="0"/>
              <a:t>July</a:t>
            </a:r>
            <a:r>
              <a:rPr lang="en-US" dirty="0"/>
              <a:t>: Draft report; </a:t>
            </a:r>
            <a:r>
              <a:rPr lang="en-US" b="1" dirty="0"/>
              <a:t>September</a:t>
            </a:r>
            <a:r>
              <a:rPr lang="en-US" dirty="0"/>
              <a:t>: Final report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LAC Strategy Working group (Project 4.1.1): oversee execution; implement recommendations</a:t>
            </a:r>
          </a:p>
        </p:txBody>
      </p:sp>
    </p:spTree>
    <p:extLst>
      <p:ext uri="{BB962C8B-B14F-4D97-AF65-F5344CB8AC3E}">
        <p14:creationId xmlns:p14="http://schemas.microsoft.com/office/powerpoint/2010/main" val="112152356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8598" y="2147224"/>
            <a:ext cx="6405402" cy="2249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endParaRPr>
          </a:p>
        </p:txBody>
      </p:sp>
      <p:sp>
        <p:nvSpPr>
          <p:cNvPr id="7" name="Text Placeholder 32"/>
          <p:cNvSpPr txBox="1">
            <a:spLocks/>
          </p:cNvSpPr>
          <p:nvPr/>
        </p:nvSpPr>
        <p:spPr bwMode="auto">
          <a:xfrm>
            <a:off x="2738598" y="3014703"/>
            <a:ext cx="6087929"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smtClean="0">
                <a:solidFill>
                  <a:schemeClr val="bg1"/>
                </a:solidFill>
                <a:latin typeface="Source Sans Pro"/>
                <a:cs typeface="Source Sans Pro"/>
              </a:rPr>
              <a:t>     </a:t>
            </a:r>
          </a:p>
          <a:p>
            <a:r>
              <a:rPr lang="en-US" sz="2000" dirty="0" smtClean="0">
                <a:solidFill>
                  <a:schemeClr val="bg1"/>
                </a:solidFill>
                <a:latin typeface="Source Sans Pro"/>
                <a:cs typeface="Source Sans Pro"/>
              </a:rPr>
              <a:t>      Email: </a:t>
            </a:r>
            <a:r>
              <a:rPr lang="en-US" sz="2000" dirty="0" err="1" smtClean="0">
                <a:solidFill>
                  <a:schemeClr val="bg1"/>
                </a:solidFill>
                <a:latin typeface="Source Sans Pro"/>
                <a:cs typeface="Source Sans Pro"/>
              </a:rPr>
              <a:t>rodrigo</a:t>
            </a:r>
            <a:r>
              <a:rPr lang="en-US" sz="2000" dirty="0" err="1" smtClean="0">
                <a:solidFill>
                  <a:schemeClr val="bg1"/>
                </a:solidFill>
                <a:latin typeface="Source Sans Pro"/>
                <a:cs typeface="Source Sans Pro"/>
              </a:rPr>
              <a:t>.saucedo</a:t>
            </a:r>
            <a:r>
              <a:rPr lang="en-US" sz="2000" dirty="0" err="1" smtClean="0">
                <a:solidFill>
                  <a:schemeClr val="bg1"/>
                </a:solidFill>
                <a:latin typeface="Source Sans Pro"/>
                <a:cs typeface="Source Sans Pro"/>
              </a:rPr>
              <a:t>@</a:t>
            </a:r>
            <a:r>
              <a:rPr lang="en-US" sz="2000" dirty="0" err="1" smtClean="0">
                <a:solidFill>
                  <a:schemeClr val="bg1"/>
                </a:solidFill>
                <a:latin typeface="Source Sans Pro"/>
                <a:cs typeface="Source Sans Pro"/>
              </a:rPr>
              <a:t>icann.org</a:t>
            </a:r>
            <a:endParaRPr lang="en-US" sz="2000" dirty="0" smtClean="0">
              <a:solidFill>
                <a:schemeClr val="bg2"/>
              </a:solidFill>
              <a:latin typeface="Source Sans Pro"/>
              <a:cs typeface="Source Sans Pro"/>
            </a:endParaRPr>
          </a:p>
          <a:p>
            <a:endParaRPr lang="en-US" sz="2000" dirty="0" smtClean="0">
              <a:solidFill>
                <a:schemeClr val="bg2"/>
              </a:solidFill>
              <a:latin typeface="Source Sans Pro"/>
              <a:cs typeface="Source Sans Pro"/>
            </a:endParaRPr>
          </a:p>
        </p:txBody>
      </p:sp>
      <p:sp>
        <p:nvSpPr>
          <p:cNvPr id="8" name="Text Placeholder 33"/>
          <p:cNvSpPr txBox="1">
            <a:spLocks/>
          </p:cNvSpPr>
          <p:nvPr/>
        </p:nvSpPr>
        <p:spPr bwMode="auto">
          <a:xfrm>
            <a:off x="2968430" y="2511144"/>
            <a:ext cx="4808999"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800" b="1" dirty="0">
                <a:solidFill>
                  <a:schemeClr val="bg1"/>
                </a:solidFill>
                <a:latin typeface="Source Sans Pro" charset="0"/>
                <a:ea typeface="Segoe UI" charset="0"/>
                <a:cs typeface="Segoe UI Semilight" charset="0"/>
              </a:rPr>
              <a:t>Thank </a:t>
            </a:r>
            <a:r>
              <a:rPr lang="en-AU" sz="2800" b="1" dirty="0" smtClean="0">
                <a:solidFill>
                  <a:schemeClr val="bg1"/>
                </a:solidFill>
                <a:latin typeface="Source Sans Pro" charset="0"/>
                <a:ea typeface="Segoe UI" charset="0"/>
                <a:cs typeface="Segoe UI Semilight" charset="0"/>
              </a:rPr>
              <a:t>You</a:t>
            </a:r>
            <a:endParaRPr lang="en-AU" sz="2800" b="1" dirty="0">
              <a:solidFill>
                <a:schemeClr val="bg1"/>
              </a:solidFill>
              <a:latin typeface="Source Sans Pro" charset="0"/>
              <a:ea typeface="Segoe UI" charset="0"/>
              <a:cs typeface="Segoe UI Semilight" charset="0"/>
            </a:endParaRPr>
          </a:p>
        </p:txBody>
      </p:sp>
      <p:sp>
        <p:nvSpPr>
          <p:cNvPr id="18" name="Rectangle 17"/>
          <p:cNvSpPr/>
          <p:nvPr/>
        </p:nvSpPr>
        <p:spPr>
          <a:xfrm>
            <a:off x="1" y="2147224"/>
            <a:ext cx="2693114" cy="22492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endParaRPr>
          </a:p>
        </p:txBody>
      </p:sp>
      <p:pic>
        <p:nvPicPr>
          <p:cNvPr id="40" name="Picture 39" descr="ICANN_Logo_W.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82" y="2333076"/>
            <a:ext cx="2366915" cy="1837061"/>
          </a:xfrm>
          <a:prstGeom prst="rect">
            <a:avLst/>
          </a:prstGeom>
        </p:spPr>
      </p:pic>
    </p:spTree>
    <p:extLst>
      <p:ext uri="{BB962C8B-B14F-4D97-AF65-F5344CB8AC3E}">
        <p14:creationId xmlns:p14="http://schemas.microsoft.com/office/powerpoint/2010/main" val="20090327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 name="Group 1856"/>
          <p:cNvGrpSpPr>
            <a:grpSpLocks noChangeAspect="1"/>
          </p:cNvGrpSpPr>
          <p:nvPr/>
        </p:nvGrpSpPr>
        <p:grpSpPr bwMode="auto">
          <a:xfrm>
            <a:off x="2722594" y="2105438"/>
            <a:ext cx="1476670" cy="2288762"/>
            <a:chOff x="1928" y="1721"/>
            <a:chExt cx="507" cy="812"/>
          </a:xfrm>
          <a:solidFill>
            <a:srgbClr val="4BA08D"/>
          </a:solidFill>
        </p:grpSpPr>
        <p:grpSp>
          <p:nvGrpSpPr>
            <p:cNvPr id="789" name="Group 2057"/>
            <p:cNvGrpSpPr>
              <a:grpSpLocks/>
            </p:cNvGrpSpPr>
            <p:nvPr/>
          </p:nvGrpSpPr>
          <p:grpSpPr bwMode="auto">
            <a:xfrm>
              <a:off x="1928" y="1721"/>
              <a:ext cx="507" cy="812"/>
              <a:chOff x="1928" y="1721"/>
              <a:chExt cx="507" cy="812"/>
            </a:xfrm>
            <a:grpFill/>
          </p:grpSpPr>
          <p:sp>
            <p:nvSpPr>
              <p:cNvPr id="838" name="Freeform 1857"/>
              <p:cNvSpPr>
                <a:spLocks/>
              </p:cNvSpPr>
              <p:nvPr/>
            </p:nvSpPr>
            <p:spPr bwMode="auto">
              <a:xfrm>
                <a:off x="2010" y="1800"/>
                <a:ext cx="425" cy="434"/>
              </a:xfrm>
              <a:custGeom>
                <a:avLst/>
                <a:gdLst>
                  <a:gd name="T0" fmla="*/ 216 w 444"/>
                  <a:gd name="T1" fmla="*/ 30 h 453"/>
                  <a:gd name="T2" fmla="*/ 200 w 444"/>
                  <a:gd name="T3" fmla="*/ 39 h 453"/>
                  <a:gd name="T4" fmla="*/ 195 w 444"/>
                  <a:gd name="T5" fmla="*/ 38 h 453"/>
                  <a:gd name="T6" fmla="*/ 178 w 444"/>
                  <a:gd name="T7" fmla="*/ 43 h 453"/>
                  <a:gd name="T8" fmla="*/ 160 w 444"/>
                  <a:gd name="T9" fmla="*/ 13 h 453"/>
                  <a:gd name="T10" fmla="*/ 153 w 444"/>
                  <a:gd name="T11" fmla="*/ 1 h 453"/>
                  <a:gd name="T12" fmla="*/ 151 w 444"/>
                  <a:gd name="T13" fmla="*/ 5 h 453"/>
                  <a:gd name="T14" fmla="*/ 119 w 444"/>
                  <a:gd name="T15" fmla="*/ 15 h 453"/>
                  <a:gd name="T16" fmla="*/ 113 w 444"/>
                  <a:gd name="T17" fmla="*/ 28 h 453"/>
                  <a:gd name="T18" fmla="*/ 103 w 444"/>
                  <a:gd name="T19" fmla="*/ 45 h 453"/>
                  <a:gd name="T20" fmla="*/ 88 w 444"/>
                  <a:gd name="T21" fmla="*/ 51 h 453"/>
                  <a:gd name="T22" fmla="*/ 82 w 444"/>
                  <a:gd name="T23" fmla="*/ 50 h 453"/>
                  <a:gd name="T24" fmla="*/ 72 w 444"/>
                  <a:gd name="T25" fmla="*/ 38 h 453"/>
                  <a:gd name="T26" fmla="*/ 53 w 444"/>
                  <a:gd name="T27" fmla="*/ 40 h 453"/>
                  <a:gd name="T28" fmla="*/ 45 w 444"/>
                  <a:gd name="T29" fmla="*/ 54 h 453"/>
                  <a:gd name="T30" fmla="*/ 46 w 444"/>
                  <a:gd name="T31" fmla="*/ 107 h 453"/>
                  <a:gd name="T32" fmla="*/ 35 w 444"/>
                  <a:gd name="T33" fmla="*/ 107 h 453"/>
                  <a:gd name="T34" fmla="*/ 8 w 444"/>
                  <a:gd name="T35" fmla="*/ 128 h 453"/>
                  <a:gd name="T36" fmla="*/ 4 w 444"/>
                  <a:gd name="T37" fmla="*/ 150 h 453"/>
                  <a:gd name="T38" fmla="*/ 18 w 444"/>
                  <a:gd name="T39" fmla="*/ 170 h 453"/>
                  <a:gd name="T40" fmla="*/ 38 w 444"/>
                  <a:gd name="T41" fmla="*/ 182 h 453"/>
                  <a:gd name="T42" fmla="*/ 50 w 444"/>
                  <a:gd name="T43" fmla="*/ 181 h 453"/>
                  <a:gd name="T44" fmla="*/ 71 w 444"/>
                  <a:gd name="T45" fmla="*/ 175 h 453"/>
                  <a:gd name="T46" fmla="*/ 98 w 444"/>
                  <a:gd name="T47" fmla="*/ 172 h 453"/>
                  <a:gd name="T48" fmla="*/ 121 w 444"/>
                  <a:gd name="T49" fmla="*/ 201 h 453"/>
                  <a:gd name="T50" fmla="*/ 142 w 444"/>
                  <a:gd name="T51" fmla="*/ 211 h 453"/>
                  <a:gd name="T52" fmla="*/ 155 w 444"/>
                  <a:gd name="T53" fmla="*/ 234 h 453"/>
                  <a:gd name="T54" fmla="*/ 184 w 444"/>
                  <a:gd name="T55" fmla="*/ 271 h 453"/>
                  <a:gd name="T56" fmla="*/ 182 w 444"/>
                  <a:gd name="T57" fmla="*/ 283 h 453"/>
                  <a:gd name="T58" fmla="*/ 182 w 444"/>
                  <a:gd name="T59" fmla="*/ 286 h 453"/>
                  <a:gd name="T60" fmla="*/ 182 w 444"/>
                  <a:gd name="T61" fmla="*/ 310 h 453"/>
                  <a:gd name="T62" fmla="*/ 210 w 444"/>
                  <a:gd name="T63" fmla="*/ 334 h 453"/>
                  <a:gd name="T64" fmla="*/ 220 w 444"/>
                  <a:gd name="T65" fmla="*/ 352 h 453"/>
                  <a:gd name="T66" fmla="*/ 193 w 444"/>
                  <a:gd name="T67" fmla="*/ 406 h 453"/>
                  <a:gd name="T68" fmla="*/ 191 w 444"/>
                  <a:gd name="T69" fmla="*/ 409 h 453"/>
                  <a:gd name="T70" fmla="*/ 223 w 444"/>
                  <a:gd name="T71" fmla="*/ 430 h 453"/>
                  <a:gd name="T72" fmla="*/ 230 w 444"/>
                  <a:gd name="T73" fmla="*/ 448 h 453"/>
                  <a:gd name="T74" fmla="*/ 242 w 444"/>
                  <a:gd name="T75" fmla="*/ 437 h 453"/>
                  <a:gd name="T76" fmla="*/ 268 w 444"/>
                  <a:gd name="T77" fmla="*/ 407 h 453"/>
                  <a:gd name="T78" fmla="*/ 290 w 444"/>
                  <a:gd name="T79" fmla="*/ 349 h 453"/>
                  <a:gd name="T80" fmla="*/ 338 w 444"/>
                  <a:gd name="T81" fmla="*/ 320 h 453"/>
                  <a:gd name="T82" fmla="*/ 377 w 444"/>
                  <a:gd name="T83" fmla="*/ 296 h 453"/>
                  <a:gd name="T84" fmla="*/ 391 w 444"/>
                  <a:gd name="T85" fmla="*/ 262 h 453"/>
                  <a:gd name="T86" fmla="*/ 397 w 444"/>
                  <a:gd name="T87" fmla="*/ 206 h 453"/>
                  <a:gd name="T88" fmla="*/ 414 w 444"/>
                  <a:gd name="T89" fmla="*/ 185 h 453"/>
                  <a:gd name="T90" fmla="*/ 432 w 444"/>
                  <a:gd name="T91" fmla="*/ 118 h 453"/>
                  <a:gd name="T92" fmla="*/ 353 w 444"/>
                  <a:gd name="T93" fmla="*/ 90 h 453"/>
                  <a:gd name="T94" fmla="*/ 308 w 444"/>
                  <a:gd name="T95" fmla="*/ 68 h 453"/>
                  <a:gd name="T96" fmla="*/ 279 w 444"/>
                  <a:gd name="T97" fmla="*/ 83 h 453"/>
                  <a:gd name="T98" fmla="*/ 260 w 444"/>
                  <a:gd name="T99" fmla="*/ 69 h 453"/>
                  <a:gd name="T100" fmla="*/ 262 w 444"/>
                  <a:gd name="T101" fmla="*/ 33 h 453"/>
                  <a:gd name="T102" fmla="*/ 251 w 444"/>
                  <a:gd name="T103" fmla="*/ 17 h 453"/>
                  <a:gd name="T104" fmla="*/ 246 w 444"/>
                  <a:gd name="T105" fmla="*/ 25 h 453"/>
                  <a:gd name="T106" fmla="*/ 228 w 444"/>
                  <a:gd name="T107" fmla="*/ 36 h 453"/>
                  <a:gd name="T108" fmla="*/ 222 w 444"/>
                  <a:gd name="T109" fmla="*/ 3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4" h="453">
                    <a:moveTo>
                      <a:pt x="220" y="34"/>
                    </a:moveTo>
                    <a:cubicBezTo>
                      <a:pt x="218" y="33"/>
                      <a:pt x="218" y="33"/>
                      <a:pt x="218" y="33"/>
                    </a:cubicBezTo>
                    <a:cubicBezTo>
                      <a:pt x="218" y="32"/>
                      <a:pt x="218" y="32"/>
                      <a:pt x="218" y="32"/>
                    </a:cubicBezTo>
                    <a:cubicBezTo>
                      <a:pt x="217" y="31"/>
                      <a:pt x="217" y="31"/>
                      <a:pt x="217" y="31"/>
                    </a:cubicBezTo>
                    <a:cubicBezTo>
                      <a:pt x="217" y="31"/>
                      <a:pt x="217" y="31"/>
                      <a:pt x="217" y="31"/>
                    </a:cubicBezTo>
                    <a:cubicBezTo>
                      <a:pt x="217" y="31"/>
                      <a:pt x="217" y="31"/>
                      <a:pt x="217" y="31"/>
                    </a:cubicBezTo>
                    <a:cubicBezTo>
                      <a:pt x="217" y="31"/>
                      <a:pt x="217" y="31"/>
                      <a:pt x="216" y="30"/>
                    </a:cubicBezTo>
                    <a:cubicBezTo>
                      <a:pt x="216" y="30"/>
                      <a:pt x="216" y="30"/>
                      <a:pt x="216" y="30"/>
                    </a:cubicBezTo>
                    <a:cubicBezTo>
                      <a:pt x="215" y="30"/>
                      <a:pt x="213" y="31"/>
                      <a:pt x="212" y="31"/>
                    </a:cubicBezTo>
                    <a:cubicBezTo>
                      <a:pt x="210" y="31"/>
                      <a:pt x="208" y="31"/>
                      <a:pt x="206" y="31"/>
                    </a:cubicBezTo>
                    <a:cubicBezTo>
                      <a:pt x="206" y="31"/>
                      <a:pt x="206" y="31"/>
                      <a:pt x="206" y="31"/>
                    </a:cubicBezTo>
                    <a:cubicBezTo>
                      <a:pt x="205" y="32"/>
                      <a:pt x="205" y="32"/>
                      <a:pt x="205" y="33"/>
                    </a:cubicBezTo>
                    <a:cubicBezTo>
                      <a:pt x="205" y="35"/>
                      <a:pt x="205" y="37"/>
                      <a:pt x="202" y="38"/>
                    </a:cubicBezTo>
                    <a:cubicBezTo>
                      <a:pt x="202" y="39"/>
                      <a:pt x="201" y="39"/>
                      <a:pt x="200" y="39"/>
                    </a:cubicBezTo>
                    <a:cubicBezTo>
                      <a:pt x="200" y="39"/>
                      <a:pt x="200" y="39"/>
                      <a:pt x="200" y="39"/>
                    </a:cubicBezTo>
                    <a:cubicBezTo>
                      <a:pt x="200" y="39"/>
                      <a:pt x="200" y="39"/>
                      <a:pt x="200" y="39"/>
                    </a:cubicBezTo>
                    <a:cubicBezTo>
                      <a:pt x="200" y="39"/>
                      <a:pt x="200" y="39"/>
                      <a:pt x="200" y="39"/>
                    </a:cubicBezTo>
                    <a:cubicBezTo>
                      <a:pt x="195" y="38"/>
                      <a:pt x="195" y="38"/>
                      <a:pt x="195" y="38"/>
                    </a:cubicBezTo>
                    <a:cubicBezTo>
                      <a:pt x="195" y="38"/>
                      <a:pt x="195" y="38"/>
                      <a:pt x="195" y="38"/>
                    </a:cubicBezTo>
                    <a:cubicBezTo>
                      <a:pt x="195" y="38"/>
                      <a:pt x="195" y="38"/>
                      <a:pt x="195" y="38"/>
                    </a:cubicBezTo>
                    <a:cubicBezTo>
                      <a:pt x="195" y="38"/>
                      <a:pt x="195" y="38"/>
                      <a:pt x="195" y="38"/>
                    </a:cubicBezTo>
                    <a:cubicBezTo>
                      <a:pt x="194" y="38"/>
                      <a:pt x="194" y="38"/>
                      <a:pt x="193" y="38"/>
                    </a:cubicBezTo>
                    <a:cubicBezTo>
                      <a:pt x="193" y="37"/>
                      <a:pt x="193" y="37"/>
                      <a:pt x="192" y="37"/>
                    </a:cubicBezTo>
                    <a:cubicBezTo>
                      <a:pt x="191" y="37"/>
                      <a:pt x="190" y="37"/>
                      <a:pt x="189" y="37"/>
                    </a:cubicBezTo>
                    <a:cubicBezTo>
                      <a:pt x="188" y="39"/>
                      <a:pt x="187" y="39"/>
                      <a:pt x="186" y="40"/>
                    </a:cubicBezTo>
                    <a:cubicBezTo>
                      <a:pt x="186" y="40"/>
                      <a:pt x="185" y="40"/>
                      <a:pt x="185" y="40"/>
                    </a:cubicBezTo>
                    <a:cubicBezTo>
                      <a:pt x="184" y="40"/>
                      <a:pt x="184" y="40"/>
                      <a:pt x="184" y="40"/>
                    </a:cubicBezTo>
                    <a:cubicBezTo>
                      <a:pt x="183" y="42"/>
                      <a:pt x="180" y="42"/>
                      <a:pt x="178" y="43"/>
                    </a:cubicBezTo>
                    <a:cubicBezTo>
                      <a:pt x="177" y="43"/>
                      <a:pt x="176" y="43"/>
                      <a:pt x="176" y="43"/>
                    </a:cubicBezTo>
                    <a:cubicBezTo>
                      <a:pt x="175" y="44"/>
                      <a:pt x="174" y="45"/>
                      <a:pt x="172" y="45"/>
                    </a:cubicBezTo>
                    <a:cubicBezTo>
                      <a:pt x="171" y="45"/>
                      <a:pt x="171" y="45"/>
                      <a:pt x="171" y="45"/>
                    </a:cubicBezTo>
                    <a:cubicBezTo>
                      <a:pt x="168" y="44"/>
                      <a:pt x="165" y="43"/>
                      <a:pt x="161" y="39"/>
                    </a:cubicBezTo>
                    <a:cubicBezTo>
                      <a:pt x="157" y="34"/>
                      <a:pt x="156" y="27"/>
                      <a:pt x="156" y="23"/>
                    </a:cubicBezTo>
                    <a:cubicBezTo>
                      <a:pt x="156" y="21"/>
                      <a:pt x="157" y="17"/>
                      <a:pt x="159" y="16"/>
                    </a:cubicBezTo>
                    <a:cubicBezTo>
                      <a:pt x="160" y="15"/>
                      <a:pt x="160" y="14"/>
                      <a:pt x="160" y="13"/>
                    </a:cubicBezTo>
                    <a:cubicBezTo>
                      <a:pt x="160" y="12"/>
                      <a:pt x="160" y="10"/>
                      <a:pt x="158" y="10"/>
                    </a:cubicBezTo>
                    <a:cubicBezTo>
                      <a:pt x="155" y="9"/>
                      <a:pt x="155" y="6"/>
                      <a:pt x="155" y="3"/>
                    </a:cubicBezTo>
                    <a:cubicBezTo>
                      <a:pt x="155" y="1"/>
                      <a:pt x="155" y="1"/>
                      <a:pt x="154" y="1"/>
                    </a:cubicBezTo>
                    <a:cubicBezTo>
                      <a:pt x="154" y="0"/>
                      <a:pt x="154" y="0"/>
                      <a:pt x="153" y="1"/>
                    </a:cubicBezTo>
                    <a:cubicBezTo>
                      <a:pt x="153" y="1"/>
                      <a:pt x="153" y="1"/>
                      <a:pt x="153" y="1"/>
                    </a:cubicBezTo>
                    <a:cubicBezTo>
                      <a:pt x="153" y="1"/>
                      <a:pt x="153" y="1"/>
                      <a:pt x="153" y="1"/>
                    </a:cubicBezTo>
                    <a:cubicBezTo>
                      <a:pt x="153" y="1"/>
                      <a:pt x="153" y="1"/>
                      <a:pt x="153" y="1"/>
                    </a:cubicBezTo>
                    <a:cubicBezTo>
                      <a:pt x="153" y="1"/>
                      <a:pt x="153" y="1"/>
                      <a:pt x="153" y="1"/>
                    </a:cubicBezTo>
                    <a:cubicBezTo>
                      <a:pt x="152" y="1"/>
                      <a:pt x="152" y="2"/>
                      <a:pt x="152" y="2"/>
                    </a:cubicBezTo>
                    <a:cubicBezTo>
                      <a:pt x="152" y="2"/>
                      <a:pt x="152" y="2"/>
                      <a:pt x="152" y="2"/>
                    </a:cubicBezTo>
                    <a:cubicBezTo>
                      <a:pt x="152" y="3"/>
                      <a:pt x="152" y="3"/>
                      <a:pt x="152" y="3"/>
                    </a:cubicBezTo>
                    <a:cubicBezTo>
                      <a:pt x="151" y="3"/>
                      <a:pt x="151" y="4"/>
                      <a:pt x="151" y="5"/>
                    </a:cubicBezTo>
                    <a:cubicBezTo>
                      <a:pt x="151" y="5"/>
                      <a:pt x="151" y="5"/>
                      <a:pt x="151" y="5"/>
                    </a:cubicBezTo>
                    <a:cubicBezTo>
                      <a:pt x="151" y="5"/>
                      <a:pt x="151" y="5"/>
                      <a:pt x="151" y="5"/>
                    </a:cubicBezTo>
                    <a:cubicBezTo>
                      <a:pt x="150" y="6"/>
                      <a:pt x="149" y="6"/>
                      <a:pt x="148" y="7"/>
                    </a:cubicBezTo>
                    <a:cubicBezTo>
                      <a:pt x="147" y="7"/>
                      <a:pt x="146" y="8"/>
                      <a:pt x="144" y="9"/>
                    </a:cubicBezTo>
                    <a:cubicBezTo>
                      <a:pt x="140" y="11"/>
                      <a:pt x="136" y="13"/>
                      <a:pt x="133" y="12"/>
                    </a:cubicBezTo>
                    <a:cubicBezTo>
                      <a:pt x="133" y="12"/>
                      <a:pt x="132" y="12"/>
                      <a:pt x="132" y="12"/>
                    </a:cubicBezTo>
                    <a:cubicBezTo>
                      <a:pt x="130" y="12"/>
                      <a:pt x="128" y="13"/>
                      <a:pt x="128" y="15"/>
                    </a:cubicBezTo>
                    <a:cubicBezTo>
                      <a:pt x="128" y="18"/>
                      <a:pt x="126" y="19"/>
                      <a:pt x="124" y="19"/>
                    </a:cubicBezTo>
                    <a:cubicBezTo>
                      <a:pt x="122" y="19"/>
                      <a:pt x="120" y="17"/>
                      <a:pt x="119" y="15"/>
                    </a:cubicBezTo>
                    <a:cubicBezTo>
                      <a:pt x="119" y="15"/>
                      <a:pt x="117" y="14"/>
                      <a:pt x="116" y="14"/>
                    </a:cubicBezTo>
                    <a:cubicBezTo>
                      <a:pt x="114" y="14"/>
                      <a:pt x="111" y="14"/>
                      <a:pt x="110" y="12"/>
                    </a:cubicBezTo>
                    <a:cubicBezTo>
                      <a:pt x="110" y="12"/>
                      <a:pt x="109" y="12"/>
                      <a:pt x="107" y="12"/>
                    </a:cubicBezTo>
                    <a:cubicBezTo>
                      <a:pt x="110" y="15"/>
                      <a:pt x="110" y="18"/>
                      <a:pt x="110" y="21"/>
                    </a:cubicBezTo>
                    <a:cubicBezTo>
                      <a:pt x="110" y="22"/>
                      <a:pt x="111" y="22"/>
                      <a:pt x="111" y="23"/>
                    </a:cubicBezTo>
                    <a:cubicBezTo>
                      <a:pt x="112" y="24"/>
                      <a:pt x="113" y="25"/>
                      <a:pt x="113" y="28"/>
                    </a:cubicBezTo>
                    <a:cubicBezTo>
                      <a:pt x="113" y="28"/>
                      <a:pt x="113" y="28"/>
                      <a:pt x="113" y="28"/>
                    </a:cubicBezTo>
                    <a:cubicBezTo>
                      <a:pt x="114" y="28"/>
                      <a:pt x="114" y="28"/>
                      <a:pt x="114" y="28"/>
                    </a:cubicBezTo>
                    <a:cubicBezTo>
                      <a:pt x="115" y="28"/>
                      <a:pt x="116" y="27"/>
                      <a:pt x="117" y="27"/>
                    </a:cubicBezTo>
                    <a:cubicBezTo>
                      <a:pt x="119" y="27"/>
                      <a:pt x="121" y="29"/>
                      <a:pt x="121" y="31"/>
                    </a:cubicBezTo>
                    <a:cubicBezTo>
                      <a:pt x="121" y="33"/>
                      <a:pt x="119" y="35"/>
                      <a:pt x="116" y="36"/>
                    </a:cubicBezTo>
                    <a:cubicBezTo>
                      <a:pt x="113" y="37"/>
                      <a:pt x="112" y="38"/>
                      <a:pt x="111" y="41"/>
                    </a:cubicBezTo>
                    <a:cubicBezTo>
                      <a:pt x="110" y="44"/>
                      <a:pt x="108" y="44"/>
                      <a:pt x="106" y="44"/>
                    </a:cubicBezTo>
                    <a:cubicBezTo>
                      <a:pt x="105" y="44"/>
                      <a:pt x="104" y="45"/>
                      <a:pt x="103" y="45"/>
                    </a:cubicBezTo>
                    <a:cubicBezTo>
                      <a:pt x="103" y="46"/>
                      <a:pt x="103" y="46"/>
                      <a:pt x="103" y="46"/>
                    </a:cubicBezTo>
                    <a:cubicBezTo>
                      <a:pt x="100" y="48"/>
                      <a:pt x="98" y="50"/>
                      <a:pt x="95" y="50"/>
                    </a:cubicBezTo>
                    <a:cubicBezTo>
                      <a:pt x="95" y="50"/>
                      <a:pt x="94" y="50"/>
                      <a:pt x="93" y="50"/>
                    </a:cubicBezTo>
                    <a:cubicBezTo>
                      <a:pt x="93" y="49"/>
                      <a:pt x="92" y="49"/>
                      <a:pt x="92" y="49"/>
                    </a:cubicBezTo>
                    <a:cubicBezTo>
                      <a:pt x="92" y="49"/>
                      <a:pt x="90" y="50"/>
                      <a:pt x="89" y="51"/>
                    </a:cubicBezTo>
                    <a:cubicBezTo>
                      <a:pt x="89" y="51"/>
                      <a:pt x="88" y="51"/>
                      <a:pt x="88" y="51"/>
                    </a:cubicBezTo>
                    <a:cubicBezTo>
                      <a:pt x="88" y="51"/>
                      <a:pt x="88" y="51"/>
                      <a:pt x="88" y="51"/>
                    </a:cubicBezTo>
                    <a:cubicBezTo>
                      <a:pt x="87" y="51"/>
                      <a:pt x="87" y="51"/>
                      <a:pt x="86" y="51"/>
                    </a:cubicBezTo>
                    <a:cubicBezTo>
                      <a:pt x="86" y="51"/>
                      <a:pt x="86" y="51"/>
                      <a:pt x="86" y="51"/>
                    </a:cubicBezTo>
                    <a:cubicBezTo>
                      <a:pt x="86" y="51"/>
                      <a:pt x="86" y="51"/>
                      <a:pt x="86" y="51"/>
                    </a:cubicBezTo>
                    <a:cubicBezTo>
                      <a:pt x="86" y="52"/>
                      <a:pt x="85" y="51"/>
                      <a:pt x="84" y="51"/>
                    </a:cubicBezTo>
                    <a:cubicBezTo>
                      <a:pt x="84" y="51"/>
                      <a:pt x="84" y="51"/>
                      <a:pt x="84" y="51"/>
                    </a:cubicBezTo>
                    <a:cubicBezTo>
                      <a:pt x="83" y="50"/>
                      <a:pt x="83" y="50"/>
                      <a:pt x="83" y="50"/>
                    </a:cubicBezTo>
                    <a:cubicBezTo>
                      <a:pt x="83" y="50"/>
                      <a:pt x="83" y="50"/>
                      <a:pt x="82" y="50"/>
                    </a:cubicBezTo>
                    <a:cubicBezTo>
                      <a:pt x="82" y="50"/>
                      <a:pt x="82" y="49"/>
                      <a:pt x="81" y="49"/>
                    </a:cubicBezTo>
                    <a:cubicBezTo>
                      <a:pt x="81" y="49"/>
                      <a:pt x="81" y="49"/>
                      <a:pt x="81" y="49"/>
                    </a:cubicBezTo>
                    <a:cubicBezTo>
                      <a:pt x="80" y="48"/>
                      <a:pt x="80" y="48"/>
                      <a:pt x="80" y="48"/>
                    </a:cubicBezTo>
                    <a:cubicBezTo>
                      <a:pt x="79" y="47"/>
                      <a:pt x="78" y="45"/>
                      <a:pt x="76" y="43"/>
                    </a:cubicBezTo>
                    <a:cubicBezTo>
                      <a:pt x="76" y="42"/>
                      <a:pt x="75" y="41"/>
                      <a:pt x="75" y="41"/>
                    </a:cubicBezTo>
                    <a:cubicBezTo>
                      <a:pt x="75" y="40"/>
                      <a:pt x="75" y="40"/>
                      <a:pt x="74" y="40"/>
                    </a:cubicBezTo>
                    <a:cubicBezTo>
                      <a:pt x="74" y="39"/>
                      <a:pt x="73" y="38"/>
                      <a:pt x="72" y="38"/>
                    </a:cubicBezTo>
                    <a:cubicBezTo>
                      <a:pt x="72" y="37"/>
                      <a:pt x="72" y="37"/>
                      <a:pt x="72" y="37"/>
                    </a:cubicBezTo>
                    <a:cubicBezTo>
                      <a:pt x="72" y="37"/>
                      <a:pt x="72" y="37"/>
                      <a:pt x="72" y="37"/>
                    </a:cubicBezTo>
                    <a:cubicBezTo>
                      <a:pt x="71" y="38"/>
                      <a:pt x="71" y="38"/>
                      <a:pt x="70" y="38"/>
                    </a:cubicBezTo>
                    <a:cubicBezTo>
                      <a:pt x="68" y="39"/>
                      <a:pt x="65" y="40"/>
                      <a:pt x="63" y="40"/>
                    </a:cubicBezTo>
                    <a:cubicBezTo>
                      <a:pt x="63" y="40"/>
                      <a:pt x="62" y="40"/>
                      <a:pt x="62" y="40"/>
                    </a:cubicBezTo>
                    <a:cubicBezTo>
                      <a:pt x="61" y="40"/>
                      <a:pt x="60" y="40"/>
                      <a:pt x="59" y="40"/>
                    </a:cubicBezTo>
                    <a:cubicBezTo>
                      <a:pt x="57" y="40"/>
                      <a:pt x="55" y="40"/>
                      <a:pt x="53" y="40"/>
                    </a:cubicBezTo>
                    <a:cubicBezTo>
                      <a:pt x="49" y="40"/>
                      <a:pt x="47" y="40"/>
                      <a:pt x="46" y="40"/>
                    </a:cubicBezTo>
                    <a:cubicBezTo>
                      <a:pt x="46" y="41"/>
                      <a:pt x="47" y="42"/>
                      <a:pt x="47" y="43"/>
                    </a:cubicBezTo>
                    <a:cubicBezTo>
                      <a:pt x="47" y="43"/>
                      <a:pt x="48" y="44"/>
                      <a:pt x="48" y="44"/>
                    </a:cubicBezTo>
                    <a:cubicBezTo>
                      <a:pt x="50" y="44"/>
                      <a:pt x="53" y="45"/>
                      <a:pt x="53" y="47"/>
                    </a:cubicBezTo>
                    <a:cubicBezTo>
                      <a:pt x="54" y="49"/>
                      <a:pt x="53" y="50"/>
                      <a:pt x="51" y="52"/>
                    </a:cubicBezTo>
                    <a:cubicBezTo>
                      <a:pt x="49" y="53"/>
                      <a:pt x="47" y="53"/>
                      <a:pt x="46" y="54"/>
                    </a:cubicBezTo>
                    <a:cubicBezTo>
                      <a:pt x="45" y="54"/>
                      <a:pt x="45" y="54"/>
                      <a:pt x="45" y="54"/>
                    </a:cubicBezTo>
                    <a:cubicBezTo>
                      <a:pt x="45" y="54"/>
                      <a:pt x="44" y="54"/>
                      <a:pt x="44" y="56"/>
                    </a:cubicBezTo>
                    <a:cubicBezTo>
                      <a:pt x="44" y="59"/>
                      <a:pt x="46" y="61"/>
                      <a:pt x="48" y="64"/>
                    </a:cubicBezTo>
                    <a:cubicBezTo>
                      <a:pt x="50" y="67"/>
                      <a:pt x="53" y="71"/>
                      <a:pt x="51" y="75"/>
                    </a:cubicBezTo>
                    <a:cubicBezTo>
                      <a:pt x="50" y="78"/>
                      <a:pt x="49" y="87"/>
                      <a:pt x="49" y="90"/>
                    </a:cubicBezTo>
                    <a:cubicBezTo>
                      <a:pt x="49" y="90"/>
                      <a:pt x="49" y="90"/>
                      <a:pt x="49" y="90"/>
                    </a:cubicBezTo>
                    <a:cubicBezTo>
                      <a:pt x="49" y="92"/>
                      <a:pt x="48" y="102"/>
                      <a:pt x="45" y="106"/>
                    </a:cubicBezTo>
                    <a:cubicBezTo>
                      <a:pt x="46" y="107"/>
                      <a:pt x="46" y="107"/>
                      <a:pt x="46" y="107"/>
                    </a:cubicBezTo>
                    <a:cubicBezTo>
                      <a:pt x="43" y="107"/>
                      <a:pt x="43" y="107"/>
                      <a:pt x="43" y="107"/>
                    </a:cubicBezTo>
                    <a:cubicBezTo>
                      <a:pt x="43" y="107"/>
                      <a:pt x="42" y="107"/>
                      <a:pt x="42" y="107"/>
                    </a:cubicBezTo>
                    <a:cubicBezTo>
                      <a:pt x="41" y="107"/>
                      <a:pt x="41" y="107"/>
                      <a:pt x="41" y="107"/>
                    </a:cubicBezTo>
                    <a:cubicBezTo>
                      <a:pt x="41" y="107"/>
                      <a:pt x="41" y="107"/>
                      <a:pt x="41" y="107"/>
                    </a:cubicBezTo>
                    <a:cubicBezTo>
                      <a:pt x="40" y="107"/>
                      <a:pt x="40" y="107"/>
                      <a:pt x="39" y="107"/>
                    </a:cubicBezTo>
                    <a:cubicBezTo>
                      <a:pt x="38" y="107"/>
                      <a:pt x="37" y="106"/>
                      <a:pt x="37" y="106"/>
                    </a:cubicBezTo>
                    <a:cubicBezTo>
                      <a:pt x="36" y="106"/>
                      <a:pt x="36" y="106"/>
                      <a:pt x="35" y="107"/>
                    </a:cubicBezTo>
                    <a:cubicBezTo>
                      <a:pt x="35" y="107"/>
                      <a:pt x="35" y="107"/>
                      <a:pt x="34" y="107"/>
                    </a:cubicBezTo>
                    <a:cubicBezTo>
                      <a:pt x="32" y="109"/>
                      <a:pt x="29" y="110"/>
                      <a:pt x="27" y="110"/>
                    </a:cubicBezTo>
                    <a:cubicBezTo>
                      <a:pt x="25" y="111"/>
                      <a:pt x="23" y="111"/>
                      <a:pt x="21" y="112"/>
                    </a:cubicBezTo>
                    <a:cubicBezTo>
                      <a:pt x="18" y="114"/>
                      <a:pt x="16" y="115"/>
                      <a:pt x="14" y="116"/>
                    </a:cubicBezTo>
                    <a:cubicBezTo>
                      <a:pt x="12" y="116"/>
                      <a:pt x="11" y="117"/>
                      <a:pt x="11" y="118"/>
                    </a:cubicBezTo>
                    <a:cubicBezTo>
                      <a:pt x="11" y="120"/>
                      <a:pt x="10" y="122"/>
                      <a:pt x="9" y="124"/>
                    </a:cubicBezTo>
                    <a:cubicBezTo>
                      <a:pt x="8" y="125"/>
                      <a:pt x="7" y="126"/>
                      <a:pt x="8" y="128"/>
                    </a:cubicBezTo>
                    <a:cubicBezTo>
                      <a:pt x="9" y="132"/>
                      <a:pt x="6" y="133"/>
                      <a:pt x="5" y="134"/>
                    </a:cubicBezTo>
                    <a:cubicBezTo>
                      <a:pt x="4" y="134"/>
                      <a:pt x="3" y="135"/>
                      <a:pt x="2" y="136"/>
                    </a:cubicBezTo>
                    <a:cubicBezTo>
                      <a:pt x="1" y="137"/>
                      <a:pt x="1" y="137"/>
                      <a:pt x="2" y="138"/>
                    </a:cubicBezTo>
                    <a:cubicBezTo>
                      <a:pt x="2" y="139"/>
                      <a:pt x="2" y="141"/>
                      <a:pt x="1" y="143"/>
                    </a:cubicBezTo>
                    <a:cubicBezTo>
                      <a:pt x="0" y="143"/>
                      <a:pt x="0" y="144"/>
                      <a:pt x="1" y="145"/>
                    </a:cubicBezTo>
                    <a:cubicBezTo>
                      <a:pt x="1" y="146"/>
                      <a:pt x="2" y="148"/>
                      <a:pt x="3" y="149"/>
                    </a:cubicBezTo>
                    <a:cubicBezTo>
                      <a:pt x="4" y="150"/>
                      <a:pt x="4" y="150"/>
                      <a:pt x="4" y="150"/>
                    </a:cubicBezTo>
                    <a:cubicBezTo>
                      <a:pt x="4" y="151"/>
                      <a:pt x="5" y="152"/>
                      <a:pt x="5" y="152"/>
                    </a:cubicBezTo>
                    <a:cubicBezTo>
                      <a:pt x="7" y="155"/>
                      <a:pt x="9" y="158"/>
                      <a:pt x="9" y="161"/>
                    </a:cubicBezTo>
                    <a:cubicBezTo>
                      <a:pt x="9" y="162"/>
                      <a:pt x="9" y="162"/>
                      <a:pt x="9" y="163"/>
                    </a:cubicBezTo>
                    <a:cubicBezTo>
                      <a:pt x="10" y="163"/>
                      <a:pt x="11" y="163"/>
                      <a:pt x="12" y="163"/>
                    </a:cubicBezTo>
                    <a:cubicBezTo>
                      <a:pt x="13" y="163"/>
                      <a:pt x="13" y="163"/>
                      <a:pt x="13" y="163"/>
                    </a:cubicBezTo>
                    <a:cubicBezTo>
                      <a:pt x="15" y="163"/>
                      <a:pt x="16" y="166"/>
                      <a:pt x="16" y="167"/>
                    </a:cubicBezTo>
                    <a:cubicBezTo>
                      <a:pt x="17" y="169"/>
                      <a:pt x="17" y="170"/>
                      <a:pt x="18" y="170"/>
                    </a:cubicBezTo>
                    <a:cubicBezTo>
                      <a:pt x="20" y="170"/>
                      <a:pt x="21" y="170"/>
                      <a:pt x="22" y="170"/>
                    </a:cubicBezTo>
                    <a:cubicBezTo>
                      <a:pt x="24" y="170"/>
                      <a:pt x="25" y="170"/>
                      <a:pt x="26" y="170"/>
                    </a:cubicBezTo>
                    <a:cubicBezTo>
                      <a:pt x="28" y="170"/>
                      <a:pt x="28" y="169"/>
                      <a:pt x="29" y="169"/>
                    </a:cubicBezTo>
                    <a:cubicBezTo>
                      <a:pt x="30" y="167"/>
                      <a:pt x="32" y="165"/>
                      <a:pt x="34" y="165"/>
                    </a:cubicBezTo>
                    <a:cubicBezTo>
                      <a:pt x="35" y="165"/>
                      <a:pt x="37" y="165"/>
                      <a:pt x="37" y="169"/>
                    </a:cubicBezTo>
                    <a:cubicBezTo>
                      <a:pt x="37" y="170"/>
                      <a:pt x="37" y="170"/>
                      <a:pt x="37" y="171"/>
                    </a:cubicBezTo>
                    <a:cubicBezTo>
                      <a:pt x="37" y="174"/>
                      <a:pt x="37" y="180"/>
                      <a:pt x="38" y="182"/>
                    </a:cubicBezTo>
                    <a:cubicBezTo>
                      <a:pt x="40" y="181"/>
                      <a:pt x="43" y="181"/>
                      <a:pt x="44" y="181"/>
                    </a:cubicBezTo>
                    <a:cubicBezTo>
                      <a:pt x="45" y="181"/>
                      <a:pt x="45" y="181"/>
                      <a:pt x="46" y="181"/>
                    </a:cubicBezTo>
                    <a:cubicBezTo>
                      <a:pt x="46" y="181"/>
                      <a:pt x="46" y="181"/>
                      <a:pt x="46" y="181"/>
                    </a:cubicBezTo>
                    <a:cubicBezTo>
                      <a:pt x="49" y="181"/>
                      <a:pt x="49" y="181"/>
                      <a:pt x="49" y="181"/>
                    </a:cubicBezTo>
                    <a:cubicBezTo>
                      <a:pt x="49" y="181"/>
                      <a:pt x="49" y="181"/>
                      <a:pt x="50" y="181"/>
                    </a:cubicBezTo>
                    <a:cubicBezTo>
                      <a:pt x="50" y="181"/>
                      <a:pt x="50" y="181"/>
                      <a:pt x="50" y="181"/>
                    </a:cubicBezTo>
                    <a:cubicBezTo>
                      <a:pt x="50" y="181"/>
                      <a:pt x="50" y="181"/>
                      <a:pt x="50" y="181"/>
                    </a:cubicBezTo>
                    <a:cubicBezTo>
                      <a:pt x="51" y="181"/>
                      <a:pt x="52" y="182"/>
                      <a:pt x="53" y="182"/>
                    </a:cubicBezTo>
                    <a:cubicBezTo>
                      <a:pt x="53" y="182"/>
                      <a:pt x="53" y="182"/>
                      <a:pt x="53" y="182"/>
                    </a:cubicBezTo>
                    <a:cubicBezTo>
                      <a:pt x="54" y="182"/>
                      <a:pt x="54" y="182"/>
                      <a:pt x="55" y="182"/>
                    </a:cubicBezTo>
                    <a:cubicBezTo>
                      <a:pt x="55" y="182"/>
                      <a:pt x="55" y="182"/>
                      <a:pt x="55" y="182"/>
                    </a:cubicBezTo>
                    <a:cubicBezTo>
                      <a:pt x="57" y="183"/>
                      <a:pt x="59" y="182"/>
                      <a:pt x="61" y="180"/>
                    </a:cubicBezTo>
                    <a:cubicBezTo>
                      <a:pt x="63" y="179"/>
                      <a:pt x="64" y="178"/>
                      <a:pt x="66" y="177"/>
                    </a:cubicBezTo>
                    <a:cubicBezTo>
                      <a:pt x="68" y="177"/>
                      <a:pt x="69" y="176"/>
                      <a:pt x="71" y="175"/>
                    </a:cubicBezTo>
                    <a:cubicBezTo>
                      <a:pt x="72" y="174"/>
                      <a:pt x="73" y="174"/>
                      <a:pt x="74" y="173"/>
                    </a:cubicBezTo>
                    <a:cubicBezTo>
                      <a:pt x="78" y="171"/>
                      <a:pt x="81" y="169"/>
                      <a:pt x="85" y="169"/>
                    </a:cubicBezTo>
                    <a:cubicBezTo>
                      <a:pt x="87" y="169"/>
                      <a:pt x="88" y="168"/>
                      <a:pt x="90" y="168"/>
                    </a:cubicBezTo>
                    <a:cubicBezTo>
                      <a:pt x="91" y="168"/>
                      <a:pt x="93" y="168"/>
                      <a:pt x="94" y="168"/>
                    </a:cubicBezTo>
                    <a:cubicBezTo>
                      <a:pt x="95" y="168"/>
                      <a:pt x="97" y="168"/>
                      <a:pt x="98" y="169"/>
                    </a:cubicBezTo>
                    <a:cubicBezTo>
                      <a:pt x="98" y="169"/>
                      <a:pt x="98" y="170"/>
                      <a:pt x="98" y="171"/>
                    </a:cubicBezTo>
                    <a:cubicBezTo>
                      <a:pt x="98" y="171"/>
                      <a:pt x="98" y="171"/>
                      <a:pt x="98" y="172"/>
                    </a:cubicBezTo>
                    <a:cubicBezTo>
                      <a:pt x="97" y="175"/>
                      <a:pt x="96" y="186"/>
                      <a:pt x="101" y="192"/>
                    </a:cubicBezTo>
                    <a:cubicBezTo>
                      <a:pt x="105" y="197"/>
                      <a:pt x="108" y="199"/>
                      <a:pt x="110" y="199"/>
                    </a:cubicBezTo>
                    <a:cubicBezTo>
                      <a:pt x="111" y="199"/>
                      <a:pt x="112" y="199"/>
                      <a:pt x="113" y="199"/>
                    </a:cubicBezTo>
                    <a:cubicBezTo>
                      <a:pt x="114" y="199"/>
                      <a:pt x="114" y="199"/>
                      <a:pt x="115" y="199"/>
                    </a:cubicBezTo>
                    <a:cubicBezTo>
                      <a:pt x="117" y="199"/>
                      <a:pt x="118" y="200"/>
                      <a:pt x="119" y="200"/>
                    </a:cubicBezTo>
                    <a:cubicBezTo>
                      <a:pt x="119" y="201"/>
                      <a:pt x="120" y="201"/>
                      <a:pt x="120" y="201"/>
                    </a:cubicBezTo>
                    <a:cubicBezTo>
                      <a:pt x="121" y="201"/>
                      <a:pt x="121" y="201"/>
                      <a:pt x="121" y="201"/>
                    </a:cubicBezTo>
                    <a:cubicBezTo>
                      <a:pt x="125" y="201"/>
                      <a:pt x="125" y="203"/>
                      <a:pt x="125" y="204"/>
                    </a:cubicBezTo>
                    <a:cubicBezTo>
                      <a:pt x="126" y="205"/>
                      <a:pt x="126" y="205"/>
                      <a:pt x="126" y="205"/>
                    </a:cubicBezTo>
                    <a:cubicBezTo>
                      <a:pt x="127" y="205"/>
                      <a:pt x="129" y="205"/>
                      <a:pt x="130" y="205"/>
                    </a:cubicBezTo>
                    <a:cubicBezTo>
                      <a:pt x="135" y="206"/>
                      <a:pt x="137" y="208"/>
                      <a:pt x="137" y="211"/>
                    </a:cubicBezTo>
                    <a:cubicBezTo>
                      <a:pt x="137" y="211"/>
                      <a:pt x="138" y="211"/>
                      <a:pt x="139" y="211"/>
                    </a:cubicBezTo>
                    <a:cubicBezTo>
                      <a:pt x="139" y="211"/>
                      <a:pt x="139" y="211"/>
                      <a:pt x="140" y="211"/>
                    </a:cubicBezTo>
                    <a:cubicBezTo>
                      <a:pt x="140" y="211"/>
                      <a:pt x="141" y="211"/>
                      <a:pt x="142" y="211"/>
                    </a:cubicBezTo>
                    <a:cubicBezTo>
                      <a:pt x="144" y="211"/>
                      <a:pt x="147" y="211"/>
                      <a:pt x="149" y="212"/>
                    </a:cubicBezTo>
                    <a:cubicBezTo>
                      <a:pt x="149" y="213"/>
                      <a:pt x="149" y="213"/>
                      <a:pt x="149" y="213"/>
                    </a:cubicBezTo>
                    <a:cubicBezTo>
                      <a:pt x="152" y="215"/>
                      <a:pt x="154" y="217"/>
                      <a:pt x="154" y="222"/>
                    </a:cubicBezTo>
                    <a:cubicBezTo>
                      <a:pt x="154" y="223"/>
                      <a:pt x="154" y="224"/>
                      <a:pt x="155" y="225"/>
                    </a:cubicBezTo>
                    <a:cubicBezTo>
                      <a:pt x="156" y="227"/>
                      <a:pt x="157" y="228"/>
                      <a:pt x="156" y="230"/>
                    </a:cubicBezTo>
                    <a:cubicBezTo>
                      <a:pt x="156" y="231"/>
                      <a:pt x="155" y="231"/>
                      <a:pt x="154" y="232"/>
                    </a:cubicBezTo>
                    <a:cubicBezTo>
                      <a:pt x="154" y="232"/>
                      <a:pt x="155" y="233"/>
                      <a:pt x="155" y="234"/>
                    </a:cubicBezTo>
                    <a:cubicBezTo>
                      <a:pt x="156" y="236"/>
                      <a:pt x="157" y="237"/>
                      <a:pt x="157" y="239"/>
                    </a:cubicBezTo>
                    <a:cubicBezTo>
                      <a:pt x="157" y="242"/>
                      <a:pt x="161" y="244"/>
                      <a:pt x="167" y="243"/>
                    </a:cubicBezTo>
                    <a:cubicBezTo>
                      <a:pt x="168" y="243"/>
                      <a:pt x="169" y="243"/>
                      <a:pt x="170" y="243"/>
                    </a:cubicBezTo>
                    <a:cubicBezTo>
                      <a:pt x="175" y="243"/>
                      <a:pt x="178" y="244"/>
                      <a:pt x="178" y="251"/>
                    </a:cubicBezTo>
                    <a:cubicBezTo>
                      <a:pt x="178" y="253"/>
                      <a:pt x="179" y="254"/>
                      <a:pt x="181" y="256"/>
                    </a:cubicBezTo>
                    <a:cubicBezTo>
                      <a:pt x="182" y="257"/>
                      <a:pt x="184" y="259"/>
                      <a:pt x="185" y="261"/>
                    </a:cubicBezTo>
                    <a:cubicBezTo>
                      <a:pt x="186" y="265"/>
                      <a:pt x="185" y="268"/>
                      <a:pt x="184" y="271"/>
                    </a:cubicBezTo>
                    <a:cubicBezTo>
                      <a:pt x="184" y="273"/>
                      <a:pt x="183" y="275"/>
                      <a:pt x="184" y="276"/>
                    </a:cubicBezTo>
                    <a:cubicBezTo>
                      <a:pt x="184" y="277"/>
                      <a:pt x="184" y="278"/>
                      <a:pt x="184" y="278"/>
                    </a:cubicBezTo>
                    <a:cubicBezTo>
                      <a:pt x="184" y="279"/>
                      <a:pt x="184" y="279"/>
                      <a:pt x="184" y="279"/>
                    </a:cubicBezTo>
                    <a:cubicBezTo>
                      <a:pt x="183" y="280"/>
                      <a:pt x="183" y="280"/>
                      <a:pt x="183" y="281"/>
                    </a:cubicBezTo>
                    <a:cubicBezTo>
                      <a:pt x="183" y="281"/>
                      <a:pt x="183" y="281"/>
                      <a:pt x="183" y="282"/>
                    </a:cubicBezTo>
                    <a:cubicBezTo>
                      <a:pt x="183" y="282"/>
                      <a:pt x="183" y="282"/>
                      <a:pt x="182" y="283"/>
                    </a:cubicBezTo>
                    <a:cubicBezTo>
                      <a:pt x="182" y="283"/>
                      <a:pt x="182" y="283"/>
                      <a:pt x="182" y="283"/>
                    </a:cubicBezTo>
                    <a:cubicBezTo>
                      <a:pt x="182" y="284"/>
                      <a:pt x="182" y="284"/>
                      <a:pt x="181" y="284"/>
                    </a:cubicBezTo>
                    <a:cubicBezTo>
                      <a:pt x="181" y="284"/>
                      <a:pt x="181" y="284"/>
                      <a:pt x="181" y="285"/>
                    </a:cubicBezTo>
                    <a:cubicBezTo>
                      <a:pt x="181" y="285"/>
                      <a:pt x="181" y="285"/>
                      <a:pt x="181" y="285"/>
                    </a:cubicBezTo>
                    <a:cubicBezTo>
                      <a:pt x="181" y="285"/>
                      <a:pt x="181" y="285"/>
                      <a:pt x="181" y="285"/>
                    </a:cubicBezTo>
                    <a:cubicBezTo>
                      <a:pt x="181" y="285"/>
                      <a:pt x="181" y="285"/>
                      <a:pt x="181" y="285"/>
                    </a:cubicBezTo>
                    <a:cubicBezTo>
                      <a:pt x="181" y="285"/>
                      <a:pt x="182" y="286"/>
                      <a:pt x="182" y="286"/>
                    </a:cubicBezTo>
                    <a:cubicBezTo>
                      <a:pt x="182" y="286"/>
                      <a:pt x="182" y="286"/>
                      <a:pt x="182" y="286"/>
                    </a:cubicBezTo>
                    <a:cubicBezTo>
                      <a:pt x="182" y="287"/>
                      <a:pt x="182" y="287"/>
                      <a:pt x="182" y="287"/>
                    </a:cubicBezTo>
                    <a:cubicBezTo>
                      <a:pt x="182" y="287"/>
                      <a:pt x="182" y="288"/>
                      <a:pt x="182" y="288"/>
                    </a:cubicBezTo>
                    <a:cubicBezTo>
                      <a:pt x="182" y="288"/>
                      <a:pt x="182" y="289"/>
                      <a:pt x="182" y="289"/>
                    </a:cubicBezTo>
                    <a:cubicBezTo>
                      <a:pt x="182" y="291"/>
                      <a:pt x="181" y="291"/>
                      <a:pt x="180" y="292"/>
                    </a:cubicBezTo>
                    <a:cubicBezTo>
                      <a:pt x="180" y="292"/>
                      <a:pt x="181" y="293"/>
                      <a:pt x="181" y="294"/>
                    </a:cubicBezTo>
                    <a:cubicBezTo>
                      <a:pt x="182" y="296"/>
                      <a:pt x="184" y="300"/>
                      <a:pt x="183" y="305"/>
                    </a:cubicBezTo>
                    <a:cubicBezTo>
                      <a:pt x="182" y="307"/>
                      <a:pt x="182" y="310"/>
                      <a:pt x="182" y="310"/>
                    </a:cubicBezTo>
                    <a:cubicBezTo>
                      <a:pt x="182" y="311"/>
                      <a:pt x="183" y="311"/>
                      <a:pt x="187" y="311"/>
                    </a:cubicBezTo>
                    <a:cubicBezTo>
                      <a:pt x="191" y="311"/>
                      <a:pt x="193" y="312"/>
                      <a:pt x="194" y="313"/>
                    </a:cubicBezTo>
                    <a:cubicBezTo>
                      <a:pt x="194" y="313"/>
                      <a:pt x="195" y="313"/>
                      <a:pt x="195" y="313"/>
                    </a:cubicBezTo>
                    <a:cubicBezTo>
                      <a:pt x="195" y="313"/>
                      <a:pt x="195" y="313"/>
                      <a:pt x="195" y="313"/>
                    </a:cubicBezTo>
                    <a:cubicBezTo>
                      <a:pt x="196" y="312"/>
                      <a:pt x="197" y="312"/>
                      <a:pt x="197" y="312"/>
                    </a:cubicBezTo>
                    <a:cubicBezTo>
                      <a:pt x="202" y="312"/>
                      <a:pt x="206" y="321"/>
                      <a:pt x="206" y="323"/>
                    </a:cubicBezTo>
                    <a:cubicBezTo>
                      <a:pt x="207" y="327"/>
                      <a:pt x="209" y="332"/>
                      <a:pt x="210" y="334"/>
                    </a:cubicBezTo>
                    <a:cubicBezTo>
                      <a:pt x="210" y="334"/>
                      <a:pt x="210" y="334"/>
                      <a:pt x="210" y="334"/>
                    </a:cubicBezTo>
                    <a:cubicBezTo>
                      <a:pt x="212" y="333"/>
                      <a:pt x="214" y="332"/>
                      <a:pt x="217" y="332"/>
                    </a:cubicBezTo>
                    <a:cubicBezTo>
                      <a:pt x="218" y="332"/>
                      <a:pt x="219" y="332"/>
                      <a:pt x="220" y="332"/>
                    </a:cubicBezTo>
                    <a:cubicBezTo>
                      <a:pt x="220" y="333"/>
                      <a:pt x="221" y="333"/>
                      <a:pt x="221" y="333"/>
                    </a:cubicBezTo>
                    <a:cubicBezTo>
                      <a:pt x="224" y="336"/>
                      <a:pt x="222" y="342"/>
                      <a:pt x="221" y="348"/>
                    </a:cubicBezTo>
                    <a:cubicBezTo>
                      <a:pt x="221" y="349"/>
                      <a:pt x="220" y="351"/>
                      <a:pt x="220" y="352"/>
                    </a:cubicBezTo>
                    <a:cubicBezTo>
                      <a:pt x="220" y="352"/>
                      <a:pt x="220" y="352"/>
                      <a:pt x="220" y="352"/>
                    </a:cubicBezTo>
                    <a:cubicBezTo>
                      <a:pt x="224" y="352"/>
                      <a:pt x="226" y="353"/>
                      <a:pt x="226" y="353"/>
                    </a:cubicBezTo>
                    <a:cubicBezTo>
                      <a:pt x="230" y="355"/>
                      <a:pt x="230" y="371"/>
                      <a:pt x="229" y="373"/>
                    </a:cubicBezTo>
                    <a:cubicBezTo>
                      <a:pt x="228" y="375"/>
                      <a:pt x="226" y="376"/>
                      <a:pt x="221" y="378"/>
                    </a:cubicBezTo>
                    <a:cubicBezTo>
                      <a:pt x="219" y="379"/>
                      <a:pt x="216" y="380"/>
                      <a:pt x="215" y="381"/>
                    </a:cubicBezTo>
                    <a:cubicBezTo>
                      <a:pt x="211" y="384"/>
                      <a:pt x="201" y="394"/>
                      <a:pt x="196" y="401"/>
                    </a:cubicBezTo>
                    <a:cubicBezTo>
                      <a:pt x="195" y="403"/>
                      <a:pt x="194" y="404"/>
                      <a:pt x="193" y="405"/>
                    </a:cubicBezTo>
                    <a:cubicBezTo>
                      <a:pt x="193" y="405"/>
                      <a:pt x="193" y="406"/>
                      <a:pt x="193" y="406"/>
                    </a:cubicBezTo>
                    <a:cubicBezTo>
                      <a:pt x="192" y="407"/>
                      <a:pt x="191" y="408"/>
                      <a:pt x="190" y="409"/>
                    </a:cubicBezTo>
                    <a:cubicBezTo>
                      <a:pt x="190" y="409"/>
                      <a:pt x="190" y="409"/>
                      <a:pt x="190" y="409"/>
                    </a:cubicBezTo>
                    <a:cubicBezTo>
                      <a:pt x="190" y="409"/>
                      <a:pt x="190" y="409"/>
                      <a:pt x="190" y="409"/>
                    </a:cubicBezTo>
                    <a:cubicBezTo>
                      <a:pt x="190" y="409"/>
                      <a:pt x="190" y="409"/>
                      <a:pt x="190" y="409"/>
                    </a:cubicBezTo>
                    <a:cubicBezTo>
                      <a:pt x="190" y="409"/>
                      <a:pt x="190" y="409"/>
                      <a:pt x="190" y="409"/>
                    </a:cubicBezTo>
                    <a:cubicBezTo>
                      <a:pt x="191" y="409"/>
                      <a:pt x="191" y="409"/>
                      <a:pt x="191" y="409"/>
                    </a:cubicBezTo>
                    <a:cubicBezTo>
                      <a:pt x="191" y="409"/>
                      <a:pt x="191" y="409"/>
                      <a:pt x="191" y="409"/>
                    </a:cubicBezTo>
                    <a:cubicBezTo>
                      <a:pt x="193" y="410"/>
                      <a:pt x="195" y="410"/>
                      <a:pt x="198" y="413"/>
                    </a:cubicBezTo>
                    <a:cubicBezTo>
                      <a:pt x="198" y="413"/>
                      <a:pt x="198" y="414"/>
                      <a:pt x="199" y="414"/>
                    </a:cubicBezTo>
                    <a:cubicBezTo>
                      <a:pt x="201" y="417"/>
                      <a:pt x="202" y="419"/>
                      <a:pt x="203" y="420"/>
                    </a:cubicBezTo>
                    <a:cubicBezTo>
                      <a:pt x="203" y="419"/>
                      <a:pt x="205" y="418"/>
                      <a:pt x="207" y="418"/>
                    </a:cubicBezTo>
                    <a:cubicBezTo>
                      <a:pt x="208" y="418"/>
                      <a:pt x="209" y="419"/>
                      <a:pt x="210" y="420"/>
                    </a:cubicBezTo>
                    <a:cubicBezTo>
                      <a:pt x="212" y="423"/>
                      <a:pt x="215" y="425"/>
                      <a:pt x="218" y="427"/>
                    </a:cubicBezTo>
                    <a:cubicBezTo>
                      <a:pt x="220" y="428"/>
                      <a:pt x="222" y="429"/>
                      <a:pt x="223" y="430"/>
                    </a:cubicBezTo>
                    <a:cubicBezTo>
                      <a:pt x="223" y="430"/>
                      <a:pt x="224" y="431"/>
                      <a:pt x="225" y="431"/>
                    </a:cubicBezTo>
                    <a:cubicBezTo>
                      <a:pt x="227" y="433"/>
                      <a:pt x="231" y="435"/>
                      <a:pt x="231" y="440"/>
                    </a:cubicBezTo>
                    <a:cubicBezTo>
                      <a:pt x="231" y="441"/>
                      <a:pt x="231" y="442"/>
                      <a:pt x="231" y="443"/>
                    </a:cubicBezTo>
                    <a:cubicBezTo>
                      <a:pt x="231" y="444"/>
                      <a:pt x="231" y="445"/>
                      <a:pt x="231" y="445"/>
                    </a:cubicBezTo>
                    <a:cubicBezTo>
                      <a:pt x="231" y="446"/>
                      <a:pt x="231" y="446"/>
                      <a:pt x="231" y="446"/>
                    </a:cubicBezTo>
                    <a:cubicBezTo>
                      <a:pt x="230" y="447"/>
                      <a:pt x="230" y="447"/>
                      <a:pt x="230" y="448"/>
                    </a:cubicBezTo>
                    <a:cubicBezTo>
                      <a:pt x="230" y="448"/>
                      <a:pt x="230" y="448"/>
                      <a:pt x="230" y="448"/>
                    </a:cubicBezTo>
                    <a:cubicBezTo>
                      <a:pt x="230" y="449"/>
                      <a:pt x="230" y="450"/>
                      <a:pt x="231" y="450"/>
                    </a:cubicBezTo>
                    <a:cubicBezTo>
                      <a:pt x="231" y="451"/>
                      <a:pt x="231" y="451"/>
                      <a:pt x="231" y="451"/>
                    </a:cubicBezTo>
                    <a:cubicBezTo>
                      <a:pt x="231" y="452"/>
                      <a:pt x="231" y="452"/>
                      <a:pt x="231" y="453"/>
                    </a:cubicBezTo>
                    <a:cubicBezTo>
                      <a:pt x="231" y="453"/>
                      <a:pt x="231" y="453"/>
                      <a:pt x="231" y="453"/>
                    </a:cubicBezTo>
                    <a:cubicBezTo>
                      <a:pt x="232" y="452"/>
                      <a:pt x="233" y="451"/>
                      <a:pt x="234" y="450"/>
                    </a:cubicBezTo>
                    <a:cubicBezTo>
                      <a:pt x="238" y="447"/>
                      <a:pt x="239" y="445"/>
                      <a:pt x="240" y="442"/>
                    </a:cubicBezTo>
                    <a:cubicBezTo>
                      <a:pt x="240" y="441"/>
                      <a:pt x="241" y="439"/>
                      <a:pt x="242" y="437"/>
                    </a:cubicBezTo>
                    <a:cubicBezTo>
                      <a:pt x="243" y="435"/>
                      <a:pt x="244" y="433"/>
                      <a:pt x="244" y="432"/>
                    </a:cubicBezTo>
                    <a:cubicBezTo>
                      <a:pt x="244" y="429"/>
                      <a:pt x="245" y="426"/>
                      <a:pt x="249" y="423"/>
                    </a:cubicBezTo>
                    <a:cubicBezTo>
                      <a:pt x="250" y="421"/>
                      <a:pt x="250" y="420"/>
                      <a:pt x="250" y="418"/>
                    </a:cubicBezTo>
                    <a:cubicBezTo>
                      <a:pt x="250" y="416"/>
                      <a:pt x="250" y="413"/>
                      <a:pt x="255" y="410"/>
                    </a:cubicBezTo>
                    <a:cubicBezTo>
                      <a:pt x="259" y="409"/>
                      <a:pt x="261" y="409"/>
                      <a:pt x="262" y="411"/>
                    </a:cubicBezTo>
                    <a:cubicBezTo>
                      <a:pt x="264" y="414"/>
                      <a:pt x="262" y="418"/>
                      <a:pt x="260" y="421"/>
                    </a:cubicBezTo>
                    <a:cubicBezTo>
                      <a:pt x="263" y="417"/>
                      <a:pt x="265" y="412"/>
                      <a:pt x="268" y="407"/>
                    </a:cubicBezTo>
                    <a:cubicBezTo>
                      <a:pt x="268" y="406"/>
                      <a:pt x="269" y="405"/>
                      <a:pt x="270" y="403"/>
                    </a:cubicBezTo>
                    <a:cubicBezTo>
                      <a:pt x="274" y="395"/>
                      <a:pt x="278" y="391"/>
                      <a:pt x="282" y="390"/>
                    </a:cubicBezTo>
                    <a:cubicBezTo>
                      <a:pt x="283" y="390"/>
                      <a:pt x="285" y="387"/>
                      <a:pt x="284" y="376"/>
                    </a:cubicBezTo>
                    <a:cubicBezTo>
                      <a:pt x="284" y="374"/>
                      <a:pt x="284" y="373"/>
                      <a:pt x="283" y="371"/>
                    </a:cubicBezTo>
                    <a:cubicBezTo>
                      <a:pt x="283" y="366"/>
                      <a:pt x="282" y="362"/>
                      <a:pt x="284" y="358"/>
                    </a:cubicBezTo>
                    <a:cubicBezTo>
                      <a:pt x="285" y="357"/>
                      <a:pt x="286" y="355"/>
                      <a:pt x="286" y="354"/>
                    </a:cubicBezTo>
                    <a:cubicBezTo>
                      <a:pt x="286" y="352"/>
                      <a:pt x="286" y="349"/>
                      <a:pt x="290" y="349"/>
                    </a:cubicBezTo>
                    <a:cubicBezTo>
                      <a:pt x="292" y="349"/>
                      <a:pt x="298" y="343"/>
                      <a:pt x="302" y="339"/>
                    </a:cubicBezTo>
                    <a:cubicBezTo>
                      <a:pt x="308" y="333"/>
                      <a:pt x="312" y="332"/>
                      <a:pt x="318" y="332"/>
                    </a:cubicBezTo>
                    <a:cubicBezTo>
                      <a:pt x="320" y="332"/>
                      <a:pt x="321" y="331"/>
                      <a:pt x="321" y="331"/>
                    </a:cubicBezTo>
                    <a:cubicBezTo>
                      <a:pt x="321" y="330"/>
                      <a:pt x="322" y="329"/>
                      <a:pt x="324" y="328"/>
                    </a:cubicBezTo>
                    <a:cubicBezTo>
                      <a:pt x="327" y="328"/>
                      <a:pt x="329" y="326"/>
                      <a:pt x="330" y="324"/>
                    </a:cubicBezTo>
                    <a:cubicBezTo>
                      <a:pt x="331" y="323"/>
                      <a:pt x="332" y="323"/>
                      <a:pt x="332" y="322"/>
                    </a:cubicBezTo>
                    <a:cubicBezTo>
                      <a:pt x="333" y="321"/>
                      <a:pt x="335" y="320"/>
                      <a:pt x="338" y="320"/>
                    </a:cubicBezTo>
                    <a:cubicBezTo>
                      <a:pt x="340" y="320"/>
                      <a:pt x="343" y="321"/>
                      <a:pt x="345" y="321"/>
                    </a:cubicBezTo>
                    <a:cubicBezTo>
                      <a:pt x="348" y="321"/>
                      <a:pt x="350" y="322"/>
                      <a:pt x="352" y="322"/>
                    </a:cubicBezTo>
                    <a:cubicBezTo>
                      <a:pt x="356" y="322"/>
                      <a:pt x="356" y="322"/>
                      <a:pt x="356" y="322"/>
                    </a:cubicBezTo>
                    <a:cubicBezTo>
                      <a:pt x="360" y="322"/>
                      <a:pt x="360" y="321"/>
                      <a:pt x="360" y="320"/>
                    </a:cubicBezTo>
                    <a:cubicBezTo>
                      <a:pt x="360" y="316"/>
                      <a:pt x="364" y="312"/>
                      <a:pt x="369" y="312"/>
                    </a:cubicBezTo>
                    <a:cubicBezTo>
                      <a:pt x="371" y="312"/>
                      <a:pt x="372" y="312"/>
                      <a:pt x="372" y="308"/>
                    </a:cubicBezTo>
                    <a:cubicBezTo>
                      <a:pt x="372" y="302"/>
                      <a:pt x="373" y="299"/>
                      <a:pt x="377" y="296"/>
                    </a:cubicBezTo>
                    <a:cubicBezTo>
                      <a:pt x="379" y="295"/>
                      <a:pt x="379" y="292"/>
                      <a:pt x="380" y="289"/>
                    </a:cubicBezTo>
                    <a:cubicBezTo>
                      <a:pt x="380" y="288"/>
                      <a:pt x="381" y="287"/>
                      <a:pt x="381" y="286"/>
                    </a:cubicBezTo>
                    <a:cubicBezTo>
                      <a:pt x="381" y="284"/>
                      <a:pt x="383" y="283"/>
                      <a:pt x="384" y="283"/>
                    </a:cubicBezTo>
                    <a:cubicBezTo>
                      <a:pt x="385" y="282"/>
                      <a:pt x="385" y="282"/>
                      <a:pt x="385" y="281"/>
                    </a:cubicBezTo>
                    <a:cubicBezTo>
                      <a:pt x="385" y="278"/>
                      <a:pt x="385" y="276"/>
                      <a:pt x="386" y="273"/>
                    </a:cubicBezTo>
                    <a:cubicBezTo>
                      <a:pt x="386" y="271"/>
                      <a:pt x="387" y="269"/>
                      <a:pt x="387" y="267"/>
                    </a:cubicBezTo>
                    <a:cubicBezTo>
                      <a:pt x="387" y="264"/>
                      <a:pt x="389" y="262"/>
                      <a:pt x="391" y="262"/>
                    </a:cubicBezTo>
                    <a:cubicBezTo>
                      <a:pt x="392" y="261"/>
                      <a:pt x="392" y="261"/>
                      <a:pt x="393" y="260"/>
                    </a:cubicBezTo>
                    <a:cubicBezTo>
                      <a:pt x="393" y="260"/>
                      <a:pt x="393" y="259"/>
                      <a:pt x="393" y="257"/>
                    </a:cubicBezTo>
                    <a:cubicBezTo>
                      <a:pt x="392" y="255"/>
                      <a:pt x="392" y="251"/>
                      <a:pt x="394" y="246"/>
                    </a:cubicBezTo>
                    <a:cubicBezTo>
                      <a:pt x="395" y="242"/>
                      <a:pt x="395" y="237"/>
                      <a:pt x="394" y="232"/>
                    </a:cubicBezTo>
                    <a:cubicBezTo>
                      <a:pt x="394" y="230"/>
                      <a:pt x="394" y="228"/>
                      <a:pt x="394" y="225"/>
                    </a:cubicBezTo>
                    <a:cubicBezTo>
                      <a:pt x="394" y="217"/>
                      <a:pt x="394" y="210"/>
                      <a:pt x="397" y="207"/>
                    </a:cubicBezTo>
                    <a:cubicBezTo>
                      <a:pt x="397" y="207"/>
                      <a:pt x="397" y="207"/>
                      <a:pt x="397" y="206"/>
                    </a:cubicBezTo>
                    <a:cubicBezTo>
                      <a:pt x="397" y="206"/>
                      <a:pt x="397" y="206"/>
                      <a:pt x="397" y="206"/>
                    </a:cubicBezTo>
                    <a:cubicBezTo>
                      <a:pt x="395" y="205"/>
                      <a:pt x="394" y="204"/>
                      <a:pt x="395" y="202"/>
                    </a:cubicBezTo>
                    <a:cubicBezTo>
                      <a:pt x="395" y="200"/>
                      <a:pt x="398" y="198"/>
                      <a:pt x="400" y="199"/>
                    </a:cubicBezTo>
                    <a:cubicBezTo>
                      <a:pt x="401" y="199"/>
                      <a:pt x="402" y="200"/>
                      <a:pt x="402" y="201"/>
                    </a:cubicBezTo>
                    <a:cubicBezTo>
                      <a:pt x="403" y="201"/>
                      <a:pt x="404" y="202"/>
                      <a:pt x="405" y="201"/>
                    </a:cubicBezTo>
                    <a:cubicBezTo>
                      <a:pt x="408" y="200"/>
                      <a:pt x="411" y="193"/>
                      <a:pt x="413" y="187"/>
                    </a:cubicBezTo>
                    <a:cubicBezTo>
                      <a:pt x="414" y="185"/>
                      <a:pt x="414" y="185"/>
                      <a:pt x="414" y="185"/>
                    </a:cubicBezTo>
                    <a:cubicBezTo>
                      <a:pt x="416" y="178"/>
                      <a:pt x="420" y="177"/>
                      <a:pt x="423" y="176"/>
                    </a:cubicBezTo>
                    <a:cubicBezTo>
                      <a:pt x="424" y="176"/>
                      <a:pt x="425" y="176"/>
                      <a:pt x="425" y="176"/>
                    </a:cubicBezTo>
                    <a:cubicBezTo>
                      <a:pt x="428" y="174"/>
                      <a:pt x="435" y="167"/>
                      <a:pt x="440" y="154"/>
                    </a:cubicBezTo>
                    <a:cubicBezTo>
                      <a:pt x="444" y="145"/>
                      <a:pt x="441" y="135"/>
                      <a:pt x="439" y="128"/>
                    </a:cubicBezTo>
                    <a:cubicBezTo>
                      <a:pt x="438" y="126"/>
                      <a:pt x="438" y="124"/>
                      <a:pt x="438" y="123"/>
                    </a:cubicBezTo>
                    <a:cubicBezTo>
                      <a:pt x="436" y="118"/>
                      <a:pt x="435" y="118"/>
                      <a:pt x="434" y="118"/>
                    </a:cubicBezTo>
                    <a:cubicBezTo>
                      <a:pt x="433" y="118"/>
                      <a:pt x="433" y="118"/>
                      <a:pt x="432" y="118"/>
                    </a:cubicBezTo>
                    <a:cubicBezTo>
                      <a:pt x="431" y="118"/>
                      <a:pt x="431" y="118"/>
                      <a:pt x="430" y="118"/>
                    </a:cubicBezTo>
                    <a:cubicBezTo>
                      <a:pt x="430" y="118"/>
                      <a:pt x="429" y="118"/>
                      <a:pt x="429" y="118"/>
                    </a:cubicBezTo>
                    <a:cubicBezTo>
                      <a:pt x="420" y="118"/>
                      <a:pt x="411" y="113"/>
                      <a:pt x="401" y="103"/>
                    </a:cubicBezTo>
                    <a:cubicBezTo>
                      <a:pt x="395" y="95"/>
                      <a:pt x="387" y="92"/>
                      <a:pt x="379" y="92"/>
                    </a:cubicBezTo>
                    <a:cubicBezTo>
                      <a:pt x="376" y="92"/>
                      <a:pt x="374" y="92"/>
                      <a:pt x="370" y="93"/>
                    </a:cubicBezTo>
                    <a:cubicBezTo>
                      <a:pt x="369" y="93"/>
                      <a:pt x="368" y="94"/>
                      <a:pt x="366" y="94"/>
                    </a:cubicBezTo>
                    <a:cubicBezTo>
                      <a:pt x="361" y="94"/>
                      <a:pt x="357" y="92"/>
                      <a:pt x="353" y="90"/>
                    </a:cubicBezTo>
                    <a:cubicBezTo>
                      <a:pt x="351" y="89"/>
                      <a:pt x="349" y="88"/>
                      <a:pt x="347" y="88"/>
                    </a:cubicBezTo>
                    <a:cubicBezTo>
                      <a:pt x="345" y="87"/>
                      <a:pt x="341" y="90"/>
                      <a:pt x="339" y="92"/>
                    </a:cubicBezTo>
                    <a:cubicBezTo>
                      <a:pt x="337" y="93"/>
                      <a:pt x="335" y="94"/>
                      <a:pt x="334" y="95"/>
                    </a:cubicBezTo>
                    <a:cubicBezTo>
                      <a:pt x="332" y="96"/>
                      <a:pt x="331" y="95"/>
                      <a:pt x="330" y="94"/>
                    </a:cubicBezTo>
                    <a:cubicBezTo>
                      <a:pt x="329" y="93"/>
                      <a:pt x="330" y="91"/>
                      <a:pt x="331" y="88"/>
                    </a:cubicBezTo>
                    <a:cubicBezTo>
                      <a:pt x="332" y="86"/>
                      <a:pt x="333" y="84"/>
                      <a:pt x="333" y="82"/>
                    </a:cubicBezTo>
                    <a:cubicBezTo>
                      <a:pt x="333" y="82"/>
                      <a:pt x="333" y="78"/>
                      <a:pt x="308" y="68"/>
                    </a:cubicBezTo>
                    <a:cubicBezTo>
                      <a:pt x="304" y="67"/>
                      <a:pt x="301" y="66"/>
                      <a:pt x="299" y="66"/>
                    </a:cubicBezTo>
                    <a:cubicBezTo>
                      <a:pt x="296" y="66"/>
                      <a:pt x="294" y="68"/>
                      <a:pt x="294" y="71"/>
                    </a:cubicBezTo>
                    <a:cubicBezTo>
                      <a:pt x="294" y="75"/>
                      <a:pt x="293" y="76"/>
                      <a:pt x="291" y="76"/>
                    </a:cubicBezTo>
                    <a:cubicBezTo>
                      <a:pt x="290" y="76"/>
                      <a:pt x="290" y="76"/>
                      <a:pt x="289" y="76"/>
                    </a:cubicBezTo>
                    <a:cubicBezTo>
                      <a:pt x="289" y="76"/>
                      <a:pt x="288" y="76"/>
                      <a:pt x="288" y="76"/>
                    </a:cubicBezTo>
                    <a:cubicBezTo>
                      <a:pt x="287" y="76"/>
                      <a:pt x="286" y="77"/>
                      <a:pt x="286" y="78"/>
                    </a:cubicBezTo>
                    <a:cubicBezTo>
                      <a:pt x="284" y="83"/>
                      <a:pt x="281" y="83"/>
                      <a:pt x="279" y="83"/>
                    </a:cubicBezTo>
                    <a:cubicBezTo>
                      <a:pt x="277" y="83"/>
                      <a:pt x="276" y="82"/>
                      <a:pt x="275" y="80"/>
                    </a:cubicBezTo>
                    <a:cubicBezTo>
                      <a:pt x="275" y="79"/>
                      <a:pt x="275" y="77"/>
                      <a:pt x="277" y="75"/>
                    </a:cubicBezTo>
                    <a:cubicBezTo>
                      <a:pt x="281" y="73"/>
                      <a:pt x="285" y="68"/>
                      <a:pt x="286" y="64"/>
                    </a:cubicBezTo>
                    <a:cubicBezTo>
                      <a:pt x="286" y="62"/>
                      <a:pt x="279" y="59"/>
                      <a:pt x="271" y="59"/>
                    </a:cubicBezTo>
                    <a:cubicBezTo>
                      <a:pt x="269" y="59"/>
                      <a:pt x="267" y="60"/>
                      <a:pt x="266" y="60"/>
                    </a:cubicBezTo>
                    <a:cubicBezTo>
                      <a:pt x="264" y="61"/>
                      <a:pt x="264" y="62"/>
                      <a:pt x="263" y="65"/>
                    </a:cubicBezTo>
                    <a:cubicBezTo>
                      <a:pt x="263" y="67"/>
                      <a:pt x="262" y="69"/>
                      <a:pt x="260" y="69"/>
                    </a:cubicBezTo>
                    <a:cubicBezTo>
                      <a:pt x="259" y="69"/>
                      <a:pt x="258" y="69"/>
                      <a:pt x="257" y="69"/>
                    </a:cubicBezTo>
                    <a:cubicBezTo>
                      <a:pt x="255" y="67"/>
                      <a:pt x="253" y="64"/>
                      <a:pt x="254" y="62"/>
                    </a:cubicBezTo>
                    <a:cubicBezTo>
                      <a:pt x="255" y="58"/>
                      <a:pt x="258" y="56"/>
                      <a:pt x="261" y="56"/>
                    </a:cubicBezTo>
                    <a:cubicBezTo>
                      <a:pt x="261" y="56"/>
                      <a:pt x="261" y="56"/>
                      <a:pt x="261" y="56"/>
                    </a:cubicBezTo>
                    <a:cubicBezTo>
                      <a:pt x="263" y="56"/>
                      <a:pt x="266" y="52"/>
                      <a:pt x="271" y="43"/>
                    </a:cubicBezTo>
                    <a:cubicBezTo>
                      <a:pt x="272" y="41"/>
                      <a:pt x="271" y="40"/>
                      <a:pt x="267" y="37"/>
                    </a:cubicBezTo>
                    <a:cubicBezTo>
                      <a:pt x="265" y="36"/>
                      <a:pt x="263" y="35"/>
                      <a:pt x="262" y="33"/>
                    </a:cubicBezTo>
                    <a:cubicBezTo>
                      <a:pt x="259" y="30"/>
                      <a:pt x="258" y="25"/>
                      <a:pt x="257" y="21"/>
                    </a:cubicBezTo>
                    <a:cubicBezTo>
                      <a:pt x="257" y="18"/>
                      <a:pt x="256" y="15"/>
                      <a:pt x="255" y="13"/>
                    </a:cubicBezTo>
                    <a:cubicBezTo>
                      <a:pt x="255" y="13"/>
                      <a:pt x="255" y="13"/>
                      <a:pt x="255" y="13"/>
                    </a:cubicBezTo>
                    <a:cubicBezTo>
                      <a:pt x="255" y="13"/>
                      <a:pt x="254" y="14"/>
                      <a:pt x="254" y="14"/>
                    </a:cubicBezTo>
                    <a:cubicBezTo>
                      <a:pt x="254" y="14"/>
                      <a:pt x="253" y="15"/>
                      <a:pt x="253" y="15"/>
                    </a:cubicBezTo>
                    <a:cubicBezTo>
                      <a:pt x="253" y="15"/>
                      <a:pt x="252" y="16"/>
                      <a:pt x="252" y="16"/>
                    </a:cubicBezTo>
                    <a:cubicBezTo>
                      <a:pt x="252" y="16"/>
                      <a:pt x="251" y="17"/>
                      <a:pt x="251" y="17"/>
                    </a:cubicBezTo>
                    <a:cubicBezTo>
                      <a:pt x="251" y="18"/>
                      <a:pt x="250" y="18"/>
                      <a:pt x="250" y="18"/>
                    </a:cubicBezTo>
                    <a:cubicBezTo>
                      <a:pt x="250" y="19"/>
                      <a:pt x="250" y="19"/>
                      <a:pt x="249" y="19"/>
                    </a:cubicBezTo>
                    <a:cubicBezTo>
                      <a:pt x="249" y="20"/>
                      <a:pt x="249" y="20"/>
                      <a:pt x="248" y="20"/>
                    </a:cubicBezTo>
                    <a:cubicBezTo>
                      <a:pt x="248" y="21"/>
                      <a:pt x="248" y="21"/>
                      <a:pt x="248" y="22"/>
                    </a:cubicBezTo>
                    <a:cubicBezTo>
                      <a:pt x="247" y="22"/>
                      <a:pt x="247" y="22"/>
                      <a:pt x="247" y="23"/>
                    </a:cubicBezTo>
                    <a:cubicBezTo>
                      <a:pt x="247" y="23"/>
                      <a:pt x="246" y="23"/>
                      <a:pt x="246" y="24"/>
                    </a:cubicBezTo>
                    <a:cubicBezTo>
                      <a:pt x="246" y="24"/>
                      <a:pt x="246" y="24"/>
                      <a:pt x="246" y="25"/>
                    </a:cubicBezTo>
                    <a:cubicBezTo>
                      <a:pt x="245" y="25"/>
                      <a:pt x="245" y="26"/>
                      <a:pt x="245" y="26"/>
                    </a:cubicBezTo>
                    <a:cubicBezTo>
                      <a:pt x="245" y="26"/>
                      <a:pt x="245" y="27"/>
                      <a:pt x="244" y="27"/>
                    </a:cubicBezTo>
                    <a:cubicBezTo>
                      <a:pt x="244" y="27"/>
                      <a:pt x="244" y="28"/>
                      <a:pt x="244" y="29"/>
                    </a:cubicBezTo>
                    <a:cubicBezTo>
                      <a:pt x="242" y="33"/>
                      <a:pt x="240" y="34"/>
                      <a:pt x="237" y="34"/>
                    </a:cubicBezTo>
                    <a:cubicBezTo>
                      <a:pt x="234" y="34"/>
                      <a:pt x="234" y="34"/>
                      <a:pt x="234" y="34"/>
                    </a:cubicBezTo>
                    <a:cubicBezTo>
                      <a:pt x="233" y="34"/>
                      <a:pt x="232" y="34"/>
                      <a:pt x="230" y="35"/>
                    </a:cubicBezTo>
                    <a:cubicBezTo>
                      <a:pt x="230" y="35"/>
                      <a:pt x="229" y="35"/>
                      <a:pt x="228" y="36"/>
                    </a:cubicBezTo>
                    <a:cubicBezTo>
                      <a:pt x="228" y="36"/>
                      <a:pt x="228" y="36"/>
                      <a:pt x="227" y="36"/>
                    </a:cubicBezTo>
                    <a:cubicBezTo>
                      <a:pt x="227" y="36"/>
                      <a:pt x="226" y="36"/>
                      <a:pt x="226" y="36"/>
                    </a:cubicBezTo>
                    <a:cubicBezTo>
                      <a:pt x="226" y="36"/>
                      <a:pt x="226" y="36"/>
                      <a:pt x="226" y="36"/>
                    </a:cubicBezTo>
                    <a:cubicBezTo>
                      <a:pt x="226" y="36"/>
                      <a:pt x="225" y="36"/>
                      <a:pt x="225" y="36"/>
                    </a:cubicBezTo>
                    <a:cubicBezTo>
                      <a:pt x="225" y="36"/>
                      <a:pt x="224" y="36"/>
                      <a:pt x="224" y="36"/>
                    </a:cubicBezTo>
                    <a:cubicBezTo>
                      <a:pt x="224" y="36"/>
                      <a:pt x="223" y="35"/>
                      <a:pt x="223" y="35"/>
                    </a:cubicBezTo>
                    <a:cubicBezTo>
                      <a:pt x="223" y="35"/>
                      <a:pt x="222" y="35"/>
                      <a:pt x="222" y="35"/>
                    </a:cubicBezTo>
                    <a:cubicBezTo>
                      <a:pt x="222" y="35"/>
                      <a:pt x="222" y="35"/>
                      <a:pt x="221" y="35"/>
                    </a:cubicBezTo>
                    <a:cubicBezTo>
                      <a:pt x="221" y="35"/>
                      <a:pt x="221" y="34"/>
                      <a:pt x="220" y="34"/>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9" name="Freeform 1858"/>
              <p:cNvSpPr>
                <a:spLocks/>
              </p:cNvSpPr>
              <p:nvPr/>
            </p:nvSpPr>
            <p:spPr bwMode="auto">
              <a:xfrm>
                <a:off x="2178" y="2195"/>
                <a:ext cx="50" cy="54"/>
              </a:xfrm>
              <a:custGeom>
                <a:avLst/>
                <a:gdLst>
                  <a:gd name="T0" fmla="*/ 7 w 52"/>
                  <a:gd name="T1" fmla="*/ 4 h 56"/>
                  <a:gd name="T2" fmla="*/ 7 w 52"/>
                  <a:gd name="T3" fmla="*/ 5 h 56"/>
                  <a:gd name="T4" fmla="*/ 7 w 52"/>
                  <a:gd name="T5" fmla="*/ 5 h 56"/>
                  <a:gd name="T6" fmla="*/ 5 w 52"/>
                  <a:gd name="T7" fmla="*/ 13 h 56"/>
                  <a:gd name="T8" fmla="*/ 3 w 52"/>
                  <a:gd name="T9" fmla="*/ 25 h 56"/>
                  <a:gd name="T10" fmla="*/ 1 w 52"/>
                  <a:gd name="T11" fmla="*/ 34 h 56"/>
                  <a:gd name="T12" fmla="*/ 0 w 52"/>
                  <a:gd name="T13" fmla="*/ 40 h 56"/>
                  <a:gd name="T14" fmla="*/ 1 w 52"/>
                  <a:gd name="T15" fmla="*/ 44 h 56"/>
                  <a:gd name="T16" fmla="*/ 3 w 52"/>
                  <a:gd name="T17" fmla="*/ 45 h 56"/>
                  <a:gd name="T18" fmla="*/ 3 w 52"/>
                  <a:gd name="T19" fmla="*/ 46 h 56"/>
                  <a:gd name="T20" fmla="*/ 3 w 52"/>
                  <a:gd name="T21" fmla="*/ 46 h 56"/>
                  <a:gd name="T22" fmla="*/ 3 w 52"/>
                  <a:gd name="T23" fmla="*/ 47 h 56"/>
                  <a:gd name="T24" fmla="*/ 3 w 52"/>
                  <a:gd name="T25" fmla="*/ 48 h 56"/>
                  <a:gd name="T26" fmla="*/ 3 w 52"/>
                  <a:gd name="T27" fmla="*/ 49 h 56"/>
                  <a:gd name="T28" fmla="*/ 3 w 52"/>
                  <a:gd name="T29" fmla="*/ 50 h 56"/>
                  <a:gd name="T30" fmla="*/ 3 w 52"/>
                  <a:gd name="T31" fmla="*/ 50 h 56"/>
                  <a:gd name="T32" fmla="*/ 4 w 52"/>
                  <a:gd name="T33" fmla="*/ 51 h 56"/>
                  <a:gd name="T34" fmla="*/ 6 w 52"/>
                  <a:gd name="T35" fmla="*/ 51 h 56"/>
                  <a:gd name="T36" fmla="*/ 20 w 52"/>
                  <a:gd name="T37" fmla="*/ 55 h 56"/>
                  <a:gd name="T38" fmla="*/ 23 w 52"/>
                  <a:gd name="T39" fmla="*/ 56 h 56"/>
                  <a:gd name="T40" fmla="*/ 23 w 52"/>
                  <a:gd name="T41" fmla="*/ 56 h 56"/>
                  <a:gd name="T42" fmla="*/ 28 w 52"/>
                  <a:gd name="T43" fmla="*/ 55 h 56"/>
                  <a:gd name="T44" fmla="*/ 35 w 52"/>
                  <a:gd name="T45" fmla="*/ 55 h 56"/>
                  <a:gd name="T46" fmla="*/ 35 w 52"/>
                  <a:gd name="T47" fmla="*/ 55 h 56"/>
                  <a:gd name="T48" fmla="*/ 44 w 52"/>
                  <a:gd name="T49" fmla="*/ 53 h 56"/>
                  <a:gd name="T50" fmla="*/ 50 w 52"/>
                  <a:gd name="T51" fmla="*/ 46 h 56"/>
                  <a:gd name="T52" fmla="*/ 52 w 52"/>
                  <a:gd name="T53" fmla="*/ 44 h 56"/>
                  <a:gd name="T54" fmla="*/ 52 w 52"/>
                  <a:gd name="T55" fmla="*/ 44 h 56"/>
                  <a:gd name="T56" fmla="*/ 51 w 52"/>
                  <a:gd name="T57" fmla="*/ 40 h 56"/>
                  <a:gd name="T58" fmla="*/ 51 w 52"/>
                  <a:gd name="T59" fmla="*/ 40 h 56"/>
                  <a:gd name="T60" fmla="*/ 50 w 52"/>
                  <a:gd name="T61" fmla="*/ 37 h 56"/>
                  <a:gd name="T62" fmla="*/ 50 w 52"/>
                  <a:gd name="T63" fmla="*/ 36 h 56"/>
                  <a:gd name="T64" fmla="*/ 51 w 52"/>
                  <a:gd name="T65" fmla="*/ 33 h 56"/>
                  <a:gd name="T66" fmla="*/ 51 w 52"/>
                  <a:gd name="T67" fmla="*/ 33 h 56"/>
                  <a:gd name="T68" fmla="*/ 51 w 52"/>
                  <a:gd name="T69" fmla="*/ 30 h 56"/>
                  <a:gd name="T70" fmla="*/ 51 w 52"/>
                  <a:gd name="T71" fmla="*/ 27 h 56"/>
                  <a:gd name="T72" fmla="*/ 47 w 52"/>
                  <a:gd name="T73" fmla="*/ 22 h 56"/>
                  <a:gd name="T74" fmla="*/ 44 w 52"/>
                  <a:gd name="T75" fmla="*/ 19 h 56"/>
                  <a:gd name="T76" fmla="*/ 40 w 52"/>
                  <a:gd name="T77" fmla="*/ 17 h 56"/>
                  <a:gd name="T78" fmla="*/ 31 w 52"/>
                  <a:gd name="T79" fmla="*/ 10 h 56"/>
                  <a:gd name="T80" fmla="*/ 30 w 52"/>
                  <a:gd name="T81" fmla="*/ 9 h 56"/>
                  <a:gd name="T82" fmla="*/ 29 w 52"/>
                  <a:gd name="T83" fmla="*/ 10 h 56"/>
                  <a:gd name="T84" fmla="*/ 27 w 52"/>
                  <a:gd name="T85" fmla="*/ 12 h 56"/>
                  <a:gd name="T86" fmla="*/ 26 w 52"/>
                  <a:gd name="T87" fmla="*/ 12 h 56"/>
                  <a:gd name="T88" fmla="*/ 23 w 52"/>
                  <a:gd name="T89" fmla="*/ 9 h 56"/>
                  <a:gd name="T90" fmla="*/ 20 w 52"/>
                  <a:gd name="T91" fmla="*/ 4 h 56"/>
                  <a:gd name="T92" fmla="*/ 12 w 52"/>
                  <a:gd name="T93" fmla="*/ 1 h 56"/>
                  <a:gd name="T94" fmla="*/ 11 w 52"/>
                  <a:gd name="T95" fmla="*/ 1 h 56"/>
                  <a:gd name="T96" fmla="*/ 10 w 52"/>
                  <a:gd name="T97" fmla="*/ 1 h 56"/>
                  <a:gd name="T98" fmla="*/ 9 w 52"/>
                  <a:gd name="T99" fmla="*/ 1 h 56"/>
                  <a:gd name="T100" fmla="*/ 7 w 52"/>
                  <a:gd name="T10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56">
                    <a:moveTo>
                      <a:pt x="7" y="4"/>
                    </a:moveTo>
                    <a:cubicBezTo>
                      <a:pt x="7" y="4"/>
                      <a:pt x="7" y="4"/>
                      <a:pt x="7" y="5"/>
                    </a:cubicBezTo>
                    <a:cubicBezTo>
                      <a:pt x="7" y="5"/>
                      <a:pt x="7" y="5"/>
                      <a:pt x="7" y="5"/>
                    </a:cubicBezTo>
                    <a:cubicBezTo>
                      <a:pt x="7" y="8"/>
                      <a:pt x="6" y="10"/>
                      <a:pt x="5" y="13"/>
                    </a:cubicBezTo>
                    <a:cubicBezTo>
                      <a:pt x="4" y="16"/>
                      <a:pt x="3" y="20"/>
                      <a:pt x="3" y="25"/>
                    </a:cubicBezTo>
                    <a:cubicBezTo>
                      <a:pt x="3" y="30"/>
                      <a:pt x="2" y="32"/>
                      <a:pt x="1" y="34"/>
                    </a:cubicBezTo>
                    <a:cubicBezTo>
                      <a:pt x="1" y="35"/>
                      <a:pt x="0" y="37"/>
                      <a:pt x="0" y="40"/>
                    </a:cubicBezTo>
                    <a:cubicBezTo>
                      <a:pt x="0" y="43"/>
                      <a:pt x="1" y="44"/>
                      <a:pt x="1" y="44"/>
                    </a:cubicBezTo>
                    <a:cubicBezTo>
                      <a:pt x="2" y="44"/>
                      <a:pt x="2" y="44"/>
                      <a:pt x="3" y="45"/>
                    </a:cubicBezTo>
                    <a:cubicBezTo>
                      <a:pt x="3" y="45"/>
                      <a:pt x="3" y="45"/>
                      <a:pt x="3" y="46"/>
                    </a:cubicBezTo>
                    <a:cubicBezTo>
                      <a:pt x="3" y="46"/>
                      <a:pt x="3" y="46"/>
                      <a:pt x="3" y="46"/>
                    </a:cubicBezTo>
                    <a:cubicBezTo>
                      <a:pt x="3" y="46"/>
                      <a:pt x="3" y="47"/>
                      <a:pt x="3" y="47"/>
                    </a:cubicBezTo>
                    <a:cubicBezTo>
                      <a:pt x="3" y="47"/>
                      <a:pt x="3" y="48"/>
                      <a:pt x="3" y="48"/>
                    </a:cubicBezTo>
                    <a:cubicBezTo>
                      <a:pt x="3" y="48"/>
                      <a:pt x="3" y="48"/>
                      <a:pt x="3" y="49"/>
                    </a:cubicBezTo>
                    <a:cubicBezTo>
                      <a:pt x="3" y="49"/>
                      <a:pt x="3" y="49"/>
                      <a:pt x="3" y="50"/>
                    </a:cubicBezTo>
                    <a:cubicBezTo>
                      <a:pt x="3" y="50"/>
                      <a:pt x="3" y="50"/>
                      <a:pt x="3" y="50"/>
                    </a:cubicBezTo>
                    <a:cubicBezTo>
                      <a:pt x="3" y="51"/>
                      <a:pt x="4" y="51"/>
                      <a:pt x="4" y="51"/>
                    </a:cubicBezTo>
                    <a:cubicBezTo>
                      <a:pt x="5" y="51"/>
                      <a:pt x="6" y="51"/>
                      <a:pt x="6" y="51"/>
                    </a:cubicBezTo>
                    <a:cubicBezTo>
                      <a:pt x="11" y="51"/>
                      <a:pt x="16" y="53"/>
                      <a:pt x="20" y="55"/>
                    </a:cubicBezTo>
                    <a:cubicBezTo>
                      <a:pt x="22" y="56"/>
                      <a:pt x="22" y="56"/>
                      <a:pt x="23" y="56"/>
                    </a:cubicBezTo>
                    <a:cubicBezTo>
                      <a:pt x="23" y="56"/>
                      <a:pt x="23" y="56"/>
                      <a:pt x="23" y="56"/>
                    </a:cubicBezTo>
                    <a:cubicBezTo>
                      <a:pt x="24" y="55"/>
                      <a:pt x="25" y="54"/>
                      <a:pt x="28" y="55"/>
                    </a:cubicBezTo>
                    <a:cubicBezTo>
                      <a:pt x="30" y="55"/>
                      <a:pt x="32" y="55"/>
                      <a:pt x="35" y="55"/>
                    </a:cubicBezTo>
                    <a:cubicBezTo>
                      <a:pt x="35" y="55"/>
                      <a:pt x="35" y="55"/>
                      <a:pt x="35" y="55"/>
                    </a:cubicBezTo>
                    <a:cubicBezTo>
                      <a:pt x="38" y="55"/>
                      <a:pt x="41" y="55"/>
                      <a:pt x="44" y="53"/>
                    </a:cubicBezTo>
                    <a:cubicBezTo>
                      <a:pt x="47" y="51"/>
                      <a:pt x="48" y="49"/>
                      <a:pt x="50" y="46"/>
                    </a:cubicBezTo>
                    <a:cubicBezTo>
                      <a:pt x="51" y="46"/>
                      <a:pt x="51" y="45"/>
                      <a:pt x="52" y="44"/>
                    </a:cubicBezTo>
                    <a:cubicBezTo>
                      <a:pt x="52" y="44"/>
                      <a:pt x="52" y="44"/>
                      <a:pt x="52" y="44"/>
                    </a:cubicBezTo>
                    <a:cubicBezTo>
                      <a:pt x="51" y="43"/>
                      <a:pt x="51" y="41"/>
                      <a:pt x="51" y="40"/>
                    </a:cubicBezTo>
                    <a:cubicBezTo>
                      <a:pt x="51" y="40"/>
                      <a:pt x="51" y="40"/>
                      <a:pt x="51" y="40"/>
                    </a:cubicBezTo>
                    <a:cubicBezTo>
                      <a:pt x="51" y="39"/>
                      <a:pt x="50" y="38"/>
                      <a:pt x="50" y="37"/>
                    </a:cubicBezTo>
                    <a:cubicBezTo>
                      <a:pt x="50" y="37"/>
                      <a:pt x="50" y="36"/>
                      <a:pt x="50" y="36"/>
                    </a:cubicBezTo>
                    <a:cubicBezTo>
                      <a:pt x="50" y="35"/>
                      <a:pt x="50" y="34"/>
                      <a:pt x="51" y="33"/>
                    </a:cubicBezTo>
                    <a:cubicBezTo>
                      <a:pt x="51" y="33"/>
                      <a:pt x="51" y="33"/>
                      <a:pt x="51" y="33"/>
                    </a:cubicBezTo>
                    <a:cubicBezTo>
                      <a:pt x="51" y="32"/>
                      <a:pt x="51" y="31"/>
                      <a:pt x="51" y="30"/>
                    </a:cubicBezTo>
                    <a:cubicBezTo>
                      <a:pt x="51" y="29"/>
                      <a:pt x="51" y="28"/>
                      <a:pt x="51" y="27"/>
                    </a:cubicBezTo>
                    <a:cubicBezTo>
                      <a:pt x="51" y="25"/>
                      <a:pt x="49" y="23"/>
                      <a:pt x="47" y="22"/>
                    </a:cubicBezTo>
                    <a:cubicBezTo>
                      <a:pt x="46" y="21"/>
                      <a:pt x="45" y="20"/>
                      <a:pt x="44" y="19"/>
                    </a:cubicBezTo>
                    <a:cubicBezTo>
                      <a:pt x="43" y="19"/>
                      <a:pt x="42" y="18"/>
                      <a:pt x="40" y="17"/>
                    </a:cubicBezTo>
                    <a:cubicBezTo>
                      <a:pt x="37" y="15"/>
                      <a:pt x="33" y="13"/>
                      <a:pt x="31" y="10"/>
                    </a:cubicBezTo>
                    <a:cubicBezTo>
                      <a:pt x="31" y="9"/>
                      <a:pt x="30" y="9"/>
                      <a:pt x="30" y="9"/>
                    </a:cubicBezTo>
                    <a:cubicBezTo>
                      <a:pt x="30" y="9"/>
                      <a:pt x="30" y="10"/>
                      <a:pt x="29" y="10"/>
                    </a:cubicBezTo>
                    <a:cubicBezTo>
                      <a:pt x="29" y="11"/>
                      <a:pt x="28" y="12"/>
                      <a:pt x="27" y="12"/>
                    </a:cubicBezTo>
                    <a:cubicBezTo>
                      <a:pt x="26" y="12"/>
                      <a:pt x="26" y="12"/>
                      <a:pt x="26" y="12"/>
                    </a:cubicBezTo>
                    <a:cubicBezTo>
                      <a:pt x="24" y="12"/>
                      <a:pt x="24" y="11"/>
                      <a:pt x="23" y="9"/>
                    </a:cubicBezTo>
                    <a:cubicBezTo>
                      <a:pt x="22" y="8"/>
                      <a:pt x="22" y="6"/>
                      <a:pt x="20" y="4"/>
                    </a:cubicBezTo>
                    <a:cubicBezTo>
                      <a:pt x="17" y="1"/>
                      <a:pt x="15" y="0"/>
                      <a:pt x="12" y="1"/>
                    </a:cubicBezTo>
                    <a:cubicBezTo>
                      <a:pt x="12" y="1"/>
                      <a:pt x="11" y="1"/>
                      <a:pt x="11" y="1"/>
                    </a:cubicBezTo>
                    <a:cubicBezTo>
                      <a:pt x="11" y="1"/>
                      <a:pt x="10" y="1"/>
                      <a:pt x="10" y="1"/>
                    </a:cubicBezTo>
                    <a:cubicBezTo>
                      <a:pt x="10" y="1"/>
                      <a:pt x="9" y="1"/>
                      <a:pt x="9" y="1"/>
                    </a:cubicBezTo>
                    <a:cubicBezTo>
                      <a:pt x="8" y="2"/>
                      <a:pt x="7" y="3"/>
                      <a:pt x="7" y="4"/>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0" name="Freeform 1859"/>
              <p:cNvSpPr>
                <a:spLocks/>
              </p:cNvSpPr>
              <p:nvPr/>
            </p:nvSpPr>
            <p:spPr bwMode="auto">
              <a:xfrm>
                <a:off x="2227" y="2234"/>
                <a:ext cx="1" cy="4"/>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1"/>
                      <a:pt x="0" y="3"/>
                      <a:pt x="1" y="4"/>
                    </a:cubicBezTo>
                    <a:cubicBezTo>
                      <a:pt x="0" y="3"/>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1" name="Freeform 1860"/>
              <p:cNvSpPr>
                <a:spLocks/>
              </p:cNvSpPr>
              <p:nvPr/>
            </p:nvSpPr>
            <p:spPr bwMode="auto">
              <a:xfrm>
                <a:off x="2226" y="2231"/>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2" name="Freeform 1861"/>
              <p:cNvSpPr>
                <a:spLocks/>
              </p:cNvSpPr>
              <p:nvPr/>
            </p:nvSpPr>
            <p:spPr bwMode="auto">
              <a:xfrm>
                <a:off x="2206" y="2204"/>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3" name="Freeform 1862"/>
              <p:cNvSpPr>
                <a:spLocks/>
              </p:cNvSpPr>
              <p:nvPr/>
            </p:nvSpPr>
            <p:spPr bwMode="auto">
              <a:xfrm>
                <a:off x="2227" y="2224"/>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4" name="Freeform 1863"/>
              <p:cNvSpPr>
                <a:spLocks/>
              </p:cNvSpPr>
              <p:nvPr/>
            </p:nvSpPr>
            <p:spPr bwMode="auto">
              <a:xfrm>
                <a:off x="2226" y="2227"/>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0" y="1"/>
                      <a:pt x="1" y="0"/>
                    </a:cubicBezTo>
                    <a:cubicBezTo>
                      <a:pt x="0" y="1"/>
                      <a:pt x="0" y="2"/>
                      <a:pt x="0"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5" name="Freeform 1864"/>
              <p:cNvSpPr>
                <a:spLocks/>
              </p:cNvSpPr>
              <p:nvPr/>
            </p:nvSpPr>
            <p:spPr bwMode="auto">
              <a:xfrm>
                <a:off x="2188" y="219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6" name="Freeform 1865"/>
              <p:cNvSpPr>
                <a:spLocks/>
              </p:cNvSpPr>
              <p:nvPr/>
            </p:nvSpPr>
            <p:spPr bwMode="auto">
              <a:xfrm>
                <a:off x="2208" y="2205"/>
                <a:ext cx="8" cy="7"/>
              </a:xfrm>
              <a:custGeom>
                <a:avLst/>
                <a:gdLst>
                  <a:gd name="T0" fmla="*/ 9 w 9"/>
                  <a:gd name="T1" fmla="*/ 7 h 7"/>
                  <a:gd name="T2" fmla="*/ 0 w 9"/>
                  <a:gd name="T3" fmla="*/ 0 h 7"/>
                  <a:gd name="T4" fmla="*/ 9 w 9"/>
                  <a:gd name="T5" fmla="*/ 7 h 7"/>
                </a:gdLst>
                <a:ahLst/>
                <a:cxnLst>
                  <a:cxn ang="0">
                    <a:pos x="T0" y="T1"/>
                  </a:cxn>
                  <a:cxn ang="0">
                    <a:pos x="T2" y="T3"/>
                  </a:cxn>
                  <a:cxn ang="0">
                    <a:pos x="T4" y="T5"/>
                  </a:cxn>
                </a:cxnLst>
                <a:rect l="0" t="0" r="r" b="b"/>
                <a:pathLst>
                  <a:path w="9" h="7">
                    <a:moveTo>
                      <a:pt x="9" y="7"/>
                    </a:moveTo>
                    <a:cubicBezTo>
                      <a:pt x="6" y="5"/>
                      <a:pt x="2" y="3"/>
                      <a:pt x="0" y="0"/>
                    </a:cubicBezTo>
                    <a:cubicBezTo>
                      <a:pt x="2" y="3"/>
                      <a:pt x="6" y="5"/>
                      <a:pt x="9" y="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7" name="Freeform 1866"/>
              <p:cNvSpPr>
                <a:spLocks/>
              </p:cNvSpPr>
              <p:nvPr/>
            </p:nvSpPr>
            <p:spPr bwMode="auto">
              <a:xfrm>
                <a:off x="2064" y="2481"/>
                <a:ext cx="0" cy="2"/>
              </a:xfrm>
              <a:custGeom>
                <a:avLst/>
                <a:gdLst>
                  <a:gd name="T0" fmla="*/ 0 h 2"/>
                  <a:gd name="T1" fmla="*/ 2 h 2"/>
                  <a:gd name="T2" fmla="*/ 2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2"/>
                      <a:pt x="0" y="2"/>
                      <a:pt x="0" y="2"/>
                    </a:cubicBezTo>
                    <a:cubicBezTo>
                      <a:pt x="0" y="2"/>
                      <a:pt x="0" y="2"/>
                      <a:pt x="0" y="2"/>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8" name="Freeform 1867"/>
              <p:cNvSpPr>
                <a:spLocks/>
              </p:cNvSpPr>
              <p:nvPr/>
            </p:nvSpPr>
            <p:spPr bwMode="auto">
              <a:xfrm>
                <a:off x="2065" y="2491"/>
                <a:ext cx="1" cy="2"/>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2"/>
                    </a:cubicBezTo>
                    <a:cubicBezTo>
                      <a:pt x="0" y="2"/>
                      <a:pt x="1" y="2"/>
                      <a:pt x="1" y="1"/>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9" name="Freeform 1868"/>
              <p:cNvSpPr>
                <a:spLocks/>
              </p:cNvSpPr>
              <p:nvPr/>
            </p:nvSpPr>
            <p:spPr bwMode="auto">
              <a:xfrm>
                <a:off x="2111" y="2345"/>
                <a:ext cx="7" cy="5"/>
              </a:xfrm>
              <a:custGeom>
                <a:avLst/>
                <a:gdLst>
                  <a:gd name="T0" fmla="*/ 2 w 7"/>
                  <a:gd name="T1" fmla="*/ 5 h 6"/>
                  <a:gd name="T2" fmla="*/ 3 w 7"/>
                  <a:gd name="T3" fmla="*/ 6 h 6"/>
                  <a:gd name="T4" fmla="*/ 7 w 7"/>
                  <a:gd name="T5" fmla="*/ 3 h 6"/>
                  <a:gd name="T6" fmla="*/ 6 w 7"/>
                  <a:gd name="T7" fmla="*/ 1 h 6"/>
                  <a:gd name="T8" fmla="*/ 5 w 7"/>
                  <a:gd name="T9" fmla="*/ 0 h 6"/>
                  <a:gd name="T10" fmla="*/ 3 w 7"/>
                  <a:gd name="T11" fmla="*/ 1 h 6"/>
                  <a:gd name="T12" fmla="*/ 0 w 7"/>
                  <a:gd name="T13" fmla="*/ 3 h 6"/>
                  <a:gd name="T14" fmla="*/ 2 w 7"/>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2" y="5"/>
                    </a:moveTo>
                    <a:cubicBezTo>
                      <a:pt x="3" y="6"/>
                      <a:pt x="3" y="6"/>
                      <a:pt x="3" y="6"/>
                    </a:cubicBezTo>
                    <a:cubicBezTo>
                      <a:pt x="4" y="6"/>
                      <a:pt x="6" y="5"/>
                      <a:pt x="7" y="3"/>
                    </a:cubicBezTo>
                    <a:cubicBezTo>
                      <a:pt x="7" y="2"/>
                      <a:pt x="7" y="2"/>
                      <a:pt x="6" y="1"/>
                    </a:cubicBezTo>
                    <a:cubicBezTo>
                      <a:pt x="5" y="0"/>
                      <a:pt x="5" y="0"/>
                      <a:pt x="5" y="0"/>
                    </a:cubicBezTo>
                    <a:cubicBezTo>
                      <a:pt x="4" y="0"/>
                      <a:pt x="4" y="1"/>
                      <a:pt x="3" y="1"/>
                    </a:cubicBezTo>
                    <a:cubicBezTo>
                      <a:pt x="2" y="2"/>
                      <a:pt x="2" y="3"/>
                      <a:pt x="0" y="3"/>
                    </a:cubicBezTo>
                    <a:cubicBezTo>
                      <a:pt x="1" y="4"/>
                      <a:pt x="2" y="5"/>
                      <a:pt x="2" y="5"/>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0" name="Freeform 1869"/>
              <p:cNvSpPr>
                <a:spLocks/>
              </p:cNvSpPr>
              <p:nvPr/>
            </p:nvSpPr>
            <p:spPr bwMode="auto">
              <a:xfrm>
                <a:off x="2064" y="2501"/>
                <a:ext cx="34" cy="23"/>
              </a:xfrm>
              <a:custGeom>
                <a:avLst/>
                <a:gdLst>
                  <a:gd name="T0" fmla="*/ 20 w 35"/>
                  <a:gd name="T1" fmla="*/ 23 h 24"/>
                  <a:gd name="T2" fmla="*/ 22 w 35"/>
                  <a:gd name="T3" fmla="*/ 24 h 24"/>
                  <a:gd name="T4" fmla="*/ 30 w 35"/>
                  <a:gd name="T5" fmla="*/ 21 h 24"/>
                  <a:gd name="T6" fmla="*/ 35 w 35"/>
                  <a:gd name="T7" fmla="*/ 20 h 24"/>
                  <a:gd name="T8" fmla="*/ 30 w 35"/>
                  <a:gd name="T9" fmla="*/ 20 h 24"/>
                  <a:gd name="T10" fmla="*/ 9 w 35"/>
                  <a:gd name="T11" fmla="*/ 7 h 24"/>
                  <a:gd name="T12" fmla="*/ 6 w 35"/>
                  <a:gd name="T13" fmla="*/ 4 h 24"/>
                  <a:gd name="T14" fmla="*/ 3 w 35"/>
                  <a:gd name="T15" fmla="*/ 0 h 24"/>
                  <a:gd name="T16" fmla="*/ 3 w 35"/>
                  <a:gd name="T17" fmla="*/ 0 h 24"/>
                  <a:gd name="T18" fmla="*/ 2 w 35"/>
                  <a:gd name="T19" fmla="*/ 0 h 24"/>
                  <a:gd name="T20" fmla="*/ 1 w 35"/>
                  <a:gd name="T21" fmla="*/ 0 h 24"/>
                  <a:gd name="T22" fmla="*/ 1 w 35"/>
                  <a:gd name="T23" fmla="*/ 1 h 24"/>
                  <a:gd name="T24" fmla="*/ 1 w 35"/>
                  <a:gd name="T25" fmla="*/ 3 h 24"/>
                  <a:gd name="T26" fmla="*/ 1 w 35"/>
                  <a:gd name="T27" fmla="*/ 4 h 24"/>
                  <a:gd name="T28" fmla="*/ 0 w 35"/>
                  <a:gd name="T29" fmla="*/ 6 h 24"/>
                  <a:gd name="T30" fmla="*/ 0 w 35"/>
                  <a:gd name="T31" fmla="*/ 9 h 24"/>
                  <a:gd name="T32" fmla="*/ 0 w 35"/>
                  <a:gd name="T33" fmla="*/ 10 h 24"/>
                  <a:gd name="T34" fmla="*/ 0 w 35"/>
                  <a:gd name="T35" fmla="*/ 11 h 24"/>
                  <a:gd name="T36" fmla="*/ 0 w 35"/>
                  <a:gd name="T37" fmla="*/ 13 h 24"/>
                  <a:gd name="T38" fmla="*/ 0 w 35"/>
                  <a:gd name="T39" fmla="*/ 15 h 24"/>
                  <a:gd name="T40" fmla="*/ 0 w 35"/>
                  <a:gd name="T41" fmla="*/ 16 h 24"/>
                  <a:gd name="T42" fmla="*/ 0 w 35"/>
                  <a:gd name="T43" fmla="*/ 17 h 24"/>
                  <a:gd name="T44" fmla="*/ 0 w 35"/>
                  <a:gd name="T45" fmla="*/ 18 h 24"/>
                  <a:gd name="T46" fmla="*/ 0 w 35"/>
                  <a:gd name="T47" fmla="*/ 19 h 24"/>
                  <a:gd name="T48" fmla="*/ 1 w 35"/>
                  <a:gd name="T49" fmla="*/ 20 h 24"/>
                  <a:gd name="T50" fmla="*/ 1 w 35"/>
                  <a:gd name="T51" fmla="*/ 21 h 24"/>
                  <a:gd name="T52" fmla="*/ 1 w 35"/>
                  <a:gd name="T53" fmla="*/ 22 h 24"/>
                  <a:gd name="T54" fmla="*/ 1 w 35"/>
                  <a:gd name="T55" fmla="*/ 22 h 24"/>
                  <a:gd name="T56" fmla="*/ 3 w 35"/>
                  <a:gd name="T57" fmla="*/ 22 h 24"/>
                  <a:gd name="T58" fmla="*/ 10 w 35"/>
                  <a:gd name="T59" fmla="*/ 22 h 24"/>
                  <a:gd name="T60" fmla="*/ 13 w 35"/>
                  <a:gd name="T61" fmla="*/ 22 h 24"/>
                  <a:gd name="T62" fmla="*/ 14 w 35"/>
                  <a:gd name="T63" fmla="*/ 22 h 24"/>
                  <a:gd name="T64" fmla="*/ 16 w 35"/>
                  <a:gd name="T65" fmla="*/ 22 h 24"/>
                  <a:gd name="T66" fmla="*/ 16 w 35"/>
                  <a:gd name="T67" fmla="*/ 22 h 24"/>
                  <a:gd name="T68" fmla="*/ 18 w 35"/>
                  <a:gd name="T69" fmla="*/ 22 h 24"/>
                  <a:gd name="T70" fmla="*/ 18 w 35"/>
                  <a:gd name="T71" fmla="*/ 23 h 24"/>
                  <a:gd name="T72" fmla="*/ 19 w 35"/>
                  <a:gd name="T73" fmla="*/ 23 h 24"/>
                  <a:gd name="T74" fmla="*/ 20 w 35"/>
                  <a:gd name="T7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24">
                    <a:moveTo>
                      <a:pt x="20" y="23"/>
                    </a:moveTo>
                    <a:cubicBezTo>
                      <a:pt x="21" y="24"/>
                      <a:pt x="21" y="24"/>
                      <a:pt x="22" y="24"/>
                    </a:cubicBezTo>
                    <a:cubicBezTo>
                      <a:pt x="24" y="22"/>
                      <a:pt x="27" y="21"/>
                      <a:pt x="30" y="21"/>
                    </a:cubicBezTo>
                    <a:cubicBezTo>
                      <a:pt x="32" y="21"/>
                      <a:pt x="34" y="21"/>
                      <a:pt x="35" y="20"/>
                    </a:cubicBezTo>
                    <a:cubicBezTo>
                      <a:pt x="34" y="20"/>
                      <a:pt x="32" y="20"/>
                      <a:pt x="30" y="20"/>
                    </a:cubicBezTo>
                    <a:cubicBezTo>
                      <a:pt x="24" y="19"/>
                      <a:pt x="16" y="13"/>
                      <a:pt x="9" y="7"/>
                    </a:cubicBezTo>
                    <a:cubicBezTo>
                      <a:pt x="8" y="6"/>
                      <a:pt x="7" y="5"/>
                      <a:pt x="6" y="4"/>
                    </a:cubicBezTo>
                    <a:cubicBezTo>
                      <a:pt x="4" y="3"/>
                      <a:pt x="4" y="1"/>
                      <a:pt x="3" y="0"/>
                    </a:cubicBezTo>
                    <a:cubicBezTo>
                      <a:pt x="3" y="0"/>
                      <a:pt x="3" y="0"/>
                      <a:pt x="3" y="0"/>
                    </a:cubicBezTo>
                    <a:cubicBezTo>
                      <a:pt x="3" y="0"/>
                      <a:pt x="3" y="0"/>
                      <a:pt x="2" y="0"/>
                    </a:cubicBezTo>
                    <a:cubicBezTo>
                      <a:pt x="2" y="0"/>
                      <a:pt x="1" y="0"/>
                      <a:pt x="1" y="0"/>
                    </a:cubicBezTo>
                    <a:cubicBezTo>
                      <a:pt x="1" y="0"/>
                      <a:pt x="1" y="1"/>
                      <a:pt x="1" y="1"/>
                    </a:cubicBezTo>
                    <a:cubicBezTo>
                      <a:pt x="1" y="2"/>
                      <a:pt x="1" y="2"/>
                      <a:pt x="1" y="3"/>
                    </a:cubicBezTo>
                    <a:cubicBezTo>
                      <a:pt x="1" y="3"/>
                      <a:pt x="1" y="4"/>
                      <a:pt x="1" y="4"/>
                    </a:cubicBezTo>
                    <a:cubicBezTo>
                      <a:pt x="1" y="5"/>
                      <a:pt x="0" y="6"/>
                      <a:pt x="0" y="6"/>
                    </a:cubicBezTo>
                    <a:cubicBezTo>
                      <a:pt x="0" y="7"/>
                      <a:pt x="0" y="8"/>
                      <a:pt x="0" y="9"/>
                    </a:cubicBezTo>
                    <a:cubicBezTo>
                      <a:pt x="0" y="9"/>
                      <a:pt x="0" y="10"/>
                      <a:pt x="0" y="10"/>
                    </a:cubicBezTo>
                    <a:cubicBezTo>
                      <a:pt x="0" y="11"/>
                      <a:pt x="0" y="11"/>
                      <a:pt x="0" y="11"/>
                    </a:cubicBezTo>
                    <a:cubicBezTo>
                      <a:pt x="0" y="12"/>
                      <a:pt x="0" y="13"/>
                      <a:pt x="0" y="13"/>
                    </a:cubicBezTo>
                    <a:cubicBezTo>
                      <a:pt x="0" y="14"/>
                      <a:pt x="0" y="14"/>
                      <a:pt x="0" y="15"/>
                    </a:cubicBezTo>
                    <a:cubicBezTo>
                      <a:pt x="0" y="15"/>
                      <a:pt x="0" y="16"/>
                      <a:pt x="0" y="16"/>
                    </a:cubicBezTo>
                    <a:cubicBezTo>
                      <a:pt x="0" y="16"/>
                      <a:pt x="0" y="17"/>
                      <a:pt x="0" y="17"/>
                    </a:cubicBezTo>
                    <a:cubicBezTo>
                      <a:pt x="0" y="17"/>
                      <a:pt x="0" y="18"/>
                      <a:pt x="0" y="18"/>
                    </a:cubicBezTo>
                    <a:cubicBezTo>
                      <a:pt x="0" y="19"/>
                      <a:pt x="0" y="19"/>
                      <a:pt x="0" y="19"/>
                    </a:cubicBezTo>
                    <a:cubicBezTo>
                      <a:pt x="0" y="20"/>
                      <a:pt x="1" y="20"/>
                      <a:pt x="1" y="20"/>
                    </a:cubicBezTo>
                    <a:cubicBezTo>
                      <a:pt x="1" y="20"/>
                      <a:pt x="1" y="21"/>
                      <a:pt x="1" y="21"/>
                    </a:cubicBezTo>
                    <a:cubicBezTo>
                      <a:pt x="1" y="21"/>
                      <a:pt x="1" y="22"/>
                      <a:pt x="1" y="22"/>
                    </a:cubicBezTo>
                    <a:cubicBezTo>
                      <a:pt x="1" y="22"/>
                      <a:pt x="1" y="22"/>
                      <a:pt x="1" y="22"/>
                    </a:cubicBezTo>
                    <a:cubicBezTo>
                      <a:pt x="1" y="22"/>
                      <a:pt x="2" y="22"/>
                      <a:pt x="3" y="22"/>
                    </a:cubicBezTo>
                    <a:cubicBezTo>
                      <a:pt x="5" y="22"/>
                      <a:pt x="7" y="22"/>
                      <a:pt x="10" y="22"/>
                    </a:cubicBezTo>
                    <a:cubicBezTo>
                      <a:pt x="11" y="22"/>
                      <a:pt x="12" y="22"/>
                      <a:pt x="13" y="22"/>
                    </a:cubicBezTo>
                    <a:cubicBezTo>
                      <a:pt x="13" y="22"/>
                      <a:pt x="14" y="22"/>
                      <a:pt x="14" y="22"/>
                    </a:cubicBezTo>
                    <a:cubicBezTo>
                      <a:pt x="14" y="22"/>
                      <a:pt x="15" y="22"/>
                      <a:pt x="16" y="22"/>
                    </a:cubicBezTo>
                    <a:cubicBezTo>
                      <a:pt x="16" y="22"/>
                      <a:pt x="16" y="22"/>
                      <a:pt x="16" y="22"/>
                    </a:cubicBezTo>
                    <a:cubicBezTo>
                      <a:pt x="17" y="22"/>
                      <a:pt x="17" y="22"/>
                      <a:pt x="18" y="22"/>
                    </a:cubicBezTo>
                    <a:cubicBezTo>
                      <a:pt x="18" y="23"/>
                      <a:pt x="18" y="23"/>
                      <a:pt x="18" y="23"/>
                    </a:cubicBezTo>
                    <a:cubicBezTo>
                      <a:pt x="19" y="23"/>
                      <a:pt x="19" y="23"/>
                      <a:pt x="19" y="23"/>
                    </a:cubicBezTo>
                    <a:cubicBezTo>
                      <a:pt x="19" y="23"/>
                      <a:pt x="20" y="23"/>
                      <a:pt x="20" y="2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1" name="Freeform 1870"/>
              <p:cNvSpPr>
                <a:spLocks/>
              </p:cNvSpPr>
              <p:nvPr/>
            </p:nvSpPr>
            <p:spPr bwMode="auto">
              <a:xfrm>
                <a:off x="2012" y="2100"/>
                <a:ext cx="214" cy="381"/>
              </a:xfrm>
              <a:custGeom>
                <a:avLst/>
                <a:gdLst>
                  <a:gd name="T0" fmla="*/ 181 w 223"/>
                  <a:gd name="T1" fmla="*/ 97 h 399"/>
                  <a:gd name="T2" fmla="*/ 216 w 223"/>
                  <a:gd name="T3" fmla="*/ 62 h 399"/>
                  <a:gd name="T4" fmla="*/ 217 w 223"/>
                  <a:gd name="T5" fmla="*/ 43 h 399"/>
                  <a:gd name="T6" fmla="*/ 217 w 223"/>
                  <a:gd name="T7" fmla="*/ 48 h 399"/>
                  <a:gd name="T8" fmla="*/ 215 w 223"/>
                  <a:gd name="T9" fmla="*/ 54 h 399"/>
                  <a:gd name="T10" fmla="*/ 213 w 223"/>
                  <a:gd name="T11" fmla="*/ 59 h 399"/>
                  <a:gd name="T12" fmla="*/ 209 w 223"/>
                  <a:gd name="T13" fmla="*/ 61 h 399"/>
                  <a:gd name="T14" fmla="*/ 193 w 223"/>
                  <a:gd name="T15" fmla="*/ 68 h 399"/>
                  <a:gd name="T16" fmla="*/ 178 w 223"/>
                  <a:gd name="T17" fmla="*/ 66 h 399"/>
                  <a:gd name="T18" fmla="*/ 171 w 223"/>
                  <a:gd name="T19" fmla="*/ 55 h 399"/>
                  <a:gd name="T20" fmla="*/ 157 w 223"/>
                  <a:gd name="T21" fmla="*/ 28 h 399"/>
                  <a:gd name="T22" fmla="*/ 133 w 223"/>
                  <a:gd name="T23" fmla="*/ 15 h 399"/>
                  <a:gd name="T24" fmla="*/ 127 w 223"/>
                  <a:gd name="T25" fmla="*/ 10 h 399"/>
                  <a:gd name="T26" fmla="*/ 122 w 223"/>
                  <a:gd name="T27" fmla="*/ 4 h 399"/>
                  <a:gd name="T28" fmla="*/ 118 w 223"/>
                  <a:gd name="T29" fmla="*/ 1 h 399"/>
                  <a:gd name="T30" fmla="*/ 109 w 223"/>
                  <a:gd name="T31" fmla="*/ 3 h 399"/>
                  <a:gd name="T32" fmla="*/ 85 w 223"/>
                  <a:gd name="T33" fmla="*/ 0 h 399"/>
                  <a:gd name="T34" fmla="*/ 77 w 223"/>
                  <a:gd name="T35" fmla="*/ 5 h 399"/>
                  <a:gd name="T36" fmla="*/ 73 w 223"/>
                  <a:gd name="T37" fmla="*/ 12 h 399"/>
                  <a:gd name="T38" fmla="*/ 72 w 223"/>
                  <a:gd name="T39" fmla="*/ 17 h 399"/>
                  <a:gd name="T40" fmla="*/ 71 w 223"/>
                  <a:gd name="T41" fmla="*/ 20 h 399"/>
                  <a:gd name="T42" fmla="*/ 57 w 223"/>
                  <a:gd name="T43" fmla="*/ 40 h 399"/>
                  <a:gd name="T44" fmla="*/ 58 w 223"/>
                  <a:gd name="T45" fmla="*/ 60 h 399"/>
                  <a:gd name="T46" fmla="*/ 40 w 223"/>
                  <a:gd name="T47" fmla="*/ 88 h 399"/>
                  <a:gd name="T48" fmla="*/ 37 w 223"/>
                  <a:gd name="T49" fmla="*/ 107 h 399"/>
                  <a:gd name="T50" fmla="*/ 42 w 223"/>
                  <a:gd name="T51" fmla="*/ 144 h 399"/>
                  <a:gd name="T52" fmla="*/ 35 w 223"/>
                  <a:gd name="T53" fmla="*/ 168 h 399"/>
                  <a:gd name="T54" fmla="*/ 27 w 223"/>
                  <a:gd name="T55" fmla="*/ 201 h 399"/>
                  <a:gd name="T56" fmla="*/ 24 w 223"/>
                  <a:gd name="T57" fmla="*/ 215 h 399"/>
                  <a:gd name="T58" fmla="*/ 18 w 223"/>
                  <a:gd name="T59" fmla="*/ 238 h 399"/>
                  <a:gd name="T60" fmla="*/ 18 w 223"/>
                  <a:gd name="T61" fmla="*/ 274 h 399"/>
                  <a:gd name="T62" fmla="*/ 27 w 223"/>
                  <a:gd name="T63" fmla="*/ 289 h 399"/>
                  <a:gd name="T64" fmla="*/ 21 w 223"/>
                  <a:gd name="T65" fmla="*/ 303 h 399"/>
                  <a:gd name="T66" fmla="*/ 19 w 223"/>
                  <a:gd name="T67" fmla="*/ 320 h 399"/>
                  <a:gd name="T68" fmla="*/ 12 w 223"/>
                  <a:gd name="T69" fmla="*/ 337 h 399"/>
                  <a:gd name="T70" fmla="*/ 1 w 223"/>
                  <a:gd name="T71" fmla="*/ 360 h 399"/>
                  <a:gd name="T72" fmla="*/ 14 w 223"/>
                  <a:gd name="T73" fmla="*/ 376 h 399"/>
                  <a:gd name="T74" fmla="*/ 19 w 223"/>
                  <a:gd name="T75" fmla="*/ 395 h 399"/>
                  <a:gd name="T76" fmla="*/ 45 w 223"/>
                  <a:gd name="T77" fmla="*/ 397 h 399"/>
                  <a:gd name="T78" fmla="*/ 51 w 223"/>
                  <a:gd name="T79" fmla="*/ 397 h 399"/>
                  <a:gd name="T80" fmla="*/ 49 w 223"/>
                  <a:gd name="T81" fmla="*/ 370 h 399"/>
                  <a:gd name="T82" fmla="*/ 77 w 223"/>
                  <a:gd name="T83" fmla="*/ 340 h 399"/>
                  <a:gd name="T84" fmla="*/ 74 w 223"/>
                  <a:gd name="T85" fmla="*/ 324 h 399"/>
                  <a:gd name="T86" fmla="*/ 88 w 223"/>
                  <a:gd name="T87" fmla="*/ 286 h 399"/>
                  <a:gd name="T88" fmla="*/ 99 w 223"/>
                  <a:gd name="T89" fmla="*/ 258 h 399"/>
                  <a:gd name="T90" fmla="*/ 93 w 223"/>
                  <a:gd name="T91" fmla="*/ 234 h 399"/>
                  <a:gd name="T92" fmla="*/ 123 w 223"/>
                  <a:gd name="T93" fmla="*/ 232 h 399"/>
                  <a:gd name="T94" fmla="*/ 124 w 223"/>
                  <a:gd name="T95" fmla="*/ 210 h 399"/>
                  <a:gd name="T96" fmla="*/ 185 w 223"/>
                  <a:gd name="T97" fmla="*/ 187 h 399"/>
                  <a:gd name="T98" fmla="*/ 182 w 223"/>
                  <a:gd name="T99" fmla="*/ 165 h 399"/>
                  <a:gd name="T100" fmla="*/ 172 w 223"/>
                  <a:gd name="T101" fmla="*/ 148 h 399"/>
                  <a:gd name="T102" fmla="*/ 174 w 223"/>
                  <a:gd name="T103" fmla="*/ 112 h 399"/>
                  <a:gd name="T104" fmla="*/ 177 w 223"/>
                  <a:gd name="T105" fmla="*/ 1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99">
                    <a:moveTo>
                      <a:pt x="177" y="101"/>
                    </a:moveTo>
                    <a:cubicBezTo>
                      <a:pt x="179" y="98"/>
                      <a:pt x="179" y="98"/>
                      <a:pt x="179" y="98"/>
                    </a:cubicBezTo>
                    <a:cubicBezTo>
                      <a:pt x="180" y="98"/>
                      <a:pt x="180" y="97"/>
                      <a:pt x="180" y="97"/>
                    </a:cubicBezTo>
                    <a:cubicBezTo>
                      <a:pt x="181" y="97"/>
                      <a:pt x="181" y="97"/>
                      <a:pt x="181" y="97"/>
                    </a:cubicBezTo>
                    <a:cubicBezTo>
                      <a:pt x="181" y="97"/>
                      <a:pt x="181" y="97"/>
                      <a:pt x="181" y="97"/>
                    </a:cubicBezTo>
                    <a:cubicBezTo>
                      <a:pt x="181" y="96"/>
                      <a:pt x="182" y="96"/>
                      <a:pt x="182" y="95"/>
                    </a:cubicBezTo>
                    <a:cubicBezTo>
                      <a:pt x="185" y="92"/>
                      <a:pt x="188" y="89"/>
                      <a:pt x="190" y="86"/>
                    </a:cubicBezTo>
                    <a:cubicBezTo>
                      <a:pt x="194" y="79"/>
                      <a:pt x="202" y="71"/>
                      <a:pt x="208" y="67"/>
                    </a:cubicBezTo>
                    <a:cubicBezTo>
                      <a:pt x="208" y="66"/>
                      <a:pt x="209" y="65"/>
                      <a:pt x="210" y="65"/>
                    </a:cubicBezTo>
                    <a:cubicBezTo>
                      <a:pt x="212" y="64"/>
                      <a:pt x="214" y="63"/>
                      <a:pt x="216" y="62"/>
                    </a:cubicBezTo>
                    <a:cubicBezTo>
                      <a:pt x="218" y="61"/>
                      <a:pt x="222" y="59"/>
                      <a:pt x="223" y="58"/>
                    </a:cubicBezTo>
                    <a:cubicBezTo>
                      <a:pt x="223" y="57"/>
                      <a:pt x="223" y="46"/>
                      <a:pt x="221" y="44"/>
                    </a:cubicBezTo>
                    <a:cubicBezTo>
                      <a:pt x="221" y="44"/>
                      <a:pt x="220" y="43"/>
                      <a:pt x="218" y="43"/>
                    </a:cubicBezTo>
                    <a:cubicBezTo>
                      <a:pt x="218" y="43"/>
                      <a:pt x="218" y="43"/>
                      <a:pt x="217" y="43"/>
                    </a:cubicBezTo>
                    <a:cubicBezTo>
                      <a:pt x="217" y="43"/>
                      <a:pt x="217" y="43"/>
                      <a:pt x="217" y="43"/>
                    </a:cubicBezTo>
                    <a:cubicBezTo>
                      <a:pt x="217" y="44"/>
                      <a:pt x="217" y="44"/>
                      <a:pt x="217" y="44"/>
                    </a:cubicBezTo>
                    <a:cubicBezTo>
                      <a:pt x="217" y="44"/>
                      <a:pt x="217" y="44"/>
                      <a:pt x="217" y="45"/>
                    </a:cubicBezTo>
                    <a:cubicBezTo>
                      <a:pt x="217" y="45"/>
                      <a:pt x="217" y="46"/>
                      <a:pt x="217" y="46"/>
                    </a:cubicBezTo>
                    <a:cubicBezTo>
                      <a:pt x="217" y="46"/>
                      <a:pt x="217" y="47"/>
                      <a:pt x="217" y="47"/>
                    </a:cubicBezTo>
                    <a:cubicBezTo>
                      <a:pt x="217" y="47"/>
                      <a:pt x="217" y="48"/>
                      <a:pt x="217" y="48"/>
                    </a:cubicBezTo>
                    <a:cubicBezTo>
                      <a:pt x="217" y="49"/>
                      <a:pt x="217" y="49"/>
                      <a:pt x="217" y="49"/>
                    </a:cubicBezTo>
                    <a:cubicBezTo>
                      <a:pt x="217" y="50"/>
                      <a:pt x="216" y="50"/>
                      <a:pt x="216" y="51"/>
                    </a:cubicBezTo>
                    <a:cubicBezTo>
                      <a:pt x="216" y="51"/>
                      <a:pt x="216" y="51"/>
                      <a:pt x="216" y="52"/>
                    </a:cubicBezTo>
                    <a:cubicBezTo>
                      <a:pt x="216" y="52"/>
                      <a:pt x="216" y="52"/>
                      <a:pt x="216" y="53"/>
                    </a:cubicBezTo>
                    <a:cubicBezTo>
                      <a:pt x="216" y="53"/>
                      <a:pt x="216" y="54"/>
                      <a:pt x="215" y="54"/>
                    </a:cubicBezTo>
                    <a:cubicBezTo>
                      <a:pt x="215" y="54"/>
                      <a:pt x="215" y="55"/>
                      <a:pt x="215" y="55"/>
                    </a:cubicBezTo>
                    <a:cubicBezTo>
                      <a:pt x="215" y="56"/>
                      <a:pt x="215" y="56"/>
                      <a:pt x="215" y="56"/>
                    </a:cubicBezTo>
                    <a:cubicBezTo>
                      <a:pt x="214" y="57"/>
                      <a:pt x="214" y="57"/>
                      <a:pt x="214" y="57"/>
                    </a:cubicBezTo>
                    <a:cubicBezTo>
                      <a:pt x="214" y="58"/>
                      <a:pt x="214" y="58"/>
                      <a:pt x="214" y="58"/>
                    </a:cubicBezTo>
                    <a:cubicBezTo>
                      <a:pt x="213" y="58"/>
                      <a:pt x="213" y="59"/>
                      <a:pt x="213" y="59"/>
                    </a:cubicBezTo>
                    <a:cubicBezTo>
                      <a:pt x="213" y="59"/>
                      <a:pt x="213" y="59"/>
                      <a:pt x="213" y="59"/>
                    </a:cubicBezTo>
                    <a:cubicBezTo>
                      <a:pt x="212" y="61"/>
                      <a:pt x="211" y="61"/>
                      <a:pt x="209" y="61"/>
                    </a:cubicBezTo>
                    <a:cubicBezTo>
                      <a:pt x="209" y="61"/>
                      <a:pt x="209" y="61"/>
                      <a:pt x="209" y="61"/>
                    </a:cubicBezTo>
                    <a:cubicBezTo>
                      <a:pt x="209" y="61"/>
                      <a:pt x="209" y="61"/>
                      <a:pt x="209" y="61"/>
                    </a:cubicBezTo>
                    <a:cubicBezTo>
                      <a:pt x="209" y="61"/>
                      <a:pt x="209" y="61"/>
                      <a:pt x="209" y="61"/>
                    </a:cubicBezTo>
                    <a:cubicBezTo>
                      <a:pt x="208" y="61"/>
                      <a:pt x="207" y="62"/>
                      <a:pt x="206" y="63"/>
                    </a:cubicBezTo>
                    <a:cubicBezTo>
                      <a:pt x="204" y="65"/>
                      <a:pt x="202" y="66"/>
                      <a:pt x="200" y="66"/>
                    </a:cubicBezTo>
                    <a:cubicBezTo>
                      <a:pt x="200" y="66"/>
                      <a:pt x="200" y="66"/>
                      <a:pt x="200" y="66"/>
                    </a:cubicBezTo>
                    <a:cubicBezTo>
                      <a:pt x="199" y="66"/>
                      <a:pt x="198" y="66"/>
                      <a:pt x="198" y="66"/>
                    </a:cubicBezTo>
                    <a:cubicBezTo>
                      <a:pt x="196" y="67"/>
                      <a:pt x="194" y="68"/>
                      <a:pt x="193" y="68"/>
                    </a:cubicBezTo>
                    <a:cubicBezTo>
                      <a:pt x="192" y="68"/>
                      <a:pt x="191" y="68"/>
                      <a:pt x="191" y="68"/>
                    </a:cubicBezTo>
                    <a:cubicBezTo>
                      <a:pt x="190" y="68"/>
                      <a:pt x="190" y="68"/>
                      <a:pt x="190" y="67"/>
                    </a:cubicBezTo>
                    <a:cubicBezTo>
                      <a:pt x="189" y="67"/>
                      <a:pt x="187" y="67"/>
                      <a:pt x="185" y="67"/>
                    </a:cubicBezTo>
                    <a:cubicBezTo>
                      <a:pt x="182" y="67"/>
                      <a:pt x="180" y="67"/>
                      <a:pt x="179" y="66"/>
                    </a:cubicBezTo>
                    <a:cubicBezTo>
                      <a:pt x="179" y="66"/>
                      <a:pt x="178" y="66"/>
                      <a:pt x="178" y="66"/>
                    </a:cubicBezTo>
                    <a:cubicBezTo>
                      <a:pt x="177" y="66"/>
                      <a:pt x="175" y="66"/>
                      <a:pt x="174" y="66"/>
                    </a:cubicBezTo>
                    <a:cubicBezTo>
                      <a:pt x="172" y="65"/>
                      <a:pt x="169" y="65"/>
                      <a:pt x="168" y="64"/>
                    </a:cubicBezTo>
                    <a:cubicBezTo>
                      <a:pt x="168" y="64"/>
                      <a:pt x="167" y="63"/>
                      <a:pt x="167" y="62"/>
                    </a:cubicBezTo>
                    <a:cubicBezTo>
                      <a:pt x="167" y="60"/>
                      <a:pt x="169" y="60"/>
                      <a:pt x="169" y="59"/>
                    </a:cubicBezTo>
                    <a:cubicBezTo>
                      <a:pt x="170" y="58"/>
                      <a:pt x="171" y="58"/>
                      <a:pt x="171" y="55"/>
                    </a:cubicBezTo>
                    <a:cubicBezTo>
                      <a:pt x="171" y="51"/>
                      <a:pt x="175" y="47"/>
                      <a:pt x="177" y="44"/>
                    </a:cubicBezTo>
                    <a:cubicBezTo>
                      <a:pt x="178" y="42"/>
                      <a:pt x="179" y="41"/>
                      <a:pt x="180" y="40"/>
                    </a:cubicBezTo>
                    <a:cubicBezTo>
                      <a:pt x="179" y="39"/>
                      <a:pt x="174" y="38"/>
                      <a:pt x="171" y="37"/>
                    </a:cubicBezTo>
                    <a:cubicBezTo>
                      <a:pt x="165" y="34"/>
                      <a:pt x="161" y="32"/>
                      <a:pt x="159" y="30"/>
                    </a:cubicBezTo>
                    <a:cubicBezTo>
                      <a:pt x="159" y="29"/>
                      <a:pt x="158" y="28"/>
                      <a:pt x="157" y="28"/>
                    </a:cubicBezTo>
                    <a:cubicBezTo>
                      <a:pt x="155" y="26"/>
                      <a:pt x="152" y="25"/>
                      <a:pt x="148" y="25"/>
                    </a:cubicBezTo>
                    <a:cubicBezTo>
                      <a:pt x="145" y="24"/>
                      <a:pt x="143" y="23"/>
                      <a:pt x="141" y="22"/>
                    </a:cubicBezTo>
                    <a:cubicBezTo>
                      <a:pt x="140" y="21"/>
                      <a:pt x="140" y="21"/>
                      <a:pt x="139" y="20"/>
                    </a:cubicBezTo>
                    <a:cubicBezTo>
                      <a:pt x="138" y="19"/>
                      <a:pt x="137" y="18"/>
                      <a:pt x="135" y="17"/>
                    </a:cubicBezTo>
                    <a:cubicBezTo>
                      <a:pt x="134" y="16"/>
                      <a:pt x="133" y="16"/>
                      <a:pt x="133" y="15"/>
                    </a:cubicBezTo>
                    <a:cubicBezTo>
                      <a:pt x="132" y="15"/>
                      <a:pt x="132" y="15"/>
                      <a:pt x="132" y="14"/>
                    </a:cubicBezTo>
                    <a:cubicBezTo>
                      <a:pt x="131" y="14"/>
                      <a:pt x="131" y="14"/>
                      <a:pt x="130" y="13"/>
                    </a:cubicBezTo>
                    <a:cubicBezTo>
                      <a:pt x="130" y="13"/>
                      <a:pt x="130" y="13"/>
                      <a:pt x="129" y="12"/>
                    </a:cubicBezTo>
                    <a:cubicBezTo>
                      <a:pt x="129" y="12"/>
                      <a:pt x="129" y="12"/>
                      <a:pt x="128" y="11"/>
                    </a:cubicBezTo>
                    <a:cubicBezTo>
                      <a:pt x="128" y="11"/>
                      <a:pt x="127" y="11"/>
                      <a:pt x="127" y="10"/>
                    </a:cubicBezTo>
                    <a:cubicBezTo>
                      <a:pt x="127" y="10"/>
                      <a:pt x="126" y="9"/>
                      <a:pt x="126" y="9"/>
                    </a:cubicBezTo>
                    <a:cubicBezTo>
                      <a:pt x="126" y="9"/>
                      <a:pt x="125" y="8"/>
                      <a:pt x="125" y="8"/>
                    </a:cubicBezTo>
                    <a:cubicBezTo>
                      <a:pt x="124" y="7"/>
                      <a:pt x="124" y="7"/>
                      <a:pt x="124" y="7"/>
                    </a:cubicBezTo>
                    <a:cubicBezTo>
                      <a:pt x="123" y="6"/>
                      <a:pt x="123" y="6"/>
                      <a:pt x="123" y="6"/>
                    </a:cubicBezTo>
                    <a:cubicBezTo>
                      <a:pt x="122" y="5"/>
                      <a:pt x="122" y="5"/>
                      <a:pt x="122" y="4"/>
                    </a:cubicBezTo>
                    <a:cubicBezTo>
                      <a:pt x="121" y="4"/>
                      <a:pt x="121" y="4"/>
                      <a:pt x="121" y="3"/>
                    </a:cubicBezTo>
                    <a:cubicBezTo>
                      <a:pt x="121" y="3"/>
                      <a:pt x="120" y="3"/>
                      <a:pt x="120" y="2"/>
                    </a:cubicBezTo>
                    <a:cubicBezTo>
                      <a:pt x="120" y="2"/>
                      <a:pt x="120" y="2"/>
                      <a:pt x="119" y="1"/>
                    </a:cubicBezTo>
                    <a:cubicBezTo>
                      <a:pt x="119" y="1"/>
                      <a:pt x="119" y="1"/>
                      <a:pt x="119" y="1"/>
                    </a:cubicBezTo>
                    <a:cubicBezTo>
                      <a:pt x="119" y="1"/>
                      <a:pt x="119" y="1"/>
                      <a:pt x="118" y="1"/>
                    </a:cubicBezTo>
                    <a:cubicBezTo>
                      <a:pt x="116" y="0"/>
                      <a:pt x="114" y="0"/>
                      <a:pt x="112" y="0"/>
                    </a:cubicBezTo>
                    <a:cubicBezTo>
                      <a:pt x="111" y="0"/>
                      <a:pt x="111" y="0"/>
                      <a:pt x="110" y="0"/>
                    </a:cubicBezTo>
                    <a:cubicBezTo>
                      <a:pt x="110" y="0"/>
                      <a:pt x="110" y="0"/>
                      <a:pt x="110" y="0"/>
                    </a:cubicBezTo>
                    <a:cubicBezTo>
                      <a:pt x="110" y="1"/>
                      <a:pt x="110" y="1"/>
                      <a:pt x="110" y="2"/>
                    </a:cubicBezTo>
                    <a:cubicBezTo>
                      <a:pt x="109" y="2"/>
                      <a:pt x="109" y="3"/>
                      <a:pt x="109" y="3"/>
                    </a:cubicBezTo>
                    <a:cubicBezTo>
                      <a:pt x="108" y="6"/>
                      <a:pt x="106" y="9"/>
                      <a:pt x="104" y="9"/>
                    </a:cubicBezTo>
                    <a:cubicBezTo>
                      <a:pt x="103" y="9"/>
                      <a:pt x="102" y="8"/>
                      <a:pt x="101" y="6"/>
                    </a:cubicBezTo>
                    <a:cubicBezTo>
                      <a:pt x="99" y="4"/>
                      <a:pt x="96" y="3"/>
                      <a:pt x="91" y="2"/>
                    </a:cubicBezTo>
                    <a:cubicBezTo>
                      <a:pt x="89" y="2"/>
                      <a:pt x="89" y="2"/>
                      <a:pt x="89" y="2"/>
                    </a:cubicBezTo>
                    <a:cubicBezTo>
                      <a:pt x="87" y="2"/>
                      <a:pt x="86" y="1"/>
                      <a:pt x="85" y="0"/>
                    </a:cubicBezTo>
                    <a:cubicBezTo>
                      <a:pt x="84" y="0"/>
                      <a:pt x="84" y="0"/>
                      <a:pt x="84" y="0"/>
                    </a:cubicBezTo>
                    <a:cubicBezTo>
                      <a:pt x="84" y="0"/>
                      <a:pt x="83" y="0"/>
                      <a:pt x="81" y="2"/>
                    </a:cubicBezTo>
                    <a:cubicBezTo>
                      <a:pt x="80" y="3"/>
                      <a:pt x="80" y="3"/>
                      <a:pt x="79" y="4"/>
                    </a:cubicBezTo>
                    <a:cubicBezTo>
                      <a:pt x="79" y="4"/>
                      <a:pt x="78" y="5"/>
                      <a:pt x="77" y="5"/>
                    </a:cubicBezTo>
                    <a:cubicBezTo>
                      <a:pt x="77" y="5"/>
                      <a:pt x="77" y="5"/>
                      <a:pt x="77" y="5"/>
                    </a:cubicBezTo>
                    <a:cubicBezTo>
                      <a:pt x="76" y="7"/>
                      <a:pt x="74" y="8"/>
                      <a:pt x="73" y="9"/>
                    </a:cubicBezTo>
                    <a:cubicBezTo>
                      <a:pt x="73" y="9"/>
                      <a:pt x="73" y="9"/>
                      <a:pt x="73" y="9"/>
                    </a:cubicBezTo>
                    <a:cubicBezTo>
                      <a:pt x="73" y="9"/>
                      <a:pt x="73" y="9"/>
                      <a:pt x="73" y="10"/>
                    </a:cubicBezTo>
                    <a:cubicBezTo>
                      <a:pt x="73" y="10"/>
                      <a:pt x="73" y="10"/>
                      <a:pt x="73" y="11"/>
                    </a:cubicBezTo>
                    <a:cubicBezTo>
                      <a:pt x="73" y="11"/>
                      <a:pt x="73" y="11"/>
                      <a:pt x="73" y="12"/>
                    </a:cubicBezTo>
                    <a:cubicBezTo>
                      <a:pt x="73" y="12"/>
                      <a:pt x="73" y="12"/>
                      <a:pt x="73" y="13"/>
                    </a:cubicBezTo>
                    <a:cubicBezTo>
                      <a:pt x="73" y="13"/>
                      <a:pt x="73" y="13"/>
                      <a:pt x="73" y="14"/>
                    </a:cubicBezTo>
                    <a:cubicBezTo>
                      <a:pt x="72" y="14"/>
                      <a:pt x="72" y="14"/>
                      <a:pt x="72" y="15"/>
                    </a:cubicBezTo>
                    <a:cubicBezTo>
                      <a:pt x="72" y="15"/>
                      <a:pt x="72" y="15"/>
                      <a:pt x="72" y="15"/>
                    </a:cubicBezTo>
                    <a:cubicBezTo>
                      <a:pt x="72" y="16"/>
                      <a:pt x="72" y="16"/>
                      <a:pt x="72" y="17"/>
                    </a:cubicBezTo>
                    <a:cubicBezTo>
                      <a:pt x="72" y="17"/>
                      <a:pt x="72" y="17"/>
                      <a:pt x="72" y="17"/>
                    </a:cubicBezTo>
                    <a:cubicBezTo>
                      <a:pt x="72" y="18"/>
                      <a:pt x="72" y="18"/>
                      <a:pt x="72" y="18"/>
                    </a:cubicBezTo>
                    <a:cubicBezTo>
                      <a:pt x="72" y="19"/>
                      <a:pt x="72" y="19"/>
                      <a:pt x="72" y="19"/>
                    </a:cubicBezTo>
                    <a:cubicBezTo>
                      <a:pt x="71" y="19"/>
                      <a:pt x="71" y="20"/>
                      <a:pt x="71" y="20"/>
                    </a:cubicBezTo>
                    <a:cubicBezTo>
                      <a:pt x="71" y="20"/>
                      <a:pt x="71" y="20"/>
                      <a:pt x="71" y="20"/>
                    </a:cubicBezTo>
                    <a:cubicBezTo>
                      <a:pt x="71" y="21"/>
                      <a:pt x="71" y="21"/>
                      <a:pt x="71" y="22"/>
                    </a:cubicBezTo>
                    <a:cubicBezTo>
                      <a:pt x="70" y="23"/>
                      <a:pt x="68" y="24"/>
                      <a:pt x="64" y="27"/>
                    </a:cubicBezTo>
                    <a:cubicBezTo>
                      <a:pt x="62" y="28"/>
                      <a:pt x="58" y="30"/>
                      <a:pt x="58" y="31"/>
                    </a:cubicBezTo>
                    <a:cubicBezTo>
                      <a:pt x="58" y="32"/>
                      <a:pt x="58" y="33"/>
                      <a:pt x="58" y="34"/>
                    </a:cubicBezTo>
                    <a:cubicBezTo>
                      <a:pt x="58" y="36"/>
                      <a:pt x="59" y="38"/>
                      <a:pt x="57" y="40"/>
                    </a:cubicBezTo>
                    <a:cubicBezTo>
                      <a:pt x="57" y="41"/>
                      <a:pt x="58" y="42"/>
                      <a:pt x="58" y="43"/>
                    </a:cubicBezTo>
                    <a:cubicBezTo>
                      <a:pt x="58" y="44"/>
                      <a:pt x="59" y="45"/>
                      <a:pt x="59" y="46"/>
                    </a:cubicBezTo>
                    <a:cubicBezTo>
                      <a:pt x="60" y="48"/>
                      <a:pt x="60" y="51"/>
                      <a:pt x="57" y="53"/>
                    </a:cubicBezTo>
                    <a:cubicBezTo>
                      <a:pt x="57" y="53"/>
                      <a:pt x="58" y="54"/>
                      <a:pt x="58" y="54"/>
                    </a:cubicBezTo>
                    <a:cubicBezTo>
                      <a:pt x="59" y="55"/>
                      <a:pt x="60" y="58"/>
                      <a:pt x="58" y="60"/>
                    </a:cubicBezTo>
                    <a:cubicBezTo>
                      <a:pt x="57" y="61"/>
                      <a:pt x="56" y="62"/>
                      <a:pt x="55" y="62"/>
                    </a:cubicBezTo>
                    <a:cubicBezTo>
                      <a:pt x="54" y="63"/>
                      <a:pt x="52" y="63"/>
                      <a:pt x="52" y="64"/>
                    </a:cubicBezTo>
                    <a:cubicBezTo>
                      <a:pt x="52" y="67"/>
                      <a:pt x="51" y="73"/>
                      <a:pt x="47" y="75"/>
                    </a:cubicBezTo>
                    <a:cubicBezTo>
                      <a:pt x="45" y="76"/>
                      <a:pt x="43" y="80"/>
                      <a:pt x="43" y="84"/>
                    </a:cubicBezTo>
                    <a:cubicBezTo>
                      <a:pt x="43" y="86"/>
                      <a:pt x="41" y="87"/>
                      <a:pt x="40" y="88"/>
                    </a:cubicBezTo>
                    <a:cubicBezTo>
                      <a:pt x="40" y="88"/>
                      <a:pt x="40" y="88"/>
                      <a:pt x="40" y="88"/>
                    </a:cubicBezTo>
                    <a:cubicBezTo>
                      <a:pt x="40" y="88"/>
                      <a:pt x="40" y="88"/>
                      <a:pt x="40" y="89"/>
                    </a:cubicBezTo>
                    <a:cubicBezTo>
                      <a:pt x="42" y="93"/>
                      <a:pt x="43" y="98"/>
                      <a:pt x="42" y="101"/>
                    </a:cubicBezTo>
                    <a:cubicBezTo>
                      <a:pt x="41" y="102"/>
                      <a:pt x="40" y="103"/>
                      <a:pt x="39" y="103"/>
                    </a:cubicBezTo>
                    <a:cubicBezTo>
                      <a:pt x="38" y="103"/>
                      <a:pt x="37" y="106"/>
                      <a:pt x="37" y="107"/>
                    </a:cubicBezTo>
                    <a:cubicBezTo>
                      <a:pt x="37" y="109"/>
                      <a:pt x="36" y="111"/>
                      <a:pt x="34" y="112"/>
                    </a:cubicBezTo>
                    <a:cubicBezTo>
                      <a:pt x="34" y="113"/>
                      <a:pt x="33" y="118"/>
                      <a:pt x="35" y="121"/>
                    </a:cubicBezTo>
                    <a:cubicBezTo>
                      <a:pt x="39" y="126"/>
                      <a:pt x="39" y="130"/>
                      <a:pt x="39" y="133"/>
                    </a:cubicBezTo>
                    <a:cubicBezTo>
                      <a:pt x="39" y="134"/>
                      <a:pt x="40" y="135"/>
                      <a:pt x="41" y="136"/>
                    </a:cubicBezTo>
                    <a:cubicBezTo>
                      <a:pt x="42" y="138"/>
                      <a:pt x="43" y="141"/>
                      <a:pt x="42" y="144"/>
                    </a:cubicBezTo>
                    <a:cubicBezTo>
                      <a:pt x="42" y="145"/>
                      <a:pt x="41" y="146"/>
                      <a:pt x="41" y="148"/>
                    </a:cubicBezTo>
                    <a:cubicBezTo>
                      <a:pt x="41" y="150"/>
                      <a:pt x="40" y="153"/>
                      <a:pt x="38" y="154"/>
                    </a:cubicBezTo>
                    <a:cubicBezTo>
                      <a:pt x="38" y="154"/>
                      <a:pt x="38" y="156"/>
                      <a:pt x="38" y="157"/>
                    </a:cubicBezTo>
                    <a:cubicBezTo>
                      <a:pt x="37" y="159"/>
                      <a:pt x="37" y="161"/>
                      <a:pt x="35" y="162"/>
                    </a:cubicBezTo>
                    <a:cubicBezTo>
                      <a:pt x="35" y="163"/>
                      <a:pt x="35" y="166"/>
                      <a:pt x="35" y="168"/>
                    </a:cubicBezTo>
                    <a:cubicBezTo>
                      <a:pt x="36" y="171"/>
                      <a:pt x="37" y="175"/>
                      <a:pt x="35" y="176"/>
                    </a:cubicBezTo>
                    <a:cubicBezTo>
                      <a:pt x="34" y="177"/>
                      <a:pt x="34" y="177"/>
                      <a:pt x="33" y="178"/>
                    </a:cubicBezTo>
                    <a:cubicBezTo>
                      <a:pt x="30" y="180"/>
                      <a:pt x="27" y="181"/>
                      <a:pt x="27" y="186"/>
                    </a:cubicBezTo>
                    <a:cubicBezTo>
                      <a:pt x="27" y="189"/>
                      <a:pt x="27" y="192"/>
                      <a:pt x="28" y="194"/>
                    </a:cubicBezTo>
                    <a:cubicBezTo>
                      <a:pt x="28" y="197"/>
                      <a:pt x="28" y="199"/>
                      <a:pt x="27" y="201"/>
                    </a:cubicBezTo>
                    <a:cubicBezTo>
                      <a:pt x="27" y="201"/>
                      <a:pt x="28" y="202"/>
                      <a:pt x="28" y="202"/>
                    </a:cubicBezTo>
                    <a:cubicBezTo>
                      <a:pt x="29" y="203"/>
                      <a:pt x="31" y="204"/>
                      <a:pt x="30" y="208"/>
                    </a:cubicBezTo>
                    <a:cubicBezTo>
                      <a:pt x="30" y="212"/>
                      <a:pt x="26" y="212"/>
                      <a:pt x="25" y="212"/>
                    </a:cubicBezTo>
                    <a:cubicBezTo>
                      <a:pt x="24" y="212"/>
                      <a:pt x="24" y="212"/>
                      <a:pt x="24" y="212"/>
                    </a:cubicBezTo>
                    <a:cubicBezTo>
                      <a:pt x="24" y="213"/>
                      <a:pt x="24" y="214"/>
                      <a:pt x="24" y="215"/>
                    </a:cubicBezTo>
                    <a:cubicBezTo>
                      <a:pt x="24" y="218"/>
                      <a:pt x="25" y="222"/>
                      <a:pt x="21" y="222"/>
                    </a:cubicBezTo>
                    <a:cubicBezTo>
                      <a:pt x="20" y="222"/>
                      <a:pt x="20" y="226"/>
                      <a:pt x="20" y="227"/>
                    </a:cubicBezTo>
                    <a:cubicBezTo>
                      <a:pt x="20" y="231"/>
                      <a:pt x="19" y="233"/>
                      <a:pt x="18" y="234"/>
                    </a:cubicBezTo>
                    <a:cubicBezTo>
                      <a:pt x="17" y="235"/>
                      <a:pt x="17" y="235"/>
                      <a:pt x="17" y="235"/>
                    </a:cubicBezTo>
                    <a:cubicBezTo>
                      <a:pt x="17" y="236"/>
                      <a:pt x="17" y="237"/>
                      <a:pt x="18" y="238"/>
                    </a:cubicBezTo>
                    <a:cubicBezTo>
                      <a:pt x="19" y="240"/>
                      <a:pt x="19" y="241"/>
                      <a:pt x="19" y="243"/>
                    </a:cubicBezTo>
                    <a:cubicBezTo>
                      <a:pt x="19" y="244"/>
                      <a:pt x="20" y="245"/>
                      <a:pt x="20" y="246"/>
                    </a:cubicBezTo>
                    <a:cubicBezTo>
                      <a:pt x="20" y="251"/>
                      <a:pt x="21" y="256"/>
                      <a:pt x="17" y="257"/>
                    </a:cubicBezTo>
                    <a:cubicBezTo>
                      <a:pt x="16" y="258"/>
                      <a:pt x="16" y="264"/>
                      <a:pt x="16" y="265"/>
                    </a:cubicBezTo>
                    <a:cubicBezTo>
                      <a:pt x="19" y="267"/>
                      <a:pt x="19" y="271"/>
                      <a:pt x="18" y="274"/>
                    </a:cubicBezTo>
                    <a:cubicBezTo>
                      <a:pt x="18" y="274"/>
                      <a:pt x="18" y="274"/>
                      <a:pt x="19" y="274"/>
                    </a:cubicBezTo>
                    <a:cubicBezTo>
                      <a:pt x="20" y="276"/>
                      <a:pt x="22" y="278"/>
                      <a:pt x="19" y="282"/>
                    </a:cubicBezTo>
                    <a:cubicBezTo>
                      <a:pt x="18" y="282"/>
                      <a:pt x="18" y="283"/>
                      <a:pt x="18" y="283"/>
                    </a:cubicBezTo>
                    <a:cubicBezTo>
                      <a:pt x="19" y="284"/>
                      <a:pt x="20" y="284"/>
                      <a:pt x="21" y="284"/>
                    </a:cubicBezTo>
                    <a:cubicBezTo>
                      <a:pt x="24" y="283"/>
                      <a:pt x="27" y="286"/>
                      <a:pt x="27" y="289"/>
                    </a:cubicBezTo>
                    <a:cubicBezTo>
                      <a:pt x="27" y="290"/>
                      <a:pt x="26" y="291"/>
                      <a:pt x="26" y="292"/>
                    </a:cubicBezTo>
                    <a:cubicBezTo>
                      <a:pt x="25" y="292"/>
                      <a:pt x="24" y="293"/>
                      <a:pt x="23" y="293"/>
                    </a:cubicBezTo>
                    <a:cubicBezTo>
                      <a:pt x="22" y="293"/>
                      <a:pt x="22" y="293"/>
                      <a:pt x="21" y="293"/>
                    </a:cubicBezTo>
                    <a:cubicBezTo>
                      <a:pt x="24" y="295"/>
                      <a:pt x="25" y="297"/>
                      <a:pt x="24" y="299"/>
                    </a:cubicBezTo>
                    <a:cubicBezTo>
                      <a:pt x="24" y="300"/>
                      <a:pt x="23" y="302"/>
                      <a:pt x="21" y="303"/>
                    </a:cubicBezTo>
                    <a:cubicBezTo>
                      <a:pt x="20" y="303"/>
                      <a:pt x="20" y="303"/>
                      <a:pt x="20" y="305"/>
                    </a:cubicBezTo>
                    <a:cubicBezTo>
                      <a:pt x="20" y="306"/>
                      <a:pt x="21" y="308"/>
                      <a:pt x="20" y="310"/>
                    </a:cubicBezTo>
                    <a:cubicBezTo>
                      <a:pt x="20" y="311"/>
                      <a:pt x="20" y="313"/>
                      <a:pt x="21" y="314"/>
                    </a:cubicBezTo>
                    <a:cubicBezTo>
                      <a:pt x="21" y="315"/>
                      <a:pt x="22" y="317"/>
                      <a:pt x="21" y="319"/>
                    </a:cubicBezTo>
                    <a:cubicBezTo>
                      <a:pt x="21" y="319"/>
                      <a:pt x="20" y="320"/>
                      <a:pt x="19" y="320"/>
                    </a:cubicBezTo>
                    <a:cubicBezTo>
                      <a:pt x="19" y="320"/>
                      <a:pt x="19" y="321"/>
                      <a:pt x="19" y="322"/>
                    </a:cubicBezTo>
                    <a:cubicBezTo>
                      <a:pt x="19" y="324"/>
                      <a:pt x="19" y="328"/>
                      <a:pt x="15" y="328"/>
                    </a:cubicBezTo>
                    <a:cubicBezTo>
                      <a:pt x="14" y="328"/>
                      <a:pt x="14" y="328"/>
                      <a:pt x="14" y="330"/>
                    </a:cubicBezTo>
                    <a:cubicBezTo>
                      <a:pt x="13" y="332"/>
                      <a:pt x="13" y="334"/>
                      <a:pt x="11" y="335"/>
                    </a:cubicBezTo>
                    <a:cubicBezTo>
                      <a:pt x="11" y="335"/>
                      <a:pt x="12" y="336"/>
                      <a:pt x="12" y="337"/>
                    </a:cubicBezTo>
                    <a:cubicBezTo>
                      <a:pt x="13" y="338"/>
                      <a:pt x="15" y="342"/>
                      <a:pt x="11" y="344"/>
                    </a:cubicBezTo>
                    <a:cubicBezTo>
                      <a:pt x="10" y="345"/>
                      <a:pt x="10" y="346"/>
                      <a:pt x="10" y="347"/>
                    </a:cubicBezTo>
                    <a:cubicBezTo>
                      <a:pt x="10" y="349"/>
                      <a:pt x="9" y="352"/>
                      <a:pt x="6" y="352"/>
                    </a:cubicBezTo>
                    <a:cubicBezTo>
                      <a:pt x="3" y="352"/>
                      <a:pt x="2" y="356"/>
                      <a:pt x="1" y="358"/>
                    </a:cubicBezTo>
                    <a:cubicBezTo>
                      <a:pt x="1" y="359"/>
                      <a:pt x="1" y="359"/>
                      <a:pt x="1" y="360"/>
                    </a:cubicBezTo>
                    <a:cubicBezTo>
                      <a:pt x="0" y="363"/>
                      <a:pt x="0" y="365"/>
                      <a:pt x="1" y="367"/>
                    </a:cubicBezTo>
                    <a:cubicBezTo>
                      <a:pt x="4" y="369"/>
                      <a:pt x="3" y="372"/>
                      <a:pt x="3" y="373"/>
                    </a:cubicBezTo>
                    <a:cubicBezTo>
                      <a:pt x="3" y="373"/>
                      <a:pt x="3" y="374"/>
                      <a:pt x="3" y="374"/>
                    </a:cubicBezTo>
                    <a:cubicBezTo>
                      <a:pt x="3" y="374"/>
                      <a:pt x="5" y="374"/>
                      <a:pt x="7" y="374"/>
                    </a:cubicBezTo>
                    <a:cubicBezTo>
                      <a:pt x="10" y="374"/>
                      <a:pt x="13" y="374"/>
                      <a:pt x="14" y="376"/>
                    </a:cubicBezTo>
                    <a:cubicBezTo>
                      <a:pt x="14" y="377"/>
                      <a:pt x="15" y="378"/>
                      <a:pt x="14" y="380"/>
                    </a:cubicBezTo>
                    <a:cubicBezTo>
                      <a:pt x="13" y="383"/>
                      <a:pt x="13" y="388"/>
                      <a:pt x="14" y="390"/>
                    </a:cubicBezTo>
                    <a:cubicBezTo>
                      <a:pt x="15" y="390"/>
                      <a:pt x="16" y="392"/>
                      <a:pt x="17" y="393"/>
                    </a:cubicBezTo>
                    <a:cubicBezTo>
                      <a:pt x="17" y="393"/>
                      <a:pt x="18" y="395"/>
                      <a:pt x="18" y="395"/>
                    </a:cubicBezTo>
                    <a:cubicBezTo>
                      <a:pt x="18" y="395"/>
                      <a:pt x="18" y="395"/>
                      <a:pt x="19" y="395"/>
                    </a:cubicBezTo>
                    <a:cubicBezTo>
                      <a:pt x="21" y="394"/>
                      <a:pt x="27" y="394"/>
                      <a:pt x="32" y="394"/>
                    </a:cubicBezTo>
                    <a:cubicBezTo>
                      <a:pt x="35" y="394"/>
                      <a:pt x="37" y="394"/>
                      <a:pt x="39" y="394"/>
                    </a:cubicBezTo>
                    <a:cubicBezTo>
                      <a:pt x="40" y="395"/>
                      <a:pt x="41" y="395"/>
                      <a:pt x="42" y="395"/>
                    </a:cubicBezTo>
                    <a:cubicBezTo>
                      <a:pt x="42" y="396"/>
                      <a:pt x="42" y="396"/>
                      <a:pt x="42" y="396"/>
                    </a:cubicBezTo>
                    <a:cubicBezTo>
                      <a:pt x="43" y="396"/>
                      <a:pt x="44" y="397"/>
                      <a:pt x="45" y="397"/>
                    </a:cubicBezTo>
                    <a:cubicBezTo>
                      <a:pt x="45" y="397"/>
                      <a:pt x="45" y="397"/>
                      <a:pt x="45" y="398"/>
                    </a:cubicBezTo>
                    <a:cubicBezTo>
                      <a:pt x="45" y="398"/>
                      <a:pt x="46" y="397"/>
                      <a:pt x="46" y="397"/>
                    </a:cubicBezTo>
                    <a:cubicBezTo>
                      <a:pt x="48" y="397"/>
                      <a:pt x="50" y="398"/>
                      <a:pt x="51" y="399"/>
                    </a:cubicBezTo>
                    <a:cubicBezTo>
                      <a:pt x="52" y="399"/>
                      <a:pt x="52" y="399"/>
                      <a:pt x="53" y="399"/>
                    </a:cubicBezTo>
                    <a:cubicBezTo>
                      <a:pt x="52" y="398"/>
                      <a:pt x="51" y="397"/>
                      <a:pt x="51" y="397"/>
                    </a:cubicBezTo>
                    <a:cubicBezTo>
                      <a:pt x="48" y="394"/>
                      <a:pt x="47" y="392"/>
                      <a:pt x="47" y="390"/>
                    </a:cubicBezTo>
                    <a:cubicBezTo>
                      <a:pt x="47" y="390"/>
                      <a:pt x="47" y="388"/>
                      <a:pt x="47" y="387"/>
                    </a:cubicBezTo>
                    <a:cubicBezTo>
                      <a:pt x="46" y="385"/>
                      <a:pt x="46" y="384"/>
                      <a:pt x="46" y="382"/>
                    </a:cubicBezTo>
                    <a:cubicBezTo>
                      <a:pt x="46" y="382"/>
                      <a:pt x="46" y="381"/>
                      <a:pt x="46" y="381"/>
                    </a:cubicBezTo>
                    <a:cubicBezTo>
                      <a:pt x="46" y="378"/>
                      <a:pt x="45" y="373"/>
                      <a:pt x="49" y="370"/>
                    </a:cubicBezTo>
                    <a:cubicBezTo>
                      <a:pt x="50" y="369"/>
                      <a:pt x="51" y="368"/>
                      <a:pt x="52" y="367"/>
                    </a:cubicBezTo>
                    <a:cubicBezTo>
                      <a:pt x="53" y="366"/>
                      <a:pt x="54" y="365"/>
                      <a:pt x="57" y="365"/>
                    </a:cubicBezTo>
                    <a:cubicBezTo>
                      <a:pt x="58" y="365"/>
                      <a:pt x="61" y="363"/>
                      <a:pt x="61" y="359"/>
                    </a:cubicBezTo>
                    <a:cubicBezTo>
                      <a:pt x="61" y="352"/>
                      <a:pt x="65" y="350"/>
                      <a:pt x="70" y="345"/>
                    </a:cubicBezTo>
                    <a:cubicBezTo>
                      <a:pt x="72" y="343"/>
                      <a:pt x="75" y="342"/>
                      <a:pt x="77" y="340"/>
                    </a:cubicBezTo>
                    <a:cubicBezTo>
                      <a:pt x="79" y="339"/>
                      <a:pt x="82" y="337"/>
                      <a:pt x="82" y="336"/>
                    </a:cubicBezTo>
                    <a:cubicBezTo>
                      <a:pt x="82" y="334"/>
                      <a:pt x="83" y="331"/>
                      <a:pt x="83" y="328"/>
                    </a:cubicBezTo>
                    <a:cubicBezTo>
                      <a:pt x="84" y="327"/>
                      <a:pt x="84" y="326"/>
                      <a:pt x="84" y="325"/>
                    </a:cubicBezTo>
                    <a:cubicBezTo>
                      <a:pt x="83" y="325"/>
                      <a:pt x="81" y="324"/>
                      <a:pt x="79" y="324"/>
                    </a:cubicBezTo>
                    <a:cubicBezTo>
                      <a:pt x="77" y="324"/>
                      <a:pt x="76" y="324"/>
                      <a:pt x="74" y="324"/>
                    </a:cubicBezTo>
                    <a:cubicBezTo>
                      <a:pt x="72" y="323"/>
                      <a:pt x="67" y="319"/>
                      <a:pt x="65" y="314"/>
                    </a:cubicBezTo>
                    <a:cubicBezTo>
                      <a:pt x="64" y="310"/>
                      <a:pt x="64" y="307"/>
                      <a:pt x="66" y="303"/>
                    </a:cubicBezTo>
                    <a:cubicBezTo>
                      <a:pt x="68" y="299"/>
                      <a:pt x="74" y="293"/>
                      <a:pt x="85" y="292"/>
                    </a:cubicBezTo>
                    <a:cubicBezTo>
                      <a:pt x="85" y="292"/>
                      <a:pt x="85" y="291"/>
                      <a:pt x="85" y="291"/>
                    </a:cubicBezTo>
                    <a:cubicBezTo>
                      <a:pt x="85" y="290"/>
                      <a:pt x="85" y="288"/>
                      <a:pt x="88" y="286"/>
                    </a:cubicBezTo>
                    <a:cubicBezTo>
                      <a:pt x="89" y="285"/>
                      <a:pt x="90" y="284"/>
                      <a:pt x="90" y="280"/>
                    </a:cubicBezTo>
                    <a:cubicBezTo>
                      <a:pt x="90" y="276"/>
                      <a:pt x="90" y="267"/>
                      <a:pt x="96" y="267"/>
                    </a:cubicBezTo>
                    <a:cubicBezTo>
                      <a:pt x="97" y="267"/>
                      <a:pt x="97" y="267"/>
                      <a:pt x="97" y="266"/>
                    </a:cubicBezTo>
                    <a:cubicBezTo>
                      <a:pt x="96" y="265"/>
                      <a:pt x="95" y="264"/>
                      <a:pt x="95" y="262"/>
                    </a:cubicBezTo>
                    <a:cubicBezTo>
                      <a:pt x="95" y="261"/>
                      <a:pt x="95" y="259"/>
                      <a:pt x="99" y="258"/>
                    </a:cubicBezTo>
                    <a:cubicBezTo>
                      <a:pt x="99" y="258"/>
                      <a:pt x="98" y="258"/>
                      <a:pt x="98" y="258"/>
                    </a:cubicBezTo>
                    <a:cubicBezTo>
                      <a:pt x="98" y="257"/>
                      <a:pt x="97" y="256"/>
                      <a:pt x="96" y="256"/>
                    </a:cubicBezTo>
                    <a:cubicBezTo>
                      <a:pt x="93" y="256"/>
                      <a:pt x="93" y="252"/>
                      <a:pt x="93" y="250"/>
                    </a:cubicBezTo>
                    <a:cubicBezTo>
                      <a:pt x="93" y="249"/>
                      <a:pt x="93" y="247"/>
                      <a:pt x="93" y="247"/>
                    </a:cubicBezTo>
                    <a:cubicBezTo>
                      <a:pt x="92" y="244"/>
                      <a:pt x="90" y="238"/>
                      <a:pt x="93" y="234"/>
                    </a:cubicBezTo>
                    <a:cubicBezTo>
                      <a:pt x="93" y="234"/>
                      <a:pt x="94" y="233"/>
                      <a:pt x="96" y="233"/>
                    </a:cubicBezTo>
                    <a:cubicBezTo>
                      <a:pt x="97" y="233"/>
                      <a:pt x="100" y="234"/>
                      <a:pt x="103" y="235"/>
                    </a:cubicBezTo>
                    <a:cubicBezTo>
                      <a:pt x="106" y="236"/>
                      <a:pt x="109" y="238"/>
                      <a:pt x="112" y="238"/>
                    </a:cubicBezTo>
                    <a:cubicBezTo>
                      <a:pt x="119" y="239"/>
                      <a:pt x="123" y="235"/>
                      <a:pt x="123" y="234"/>
                    </a:cubicBezTo>
                    <a:cubicBezTo>
                      <a:pt x="123" y="233"/>
                      <a:pt x="123" y="232"/>
                      <a:pt x="123" y="232"/>
                    </a:cubicBezTo>
                    <a:cubicBezTo>
                      <a:pt x="122" y="229"/>
                      <a:pt x="121" y="224"/>
                      <a:pt x="125" y="221"/>
                    </a:cubicBezTo>
                    <a:cubicBezTo>
                      <a:pt x="126" y="221"/>
                      <a:pt x="126" y="220"/>
                      <a:pt x="126" y="220"/>
                    </a:cubicBezTo>
                    <a:cubicBezTo>
                      <a:pt x="126" y="220"/>
                      <a:pt x="126" y="220"/>
                      <a:pt x="126" y="219"/>
                    </a:cubicBezTo>
                    <a:cubicBezTo>
                      <a:pt x="125" y="218"/>
                      <a:pt x="124" y="217"/>
                      <a:pt x="124" y="216"/>
                    </a:cubicBezTo>
                    <a:cubicBezTo>
                      <a:pt x="123" y="213"/>
                      <a:pt x="123" y="211"/>
                      <a:pt x="124" y="210"/>
                    </a:cubicBezTo>
                    <a:cubicBezTo>
                      <a:pt x="126" y="207"/>
                      <a:pt x="129" y="207"/>
                      <a:pt x="131" y="209"/>
                    </a:cubicBezTo>
                    <a:cubicBezTo>
                      <a:pt x="131" y="209"/>
                      <a:pt x="132" y="209"/>
                      <a:pt x="136" y="209"/>
                    </a:cubicBezTo>
                    <a:cubicBezTo>
                      <a:pt x="141" y="209"/>
                      <a:pt x="150" y="208"/>
                      <a:pt x="158" y="207"/>
                    </a:cubicBezTo>
                    <a:cubicBezTo>
                      <a:pt x="172" y="204"/>
                      <a:pt x="178" y="200"/>
                      <a:pt x="178" y="198"/>
                    </a:cubicBezTo>
                    <a:cubicBezTo>
                      <a:pt x="179" y="195"/>
                      <a:pt x="181" y="192"/>
                      <a:pt x="185" y="187"/>
                    </a:cubicBezTo>
                    <a:cubicBezTo>
                      <a:pt x="187" y="185"/>
                      <a:pt x="188" y="183"/>
                      <a:pt x="189" y="182"/>
                    </a:cubicBezTo>
                    <a:cubicBezTo>
                      <a:pt x="189" y="182"/>
                      <a:pt x="189" y="181"/>
                      <a:pt x="189" y="180"/>
                    </a:cubicBezTo>
                    <a:cubicBezTo>
                      <a:pt x="188" y="179"/>
                      <a:pt x="187" y="178"/>
                      <a:pt x="185" y="178"/>
                    </a:cubicBezTo>
                    <a:cubicBezTo>
                      <a:pt x="183" y="178"/>
                      <a:pt x="181" y="176"/>
                      <a:pt x="180" y="174"/>
                    </a:cubicBezTo>
                    <a:cubicBezTo>
                      <a:pt x="179" y="171"/>
                      <a:pt x="180" y="167"/>
                      <a:pt x="182" y="165"/>
                    </a:cubicBezTo>
                    <a:cubicBezTo>
                      <a:pt x="183" y="164"/>
                      <a:pt x="183" y="164"/>
                      <a:pt x="182" y="164"/>
                    </a:cubicBezTo>
                    <a:cubicBezTo>
                      <a:pt x="182" y="163"/>
                      <a:pt x="180" y="162"/>
                      <a:pt x="177" y="161"/>
                    </a:cubicBezTo>
                    <a:cubicBezTo>
                      <a:pt x="174" y="161"/>
                      <a:pt x="168" y="159"/>
                      <a:pt x="166" y="155"/>
                    </a:cubicBezTo>
                    <a:cubicBezTo>
                      <a:pt x="166" y="154"/>
                      <a:pt x="166" y="152"/>
                      <a:pt x="168" y="150"/>
                    </a:cubicBezTo>
                    <a:cubicBezTo>
                      <a:pt x="170" y="149"/>
                      <a:pt x="171" y="148"/>
                      <a:pt x="172" y="148"/>
                    </a:cubicBezTo>
                    <a:cubicBezTo>
                      <a:pt x="172" y="148"/>
                      <a:pt x="172" y="148"/>
                      <a:pt x="172" y="148"/>
                    </a:cubicBezTo>
                    <a:cubicBezTo>
                      <a:pt x="170" y="147"/>
                      <a:pt x="169" y="145"/>
                      <a:pt x="169" y="139"/>
                    </a:cubicBezTo>
                    <a:cubicBezTo>
                      <a:pt x="169" y="136"/>
                      <a:pt x="170" y="134"/>
                      <a:pt x="171" y="132"/>
                    </a:cubicBezTo>
                    <a:cubicBezTo>
                      <a:pt x="171" y="131"/>
                      <a:pt x="172" y="129"/>
                      <a:pt x="172" y="125"/>
                    </a:cubicBezTo>
                    <a:cubicBezTo>
                      <a:pt x="172" y="119"/>
                      <a:pt x="173" y="115"/>
                      <a:pt x="174" y="112"/>
                    </a:cubicBezTo>
                    <a:cubicBezTo>
                      <a:pt x="175" y="109"/>
                      <a:pt x="176" y="107"/>
                      <a:pt x="176" y="105"/>
                    </a:cubicBezTo>
                    <a:cubicBezTo>
                      <a:pt x="176" y="105"/>
                      <a:pt x="176" y="104"/>
                      <a:pt x="176" y="104"/>
                    </a:cubicBezTo>
                    <a:cubicBezTo>
                      <a:pt x="176" y="104"/>
                      <a:pt x="176" y="103"/>
                      <a:pt x="176" y="103"/>
                    </a:cubicBezTo>
                    <a:cubicBezTo>
                      <a:pt x="176" y="103"/>
                      <a:pt x="177" y="102"/>
                      <a:pt x="177" y="102"/>
                    </a:cubicBezTo>
                    <a:cubicBezTo>
                      <a:pt x="177" y="101"/>
                      <a:pt x="177" y="101"/>
                      <a:pt x="177" y="101"/>
                    </a:cubicBezTo>
                    <a:cubicBezTo>
                      <a:pt x="177" y="101"/>
                      <a:pt x="177" y="101"/>
                      <a:pt x="178" y="101"/>
                    </a:cubicBezTo>
                    <a:lnTo>
                      <a:pt x="177" y="101"/>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2" name="Freeform 1871"/>
              <p:cNvSpPr>
                <a:spLocks/>
              </p:cNvSpPr>
              <p:nvPr/>
            </p:nvSpPr>
            <p:spPr bwMode="auto">
              <a:xfrm>
                <a:off x="2182" y="2194"/>
                <a:ext cx="2" cy="2"/>
              </a:xfrm>
              <a:custGeom>
                <a:avLst/>
                <a:gdLst>
                  <a:gd name="T0" fmla="*/ 0 w 2"/>
                  <a:gd name="T1" fmla="*/ 3 h 3"/>
                  <a:gd name="T2" fmla="*/ 1 w 2"/>
                  <a:gd name="T3" fmla="*/ 3 h 3"/>
                  <a:gd name="T4" fmla="*/ 1 w 2"/>
                  <a:gd name="T5" fmla="*/ 2 h 3"/>
                  <a:gd name="T6" fmla="*/ 1 w 2"/>
                  <a:gd name="T7" fmla="*/ 1 h 3"/>
                  <a:gd name="T8" fmla="*/ 2 w 2"/>
                  <a:gd name="T9" fmla="*/ 0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cubicBezTo>
                      <a:pt x="1" y="3"/>
                      <a:pt x="1" y="3"/>
                      <a:pt x="1" y="3"/>
                    </a:cubicBezTo>
                    <a:cubicBezTo>
                      <a:pt x="1" y="2"/>
                      <a:pt x="1" y="2"/>
                      <a:pt x="1" y="2"/>
                    </a:cubicBezTo>
                    <a:cubicBezTo>
                      <a:pt x="1" y="2"/>
                      <a:pt x="1" y="2"/>
                      <a:pt x="1" y="1"/>
                    </a:cubicBezTo>
                    <a:cubicBezTo>
                      <a:pt x="2" y="1"/>
                      <a:pt x="2" y="1"/>
                      <a:pt x="2" y="0"/>
                    </a:cubicBezTo>
                    <a:lnTo>
                      <a:pt x="0" y="3"/>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3" name="Freeform 1872"/>
              <p:cNvSpPr>
                <a:spLocks/>
              </p:cNvSpPr>
              <p:nvPr/>
            </p:nvSpPr>
            <p:spPr bwMode="auto">
              <a:xfrm>
                <a:off x="2221" y="2141"/>
                <a:ext cx="5" cy="14"/>
              </a:xfrm>
              <a:custGeom>
                <a:avLst/>
                <a:gdLst>
                  <a:gd name="T0" fmla="*/ 3 w 5"/>
                  <a:gd name="T1" fmla="*/ 1 h 15"/>
                  <a:gd name="T2" fmla="*/ 0 w 5"/>
                  <a:gd name="T3" fmla="*/ 0 h 15"/>
                  <a:gd name="T4" fmla="*/ 3 w 5"/>
                  <a:gd name="T5" fmla="*/ 1 h 15"/>
                  <a:gd name="T6" fmla="*/ 5 w 5"/>
                  <a:gd name="T7" fmla="*/ 15 h 15"/>
                  <a:gd name="T8" fmla="*/ 3 w 5"/>
                  <a:gd name="T9" fmla="*/ 1 h 15"/>
                </a:gdLst>
                <a:ahLst/>
                <a:cxnLst>
                  <a:cxn ang="0">
                    <a:pos x="T0" y="T1"/>
                  </a:cxn>
                  <a:cxn ang="0">
                    <a:pos x="T2" y="T3"/>
                  </a:cxn>
                  <a:cxn ang="0">
                    <a:pos x="T4" y="T5"/>
                  </a:cxn>
                  <a:cxn ang="0">
                    <a:pos x="T6" y="T7"/>
                  </a:cxn>
                  <a:cxn ang="0">
                    <a:pos x="T8" y="T9"/>
                  </a:cxn>
                </a:cxnLst>
                <a:rect l="0" t="0" r="r" b="b"/>
                <a:pathLst>
                  <a:path w="5" h="15">
                    <a:moveTo>
                      <a:pt x="3" y="1"/>
                    </a:moveTo>
                    <a:cubicBezTo>
                      <a:pt x="3" y="1"/>
                      <a:pt x="2" y="0"/>
                      <a:pt x="0" y="0"/>
                    </a:cubicBezTo>
                    <a:cubicBezTo>
                      <a:pt x="2" y="0"/>
                      <a:pt x="3" y="1"/>
                      <a:pt x="3" y="1"/>
                    </a:cubicBezTo>
                    <a:cubicBezTo>
                      <a:pt x="5" y="3"/>
                      <a:pt x="5" y="14"/>
                      <a:pt x="5" y="15"/>
                    </a:cubicBezTo>
                    <a:cubicBezTo>
                      <a:pt x="5" y="14"/>
                      <a:pt x="5" y="3"/>
                      <a:pt x="3"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4" name="Freeform 1873"/>
              <p:cNvSpPr>
                <a:spLocks/>
              </p:cNvSpPr>
              <p:nvPr/>
            </p:nvSpPr>
            <p:spPr bwMode="auto">
              <a:xfrm>
                <a:off x="2220" y="21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5" name="Freeform 1874"/>
              <p:cNvSpPr>
                <a:spLocks/>
              </p:cNvSpPr>
              <p:nvPr/>
            </p:nvSpPr>
            <p:spPr bwMode="auto">
              <a:xfrm>
                <a:off x="2194" y="2164"/>
                <a:ext cx="18" cy="18"/>
              </a:xfrm>
              <a:custGeom>
                <a:avLst/>
                <a:gdLst>
                  <a:gd name="T0" fmla="*/ 18 w 18"/>
                  <a:gd name="T1" fmla="*/ 0 h 19"/>
                  <a:gd name="T2" fmla="*/ 0 w 18"/>
                  <a:gd name="T3" fmla="*/ 19 h 19"/>
                  <a:gd name="T4" fmla="*/ 18 w 18"/>
                  <a:gd name="T5" fmla="*/ 0 h 19"/>
                </a:gdLst>
                <a:ahLst/>
                <a:cxnLst>
                  <a:cxn ang="0">
                    <a:pos x="T0" y="T1"/>
                  </a:cxn>
                  <a:cxn ang="0">
                    <a:pos x="T2" y="T3"/>
                  </a:cxn>
                  <a:cxn ang="0">
                    <a:pos x="T4" y="T5"/>
                  </a:cxn>
                </a:cxnLst>
                <a:rect l="0" t="0" r="r" b="b"/>
                <a:pathLst>
                  <a:path w="18" h="19">
                    <a:moveTo>
                      <a:pt x="18" y="0"/>
                    </a:moveTo>
                    <a:cubicBezTo>
                      <a:pt x="12" y="4"/>
                      <a:pt x="4" y="12"/>
                      <a:pt x="0" y="19"/>
                    </a:cubicBezTo>
                    <a:cubicBezTo>
                      <a:pt x="4" y="12"/>
                      <a:pt x="12" y="4"/>
                      <a:pt x="18"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6" name="Freeform 1875"/>
              <p:cNvSpPr>
                <a:spLocks/>
              </p:cNvSpPr>
              <p:nvPr/>
            </p:nvSpPr>
            <p:spPr bwMode="auto">
              <a:xfrm>
                <a:off x="2185" y="219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7" name="Freeform 1876"/>
              <p:cNvSpPr>
                <a:spLocks/>
              </p:cNvSpPr>
              <p:nvPr/>
            </p:nvSpPr>
            <p:spPr bwMode="auto">
              <a:xfrm>
                <a:off x="2182" y="219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8" name="Freeform 1877"/>
              <p:cNvSpPr>
                <a:spLocks/>
              </p:cNvSpPr>
              <p:nvPr/>
            </p:nvSpPr>
            <p:spPr bwMode="auto">
              <a:xfrm>
                <a:off x="2177" y="22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9" name="Freeform 1878"/>
              <p:cNvSpPr>
                <a:spLocks/>
              </p:cNvSpPr>
              <p:nvPr/>
            </p:nvSpPr>
            <p:spPr bwMode="auto">
              <a:xfrm>
                <a:off x="2181" y="219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0" name="Freeform 1879"/>
              <p:cNvSpPr>
                <a:spLocks/>
              </p:cNvSpPr>
              <p:nvPr/>
            </p:nvSpPr>
            <p:spPr bwMode="auto">
              <a:xfrm>
                <a:off x="2183" y="2195"/>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1" name="Freeform 1880"/>
              <p:cNvSpPr>
                <a:spLocks/>
              </p:cNvSpPr>
              <p:nvPr/>
            </p:nvSpPr>
            <p:spPr bwMode="auto">
              <a:xfrm>
                <a:off x="2004" y="2341"/>
                <a:ext cx="5" cy="16"/>
              </a:xfrm>
              <a:custGeom>
                <a:avLst/>
                <a:gdLst>
                  <a:gd name="T0" fmla="*/ 0 w 5"/>
                  <a:gd name="T1" fmla="*/ 11 h 17"/>
                  <a:gd name="T2" fmla="*/ 0 w 5"/>
                  <a:gd name="T3" fmla="*/ 17 h 17"/>
                  <a:gd name="T4" fmla="*/ 0 w 5"/>
                  <a:gd name="T5" fmla="*/ 17 h 17"/>
                  <a:gd name="T6" fmla="*/ 3 w 5"/>
                  <a:gd name="T7" fmla="*/ 16 h 17"/>
                  <a:gd name="T8" fmla="*/ 3 w 5"/>
                  <a:gd name="T9" fmla="*/ 16 h 17"/>
                  <a:gd name="T10" fmla="*/ 5 w 5"/>
                  <a:gd name="T11" fmla="*/ 6 h 17"/>
                  <a:gd name="T12" fmla="*/ 5 w 5"/>
                  <a:gd name="T13" fmla="*/ 0 h 17"/>
                  <a:gd name="T14" fmla="*/ 5 w 5"/>
                  <a:gd name="T15" fmla="*/ 0 h 17"/>
                  <a:gd name="T16" fmla="*/ 3 w 5"/>
                  <a:gd name="T17" fmla="*/ 1 h 17"/>
                  <a:gd name="T18" fmla="*/ 0 w 5"/>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7">
                    <a:moveTo>
                      <a:pt x="0" y="11"/>
                    </a:moveTo>
                    <a:cubicBezTo>
                      <a:pt x="0" y="13"/>
                      <a:pt x="0" y="16"/>
                      <a:pt x="0" y="17"/>
                    </a:cubicBezTo>
                    <a:cubicBezTo>
                      <a:pt x="0" y="17"/>
                      <a:pt x="0" y="17"/>
                      <a:pt x="0" y="17"/>
                    </a:cubicBezTo>
                    <a:cubicBezTo>
                      <a:pt x="1" y="17"/>
                      <a:pt x="2" y="17"/>
                      <a:pt x="3" y="16"/>
                    </a:cubicBezTo>
                    <a:cubicBezTo>
                      <a:pt x="3" y="16"/>
                      <a:pt x="3" y="16"/>
                      <a:pt x="3" y="16"/>
                    </a:cubicBezTo>
                    <a:cubicBezTo>
                      <a:pt x="5" y="16"/>
                      <a:pt x="5" y="9"/>
                      <a:pt x="5" y="6"/>
                    </a:cubicBezTo>
                    <a:cubicBezTo>
                      <a:pt x="5" y="4"/>
                      <a:pt x="5" y="2"/>
                      <a:pt x="5" y="0"/>
                    </a:cubicBezTo>
                    <a:cubicBezTo>
                      <a:pt x="5" y="0"/>
                      <a:pt x="5" y="0"/>
                      <a:pt x="5" y="0"/>
                    </a:cubicBezTo>
                    <a:cubicBezTo>
                      <a:pt x="4" y="1"/>
                      <a:pt x="4" y="1"/>
                      <a:pt x="3" y="1"/>
                    </a:cubicBezTo>
                    <a:cubicBezTo>
                      <a:pt x="3" y="1"/>
                      <a:pt x="1" y="1"/>
                      <a:pt x="0" y="1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2" name="Freeform 1881"/>
              <p:cNvSpPr>
                <a:spLocks/>
              </p:cNvSpPr>
              <p:nvPr/>
            </p:nvSpPr>
            <p:spPr bwMode="auto">
              <a:xfrm>
                <a:off x="2068" y="2531"/>
                <a:ext cx="1" cy="2"/>
              </a:xfrm>
              <a:custGeom>
                <a:avLst/>
                <a:gdLst>
                  <a:gd name="T0" fmla="*/ 0 w 1"/>
                  <a:gd name="T1" fmla="*/ 0 h 2"/>
                  <a:gd name="T2" fmla="*/ 1 w 1"/>
                  <a:gd name="T3" fmla="*/ 2 h 2"/>
                  <a:gd name="T4" fmla="*/ 1 w 1"/>
                  <a:gd name="T5" fmla="*/ 2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2"/>
                      <a:pt x="1" y="2"/>
                      <a:pt x="1" y="2"/>
                    </a:cubicBezTo>
                    <a:cubicBezTo>
                      <a:pt x="1" y="2"/>
                      <a:pt x="1" y="2"/>
                      <a:pt x="1" y="2"/>
                    </a:cubicBez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3" name="Freeform 1882"/>
              <p:cNvSpPr>
                <a:spLocks/>
              </p:cNvSpPr>
              <p:nvPr/>
            </p:nvSpPr>
            <p:spPr bwMode="auto">
              <a:xfrm>
                <a:off x="2023" y="2490"/>
                <a:ext cx="6" cy="2"/>
              </a:xfrm>
              <a:custGeom>
                <a:avLst/>
                <a:gdLst>
                  <a:gd name="T0" fmla="*/ 3 w 6"/>
                  <a:gd name="T1" fmla="*/ 0 h 2"/>
                  <a:gd name="T2" fmla="*/ 0 w 6"/>
                  <a:gd name="T3" fmla="*/ 2 h 2"/>
                  <a:gd name="T4" fmla="*/ 6 w 6"/>
                  <a:gd name="T5" fmla="*/ 0 h 2"/>
                  <a:gd name="T6" fmla="*/ 4 w 6"/>
                  <a:gd name="T7" fmla="*/ 0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3" y="1"/>
                      <a:pt x="2" y="1"/>
                      <a:pt x="0" y="2"/>
                    </a:cubicBezTo>
                    <a:cubicBezTo>
                      <a:pt x="3" y="2"/>
                      <a:pt x="5" y="1"/>
                      <a:pt x="6" y="0"/>
                    </a:cubicBezTo>
                    <a:cubicBezTo>
                      <a:pt x="4" y="0"/>
                      <a:pt x="4" y="0"/>
                      <a:pt x="4" y="0"/>
                    </a:cubicBezTo>
                    <a:cubicBezTo>
                      <a:pt x="4" y="0"/>
                      <a:pt x="4" y="0"/>
                      <a:pt x="3"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4" name="Freeform 1883"/>
              <p:cNvSpPr>
                <a:spLocks/>
              </p:cNvSpPr>
              <p:nvPr/>
            </p:nvSpPr>
            <p:spPr bwMode="auto">
              <a:xfrm>
                <a:off x="2008" y="2483"/>
                <a:ext cx="6" cy="4"/>
              </a:xfrm>
              <a:custGeom>
                <a:avLst/>
                <a:gdLst>
                  <a:gd name="T0" fmla="*/ 2 w 7"/>
                  <a:gd name="T1" fmla="*/ 0 h 4"/>
                  <a:gd name="T2" fmla="*/ 2 w 7"/>
                  <a:gd name="T3" fmla="*/ 0 h 4"/>
                  <a:gd name="T4" fmla="*/ 1 w 7"/>
                  <a:gd name="T5" fmla="*/ 1 h 4"/>
                  <a:gd name="T6" fmla="*/ 1 w 7"/>
                  <a:gd name="T7" fmla="*/ 4 h 4"/>
                  <a:gd name="T8" fmla="*/ 2 w 7"/>
                  <a:gd name="T9" fmla="*/ 4 h 4"/>
                  <a:gd name="T10" fmla="*/ 6 w 7"/>
                  <a:gd name="T11" fmla="*/ 1 h 4"/>
                  <a:gd name="T12" fmla="*/ 6 w 7"/>
                  <a:gd name="T13" fmla="*/ 1 h 4"/>
                  <a:gd name="T14" fmla="*/ 7 w 7"/>
                  <a:gd name="T15" fmla="*/ 0 h 4"/>
                  <a:gd name="T16" fmla="*/ 2 w 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2" y="0"/>
                    </a:moveTo>
                    <a:cubicBezTo>
                      <a:pt x="2" y="0"/>
                      <a:pt x="2" y="0"/>
                      <a:pt x="2" y="0"/>
                    </a:cubicBezTo>
                    <a:cubicBezTo>
                      <a:pt x="1" y="0"/>
                      <a:pt x="1" y="1"/>
                      <a:pt x="1" y="1"/>
                    </a:cubicBezTo>
                    <a:cubicBezTo>
                      <a:pt x="0" y="2"/>
                      <a:pt x="0" y="3"/>
                      <a:pt x="1" y="4"/>
                    </a:cubicBezTo>
                    <a:cubicBezTo>
                      <a:pt x="1" y="4"/>
                      <a:pt x="1" y="4"/>
                      <a:pt x="2" y="4"/>
                    </a:cubicBezTo>
                    <a:cubicBezTo>
                      <a:pt x="3" y="4"/>
                      <a:pt x="5" y="2"/>
                      <a:pt x="6" y="1"/>
                    </a:cubicBezTo>
                    <a:cubicBezTo>
                      <a:pt x="6" y="1"/>
                      <a:pt x="6" y="1"/>
                      <a:pt x="6" y="1"/>
                    </a:cubicBezTo>
                    <a:cubicBezTo>
                      <a:pt x="6" y="1"/>
                      <a:pt x="7" y="0"/>
                      <a:pt x="7" y="0"/>
                    </a:cubicBezTo>
                    <a:cubicBezTo>
                      <a:pt x="5" y="0"/>
                      <a:pt x="4" y="0"/>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5" name="Freeform 1884"/>
              <p:cNvSpPr>
                <a:spLocks/>
              </p:cNvSpPr>
              <p:nvPr/>
            </p:nvSpPr>
            <p:spPr bwMode="auto">
              <a:xfrm>
                <a:off x="2010" y="2496"/>
                <a:ext cx="26" cy="13"/>
              </a:xfrm>
              <a:custGeom>
                <a:avLst/>
                <a:gdLst>
                  <a:gd name="T0" fmla="*/ 27 w 28"/>
                  <a:gd name="T1" fmla="*/ 0 h 14"/>
                  <a:gd name="T2" fmla="*/ 16 w 28"/>
                  <a:gd name="T3" fmla="*/ 2 h 14"/>
                  <a:gd name="T4" fmla="*/ 15 w 28"/>
                  <a:gd name="T5" fmla="*/ 2 h 14"/>
                  <a:gd name="T6" fmla="*/ 14 w 28"/>
                  <a:gd name="T7" fmla="*/ 6 h 14"/>
                  <a:gd name="T8" fmla="*/ 13 w 28"/>
                  <a:gd name="T9" fmla="*/ 8 h 14"/>
                  <a:gd name="T10" fmla="*/ 4 w 28"/>
                  <a:gd name="T11" fmla="*/ 7 h 14"/>
                  <a:gd name="T12" fmla="*/ 0 w 28"/>
                  <a:gd name="T13" fmla="*/ 6 h 14"/>
                  <a:gd name="T14" fmla="*/ 2 w 28"/>
                  <a:gd name="T15" fmla="*/ 10 h 14"/>
                  <a:gd name="T16" fmla="*/ 4 w 28"/>
                  <a:gd name="T17" fmla="*/ 11 h 14"/>
                  <a:gd name="T18" fmla="*/ 5 w 28"/>
                  <a:gd name="T19" fmla="*/ 11 h 14"/>
                  <a:gd name="T20" fmla="*/ 8 w 28"/>
                  <a:gd name="T21" fmla="*/ 11 h 14"/>
                  <a:gd name="T22" fmla="*/ 12 w 28"/>
                  <a:gd name="T23" fmla="*/ 12 h 14"/>
                  <a:gd name="T24" fmla="*/ 14 w 28"/>
                  <a:gd name="T25" fmla="*/ 14 h 14"/>
                  <a:gd name="T26" fmla="*/ 13 w 28"/>
                  <a:gd name="T27" fmla="*/ 11 h 14"/>
                  <a:gd name="T28" fmla="*/ 21 w 28"/>
                  <a:gd name="T29" fmla="*/ 8 h 14"/>
                  <a:gd name="T30" fmla="*/ 26 w 28"/>
                  <a:gd name="T31" fmla="*/ 7 h 14"/>
                  <a:gd name="T32" fmla="*/ 27 w 28"/>
                  <a:gd name="T33" fmla="*/ 2 h 14"/>
                  <a:gd name="T34" fmla="*/ 27 w 2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4">
                    <a:moveTo>
                      <a:pt x="27" y="0"/>
                    </a:moveTo>
                    <a:cubicBezTo>
                      <a:pt x="24" y="3"/>
                      <a:pt x="19" y="4"/>
                      <a:pt x="16" y="2"/>
                    </a:cubicBezTo>
                    <a:cubicBezTo>
                      <a:pt x="16" y="1"/>
                      <a:pt x="15" y="1"/>
                      <a:pt x="15" y="2"/>
                    </a:cubicBezTo>
                    <a:cubicBezTo>
                      <a:pt x="14" y="3"/>
                      <a:pt x="14" y="4"/>
                      <a:pt x="14" y="6"/>
                    </a:cubicBezTo>
                    <a:cubicBezTo>
                      <a:pt x="14" y="7"/>
                      <a:pt x="13" y="8"/>
                      <a:pt x="13" y="8"/>
                    </a:cubicBezTo>
                    <a:cubicBezTo>
                      <a:pt x="11" y="10"/>
                      <a:pt x="8" y="9"/>
                      <a:pt x="4" y="7"/>
                    </a:cubicBezTo>
                    <a:cubicBezTo>
                      <a:pt x="2" y="7"/>
                      <a:pt x="1" y="6"/>
                      <a:pt x="0" y="6"/>
                    </a:cubicBezTo>
                    <a:cubicBezTo>
                      <a:pt x="0" y="7"/>
                      <a:pt x="1" y="8"/>
                      <a:pt x="2" y="10"/>
                    </a:cubicBezTo>
                    <a:cubicBezTo>
                      <a:pt x="3" y="11"/>
                      <a:pt x="4" y="11"/>
                      <a:pt x="4" y="11"/>
                    </a:cubicBezTo>
                    <a:cubicBezTo>
                      <a:pt x="5" y="11"/>
                      <a:pt x="5" y="11"/>
                      <a:pt x="5" y="11"/>
                    </a:cubicBezTo>
                    <a:cubicBezTo>
                      <a:pt x="6" y="11"/>
                      <a:pt x="7" y="11"/>
                      <a:pt x="8" y="11"/>
                    </a:cubicBezTo>
                    <a:cubicBezTo>
                      <a:pt x="9" y="11"/>
                      <a:pt x="10" y="11"/>
                      <a:pt x="12" y="12"/>
                    </a:cubicBezTo>
                    <a:cubicBezTo>
                      <a:pt x="12" y="13"/>
                      <a:pt x="13" y="13"/>
                      <a:pt x="14" y="14"/>
                    </a:cubicBezTo>
                    <a:cubicBezTo>
                      <a:pt x="13" y="13"/>
                      <a:pt x="13" y="12"/>
                      <a:pt x="13" y="11"/>
                    </a:cubicBezTo>
                    <a:cubicBezTo>
                      <a:pt x="14" y="8"/>
                      <a:pt x="18" y="6"/>
                      <a:pt x="21" y="8"/>
                    </a:cubicBezTo>
                    <a:cubicBezTo>
                      <a:pt x="23" y="9"/>
                      <a:pt x="25" y="8"/>
                      <a:pt x="26" y="7"/>
                    </a:cubicBezTo>
                    <a:cubicBezTo>
                      <a:pt x="27" y="6"/>
                      <a:pt x="28" y="4"/>
                      <a:pt x="27" y="2"/>
                    </a:cubicBezTo>
                    <a:cubicBezTo>
                      <a:pt x="27" y="2"/>
                      <a:pt x="27" y="1"/>
                      <a:pt x="27"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6" name="Freeform 1885"/>
              <p:cNvSpPr>
                <a:spLocks/>
              </p:cNvSpPr>
              <p:nvPr/>
            </p:nvSpPr>
            <p:spPr bwMode="auto">
              <a:xfrm>
                <a:off x="2004" y="2379"/>
                <a:ext cx="3" cy="4"/>
              </a:xfrm>
              <a:custGeom>
                <a:avLst/>
                <a:gdLst>
                  <a:gd name="T0" fmla="*/ 2 w 3"/>
                  <a:gd name="T1" fmla="*/ 2 h 4"/>
                  <a:gd name="T2" fmla="*/ 0 w 3"/>
                  <a:gd name="T3" fmla="*/ 0 h 4"/>
                  <a:gd name="T4" fmla="*/ 1 w 3"/>
                  <a:gd name="T5" fmla="*/ 1 h 4"/>
                  <a:gd name="T6" fmla="*/ 3 w 3"/>
                  <a:gd name="T7" fmla="*/ 4 h 4"/>
                  <a:gd name="T8" fmla="*/ 2 w 3"/>
                  <a:gd name="T9" fmla="*/ 2 h 4"/>
                </a:gdLst>
                <a:ahLst/>
                <a:cxnLst>
                  <a:cxn ang="0">
                    <a:pos x="T0" y="T1"/>
                  </a:cxn>
                  <a:cxn ang="0">
                    <a:pos x="T2" y="T3"/>
                  </a:cxn>
                  <a:cxn ang="0">
                    <a:pos x="T4" y="T5"/>
                  </a:cxn>
                  <a:cxn ang="0">
                    <a:pos x="T6" y="T7"/>
                  </a:cxn>
                  <a:cxn ang="0">
                    <a:pos x="T8" y="T9"/>
                  </a:cxn>
                </a:cxnLst>
                <a:rect l="0" t="0" r="r" b="b"/>
                <a:pathLst>
                  <a:path w="3" h="4">
                    <a:moveTo>
                      <a:pt x="2" y="2"/>
                    </a:moveTo>
                    <a:cubicBezTo>
                      <a:pt x="2" y="1"/>
                      <a:pt x="1" y="0"/>
                      <a:pt x="0" y="0"/>
                    </a:cubicBezTo>
                    <a:cubicBezTo>
                      <a:pt x="0" y="0"/>
                      <a:pt x="1" y="1"/>
                      <a:pt x="1" y="1"/>
                    </a:cubicBezTo>
                    <a:cubicBezTo>
                      <a:pt x="2" y="2"/>
                      <a:pt x="2" y="3"/>
                      <a:pt x="3" y="4"/>
                    </a:cubicBezTo>
                    <a:cubicBezTo>
                      <a:pt x="3" y="3"/>
                      <a:pt x="3" y="3"/>
                      <a:pt x="2"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7" name="Freeform 1886"/>
              <p:cNvSpPr>
                <a:spLocks/>
              </p:cNvSpPr>
              <p:nvPr/>
            </p:nvSpPr>
            <p:spPr bwMode="auto">
              <a:xfrm>
                <a:off x="2013" y="2491"/>
                <a:ext cx="5" cy="5"/>
              </a:xfrm>
              <a:custGeom>
                <a:avLst/>
                <a:gdLst>
                  <a:gd name="T0" fmla="*/ 3 w 5"/>
                  <a:gd name="T1" fmla="*/ 0 h 5"/>
                  <a:gd name="T2" fmla="*/ 1 w 5"/>
                  <a:gd name="T3" fmla="*/ 3 h 5"/>
                  <a:gd name="T4" fmla="*/ 0 w 5"/>
                  <a:gd name="T5" fmla="*/ 5 h 5"/>
                  <a:gd name="T6" fmla="*/ 1 w 5"/>
                  <a:gd name="T7" fmla="*/ 4 h 5"/>
                  <a:gd name="T8" fmla="*/ 5 w 5"/>
                  <a:gd name="T9" fmla="*/ 1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cubicBezTo>
                      <a:pt x="2" y="0"/>
                      <a:pt x="1" y="2"/>
                      <a:pt x="1" y="3"/>
                    </a:cubicBezTo>
                    <a:cubicBezTo>
                      <a:pt x="1" y="4"/>
                      <a:pt x="0" y="5"/>
                      <a:pt x="0" y="5"/>
                    </a:cubicBezTo>
                    <a:cubicBezTo>
                      <a:pt x="0" y="5"/>
                      <a:pt x="0" y="5"/>
                      <a:pt x="1" y="4"/>
                    </a:cubicBezTo>
                    <a:cubicBezTo>
                      <a:pt x="2" y="3"/>
                      <a:pt x="3" y="2"/>
                      <a:pt x="5" y="1"/>
                    </a:cubicBezTo>
                    <a:cubicBezTo>
                      <a:pt x="4" y="1"/>
                      <a:pt x="4" y="1"/>
                      <a:pt x="3"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8" name="Freeform 1887"/>
              <p:cNvSpPr>
                <a:spLocks/>
              </p:cNvSpPr>
              <p:nvPr/>
            </p:nvSpPr>
            <p:spPr bwMode="auto">
              <a:xfrm>
                <a:off x="2042" y="2504"/>
                <a:ext cx="2" cy="5"/>
              </a:xfrm>
              <a:custGeom>
                <a:avLst/>
                <a:gdLst>
                  <a:gd name="T0" fmla="*/ 2 w 2"/>
                  <a:gd name="T1" fmla="*/ 5 h 5"/>
                  <a:gd name="T2" fmla="*/ 1 w 2"/>
                  <a:gd name="T3" fmla="*/ 3 h 5"/>
                  <a:gd name="T4" fmla="*/ 1 w 2"/>
                  <a:gd name="T5" fmla="*/ 0 h 5"/>
                  <a:gd name="T6" fmla="*/ 1 w 2"/>
                  <a:gd name="T7" fmla="*/ 5 h 5"/>
                  <a:gd name="T8" fmla="*/ 2 w 2"/>
                  <a:gd name="T9" fmla="*/ 5 h 5"/>
                </a:gdLst>
                <a:ahLst/>
                <a:cxnLst>
                  <a:cxn ang="0">
                    <a:pos x="T0" y="T1"/>
                  </a:cxn>
                  <a:cxn ang="0">
                    <a:pos x="T2" y="T3"/>
                  </a:cxn>
                  <a:cxn ang="0">
                    <a:pos x="T4" y="T5"/>
                  </a:cxn>
                  <a:cxn ang="0">
                    <a:pos x="T6" y="T7"/>
                  </a:cxn>
                  <a:cxn ang="0">
                    <a:pos x="T8" y="T9"/>
                  </a:cxn>
                </a:cxnLst>
                <a:rect l="0" t="0" r="r" b="b"/>
                <a:pathLst>
                  <a:path w="2" h="5">
                    <a:moveTo>
                      <a:pt x="2" y="5"/>
                    </a:moveTo>
                    <a:cubicBezTo>
                      <a:pt x="1" y="5"/>
                      <a:pt x="1" y="4"/>
                      <a:pt x="1" y="3"/>
                    </a:cubicBezTo>
                    <a:cubicBezTo>
                      <a:pt x="1" y="2"/>
                      <a:pt x="1" y="0"/>
                      <a:pt x="1" y="0"/>
                    </a:cubicBezTo>
                    <a:cubicBezTo>
                      <a:pt x="0" y="0"/>
                      <a:pt x="0" y="2"/>
                      <a:pt x="1" y="5"/>
                    </a:cubicBezTo>
                    <a:cubicBezTo>
                      <a:pt x="1" y="5"/>
                      <a:pt x="1" y="5"/>
                      <a:pt x="2" y="5"/>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9" name="Freeform 1888"/>
              <p:cNvSpPr>
                <a:spLocks/>
              </p:cNvSpPr>
              <p:nvPr/>
            </p:nvSpPr>
            <p:spPr bwMode="auto">
              <a:xfrm>
                <a:off x="1990" y="2052"/>
                <a:ext cx="89" cy="478"/>
              </a:xfrm>
              <a:custGeom>
                <a:avLst/>
                <a:gdLst>
                  <a:gd name="T0" fmla="*/ 85 w 92"/>
                  <a:gd name="T1" fmla="*/ 60 h 500"/>
                  <a:gd name="T2" fmla="*/ 80 w 92"/>
                  <a:gd name="T3" fmla="*/ 39 h 500"/>
                  <a:gd name="T4" fmla="*/ 73 w 92"/>
                  <a:gd name="T5" fmla="*/ 15 h 500"/>
                  <a:gd name="T6" fmla="*/ 67 w 92"/>
                  <a:gd name="T7" fmla="*/ 0 h 500"/>
                  <a:gd name="T8" fmla="*/ 65 w 92"/>
                  <a:gd name="T9" fmla="*/ 6 h 500"/>
                  <a:gd name="T10" fmla="*/ 61 w 92"/>
                  <a:gd name="T11" fmla="*/ 10 h 500"/>
                  <a:gd name="T12" fmla="*/ 58 w 92"/>
                  <a:gd name="T13" fmla="*/ 79 h 500"/>
                  <a:gd name="T14" fmla="*/ 44 w 92"/>
                  <a:gd name="T15" fmla="*/ 133 h 500"/>
                  <a:gd name="T16" fmla="*/ 45 w 92"/>
                  <a:gd name="T17" fmla="*/ 182 h 500"/>
                  <a:gd name="T18" fmla="*/ 30 w 92"/>
                  <a:gd name="T19" fmla="*/ 229 h 500"/>
                  <a:gd name="T20" fmla="*/ 24 w 92"/>
                  <a:gd name="T21" fmla="*/ 259 h 500"/>
                  <a:gd name="T22" fmla="*/ 20 w 92"/>
                  <a:gd name="T23" fmla="*/ 293 h 500"/>
                  <a:gd name="T24" fmla="*/ 31 w 92"/>
                  <a:gd name="T25" fmla="*/ 298 h 500"/>
                  <a:gd name="T26" fmla="*/ 30 w 92"/>
                  <a:gd name="T27" fmla="*/ 317 h 500"/>
                  <a:gd name="T28" fmla="*/ 27 w 92"/>
                  <a:gd name="T29" fmla="*/ 338 h 500"/>
                  <a:gd name="T30" fmla="*/ 21 w 92"/>
                  <a:gd name="T31" fmla="*/ 353 h 500"/>
                  <a:gd name="T32" fmla="*/ 12 w 92"/>
                  <a:gd name="T33" fmla="*/ 357 h 500"/>
                  <a:gd name="T34" fmla="*/ 7 w 92"/>
                  <a:gd name="T35" fmla="*/ 362 h 500"/>
                  <a:gd name="T36" fmla="*/ 12 w 92"/>
                  <a:gd name="T37" fmla="*/ 368 h 500"/>
                  <a:gd name="T38" fmla="*/ 24 w 92"/>
                  <a:gd name="T39" fmla="*/ 388 h 500"/>
                  <a:gd name="T40" fmla="*/ 5 w 92"/>
                  <a:gd name="T41" fmla="*/ 389 h 500"/>
                  <a:gd name="T42" fmla="*/ 11 w 92"/>
                  <a:gd name="T43" fmla="*/ 390 h 500"/>
                  <a:gd name="T44" fmla="*/ 2 w 92"/>
                  <a:gd name="T45" fmla="*/ 410 h 500"/>
                  <a:gd name="T46" fmla="*/ 7 w 92"/>
                  <a:gd name="T47" fmla="*/ 413 h 500"/>
                  <a:gd name="T48" fmla="*/ 16 w 92"/>
                  <a:gd name="T49" fmla="*/ 411 h 500"/>
                  <a:gd name="T50" fmla="*/ 7 w 92"/>
                  <a:gd name="T51" fmla="*/ 429 h 500"/>
                  <a:gd name="T52" fmla="*/ 22 w 92"/>
                  <a:gd name="T53" fmla="*/ 435 h 500"/>
                  <a:gd name="T54" fmla="*/ 33 w 92"/>
                  <a:gd name="T55" fmla="*/ 445 h 500"/>
                  <a:gd name="T56" fmla="*/ 48 w 92"/>
                  <a:gd name="T57" fmla="*/ 459 h 500"/>
                  <a:gd name="T58" fmla="*/ 57 w 92"/>
                  <a:gd name="T59" fmla="*/ 466 h 500"/>
                  <a:gd name="T60" fmla="*/ 63 w 92"/>
                  <a:gd name="T61" fmla="*/ 475 h 500"/>
                  <a:gd name="T62" fmla="*/ 55 w 92"/>
                  <a:gd name="T63" fmla="*/ 483 h 500"/>
                  <a:gd name="T64" fmla="*/ 47 w 92"/>
                  <a:gd name="T65" fmla="*/ 482 h 500"/>
                  <a:gd name="T66" fmla="*/ 53 w 92"/>
                  <a:gd name="T67" fmla="*/ 492 h 500"/>
                  <a:gd name="T68" fmla="*/ 66 w 92"/>
                  <a:gd name="T69" fmla="*/ 497 h 500"/>
                  <a:gd name="T70" fmla="*/ 77 w 92"/>
                  <a:gd name="T71" fmla="*/ 495 h 500"/>
                  <a:gd name="T72" fmla="*/ 75 w 92"/>
                  <a:gd name="T73" fmla="*/ 494 h 500"/>
                  <a:gd name="T74" fmla="*/ 74 w 92"/>
                  <a:gd name="T75" fmla="*/ 492 h 500"/>
                  <a:gd name="T76" fmla="*/ 73 w 92"/>
                  <a:gd name="T77" fmla="*/ 486 h 500"/>
                  <a:gd name="T78" fmla="*/ 73 w 92"/>
                  <a:gd name="T79" fmla="*/ 476 h 500"/>
                  <a:gd name="T80" fmla="*/ 74 w 92"/>
                  <a:gd name="T81" fmla="*/ 458 h 500"/>
                  <a:gd name="T82" fmla="*/ 64 w 92"/>
                  <a:gd name="T83" fmla="*/ 450 h 500"/>
                  <a:gd name="T84" fmla="*/ 41 w 92"/>
                  <a:gd name="T85" fmla="*/ 449 h 500"/>
                  <a:gd name="T86" fmla="*/ 34 w 92"/>
                  <a:gd name="T87" fmla="*/ 443 h 500"/>
                  <a:gd name="T88" fmla="*/ 20 w 92"/>
                  <a:gd name="T89" fmla="*/ 409 h 500"/>
                  <a:gd name="T90" fmla="*/ 32 w 92"/>
                  <a:gd name="T91" fmla="*/ 382 h 500"/>
                  <a:gd name="T92" fmla="*/ 40 w 92"/>
                  <a:gd name="T93" fmla="*/ 365 h 500"/>
                  <a:gd name="T94" fmla="*/ 40 w 92"/>
                  <a:gd name="T95" fmla="*/ 345 h 500"/>
                  <a:gd name="T96" fmla="*/ 43 w 92"/>
                  <a:gd name="T97" fmla="*/ 338 h 500"/>
                  <a:gd name="T98" fmla="*/ 37 w 92"/>
                  <a:gd name="T99" fmla="*/ 319 h 500"/>
                  <a:gd name="T100" fmla="*/ 36 w 92"/>
                  <a:gd name="T101" fmla="*/ 285 h 500"/>
                  <a:gd name="T102" fmla="*/ 47 w 92"/>
                  <a:gd name="T103" fmla="*/ 258 h 500"/>
                  <a:gd name="T104" fmla="*/ 54 w 92"/>
                  <a:gd name="T105" fmla="*/ 225 h 500"/>
                  <a:gd name="T106" fmla="*/ 60 w 92"/>
                  <a:gd name="T107" fmla="*/ 197 h 500"/>
                  <a:gd name="T108" fmla="*/ 54 w 92"/>
                  <a:gd name="T109" fmla="*/ 160 h 500"/>
                  <a:gd name="T110" fmla="*/ 60 w 92"/>
                  <a:gd name="T111" fmla="*/ 140 h 500"/>
                  <a:gd name="T112" fmla="*/ 78 w 92"/>
                  <a:gd name="T113" fmla="*/ 107 h 500"/>
                  <a:gd name="T114" fmla="*/ 77 w 92"/>
                  <a:gd name="T115" fmla="*/ 84 h 500"/>
                  <a:gd name="T116" fmla="*/ 91 w 92"/>
                  <a:gd name="T117" fmla="*/ 68 h 500"/>
                  <a:gd name="T118" fmla="*/ 91 w 92"/>
                  <a:gd name="T119" fmla="*/ 64 h 500"/>
                  <a:gd name="T120" fmla="*/ 88 w 92"/>
                  <a:gd name="T121" fmla="*/ 6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500">
                    <a:moveTo>
                      <a:pt x="88" y="62"/>
                    </a:moveTo>
                    <a:cubicBezTo>
                      <a:pt x="88" y="62"/>
                      <a:pt x="88" y="62"/>
                      <a:pt x="88" y="62"/>
                    </a:cubicBezTo>
                    <a:cubicBezTo>
                      <a:pt x="88" y="62"/>
                      <a:pt x="88" y="62"/>
                      <a:pt x="88" y="62"/>
                    </a:cubicBezTo>
                    <a:cubicBezTo>
                      <a:pt x="87" y="62"/>
                      <a:pt x="87" y="62"/>
                      <a:pt x="86" y="62"/>
                    </a:cubicBezTo>
                    <a:cubicBezTo>
                      <a:pt x="86" y="61"/>
                      <a:pt x="86" y="61"/>
                      <a:pt x="86" y="61"/>
                    </a:cubicBezTo>
                    <a:cubicBezTo>
                      <a:pt x="86" y="61"/>
                      <a:pt x="85" y="61"/>
                      <a:pt x="85" y="60"/>
                    </a:cubicBezTo>
                    <a:cubicBezTo>
                      <a:pt x="85" y="60"/>
                      <a:pt x="85" y="60"/>
                      <a:pt x="85" y="60"/>
                    </a:cubicBezTo>
                    <a:cubicBezTo>
                      <a:pt x="85" y="60"/>
                      <a:pt x="85" y="60"/>
                      <a:pt x="85" y="60"/>
                    </a:cubicBezTo>
                    <a:cubicBezTo>
                      <a:pt x="85" y="59"/>
                      <a:pt x="85" y="58"/>
                      <a:pt x="85" y="56"/>
                    </a:cubicBezTo>
                    <a:cubicBezTo>
                      <a:pt x="84" y="53"/>
                      <a:pt x="84" y="50"/>
                      <a:pt x="83" y="49"/>
                    </a:cubicBezTo>
                    <a:cubicBezTo>
                      <a:pt x="81" y="47"/>
                      <a:pt x="81" y="44"/>
                      <a:pt x="80" y="42"/>
                    </a:cubicBezTo>
                    <a:cubicBezTo>
                      <a:pt x="80" y="41"/>
                      <a:pt x="80" y="39"/>
                      <a:pt x="80" y="39"/>
                    </a:cubicBezTo>
                    <a:cubicBezTo>
                      <a:pt x="77" y="37"/>
                      <a:pt x="74" y="34"/>
                      <a:pt x="74" y="30"/>
                    </a:cubicBezTo>
                    <a:cubicBezTo>
                      <a:pt x="73" y="28"/>
                      <a:pt x="74" y="27"/>
                      <a:pt x="75" y="26"/>
                    </a:cubicBezTo>
                    <a:cubicBezTo>
                      <a:pt x="76" y="26"/>
                      <a:pt x="76" y="25"/>
                      <a:pt x="76" y="23"/>
                    </a:cubicBezTo>
                    <a:cubicBezTo>
                      <a:pt x="76" y="22"/>
                      <a:pt x="76" y="20"/>
                      <a:pt x="77" y="18"/>
                    </a:cubicBezTo>
                    <a:cubicBezTo>
                      <a:pt x="77" y="18"/>
                      <a:pt x="77" y="18"/>
                      <a:pt x="77" y="18"/>
                    </a:cubicBezTo>
                    <a:cubicBezTo>
                      <a:pt x="75" y="17"/>
                      <a:pt x="74" y="16"/>
                      <a:pt x="73" y="15"/>
                    </a:cubicBezTo>
                    <a:cubicBezTo>
                      <a:pt x="70" y="12"/>
                      <a:pt x="71" y="9"/>
                      <a:pt x="71" y="7"/>
                    </a:cubicBezTo>
                    <a:cubicBezTo>
                      <a:pt x="71" y="5"/>
                      <a:pt x="71" y="4"/>
                      <a:pt x="70" y="3"/>
                    </a:cubicBezTo>
                    <a:cubicBezTo>
                      <a:pt x="70" y="2"/>
                      <a:pt x="69" y="2"/>
                      <a:pt x="69" y="1"/>
                    </a:cubicBezTo>
                    <a:cubicBezTo>
                      <a:pt x="68" y="1"/>
                      <a:pt x="68" y="1"/>
                      <a:pt x="68" y="1"/>
                    </a:cubicBezTo>
                    <a:cubicBezTo>
                      <a:pt x="68" y="1"/>
                      <a:pt x="68" y="0"/>
                      <a:pt x="67" y="0"/>
                    </a:cubicBezTo>
                    <a:cubicBezTo>
                      <a:pt x="67" y="0"/>
                      <a:pt x="67" y="0"/>
                      <a:pt x="67" y="0"/>
                    </a:cubicBezTo>
                    <a:cubicBezTo>
                      <a:pt x="67" y="0"/>
                      <a:pt x="67" y="0"/>
                      <a:pt x="67" y="0"/>
                    </a:cubicBezTo>
                    <a:cubicBezTo>
                      <a:pt x="67" y="1"/>
                      <a:pt x="67" y="1"/>
                      <a:pt x="67" y="2"/>
                    </a:cubicBezTo>
                    <a:cubicBezTo>
                      <a:pt x="67" y="2"/>
                      <a:pt x="66" y="2"/>
                      <a:pt x="66" y="3"/>
                    </a:cubicBezTo>
                    <a:cubicBezTo>
                      <a:pt x="66" y="3"/>
                      <a:pt x="66" y="3"/>
                      <a:pt x="66" y="4"/>
                    </a:cubicBezTo>
                    <a:cubicBezTo>
                      <a:pt x="66" y="4"/>
                      <a:pt x="65" y="5"/>
                      <a:pt x="65" y="5"/>
                    </a:cubicBezTo>
                    <a:cubicBezTo>
                      <a:pt x="65" y="5"/>
                      <a:pt x="65" y="5"/>
                      <a:pt x="65" y="6"/>
                    </a:cubicBezTo>
                    <a:cubicBezTo>
                      <a:pt x="64" y="6"/>
                      <a:pt x="63" y="7"/>
                      <a:pt x="63" y="7"/>
                    </a:cubicBezTo>
                    <a:cubicBezTo>
                      <a:pt x="63" y="7"/>
                      <a:pt x="62" y="7"/>
                      <a:pt x="62" y="7"/>
                    </a:cubicBezTo>
                    <a:cubicBezTo>
                      <a:pt x="62" y="7"/>
                      <a:pt x="62" y="7"/>
                      <a:pt x="62" y="7"/>
                    </a:cubicBezTo>
                    <a:cubicBezTo>
                      <a:pt x="62" y="7"/>
                      <a:pt x="62" y="8"/>
                      <a:pt x="61" y="8"/>
                    </a:cubicBezTo>
                    <a:cubicBezTo>
                      <a:pt x="61" y="8"/>
                      <a:pt x="61" y="8"/>
                      <a:pt x="61" y="8"/>
                    </a:cubicBezTo>
                    <a:cubicBezTo>
                      <a:pt x="61" y="9"/>
                      <a:pt x="61" y="9"/>
                      <a:pt x="61" y="10"/>
                    </a:cubicBezTo>
                    <a:cubicBezTo>
                      <a:pt x="61" y="12"/>
                      <a:pt x="61" y="15"/>
                      <a:pt x="61" y="16"/>
                    </a:cubicBezTo>
                    <a:cubicBezTo>
                      <a:pt x="63" y="21"/>
                      <a:pt x="64" y="39"/>
                      <a:pt x="62" y="47"/>
                    </a:cubicBezTo>
                    <a:cubicBezTo>
                      <a:pt x="61" y="54"/>
                      <a:pt x="59" y="60"/>
                      <a:pt x="58" y="64"/>
                    </a:cubicBezTo>
                    <a:cubicBezTo>
                      <a:pt x="57" y="65"/>
                      <a:pt x="57" y="65"/>
                      <a:pt x="58" y="66"/>
                    </a:cubicBezTo>
                    <a:cubicBezTo>
                      <a:pt x="60" y="68"/>
                      <a:pt x="60" y="70"/>
                      <a:pt x="59" y="71"/>
                    </a:cubicBezTo>
                    <a:cubicBezTo>
                      <a:pt x="58" y="72"/>
                      <a:pt x="58" y="75"/>
                      <a:pt x="58" y="79"/>
                    </a:cubicBezTo>
                    <a:cubicBezTo>
                      <a:pt x="58" y="81"/>
                      <a:pt x="58" y="83"/>
                      <a:pt x="58" y="85"/>
                    </a:cubicBezTo>
                    <a:cubicBezTo>
                      <a:pt x="58" y="90"/>
                      <a:pt x="56" y="97"/>
                      <a:pt x="55" y="103"/>
                    </a:cubicBezTo>
                    <a:cubicBezTo>
                      <a:pt x="54" y="106"/>
                      <a:pt x="53" y="109"/>
                      <a:pt x="53" y="111"/>
                    </a:cubicBezTo>
                    <a:cubicBezTo>
                      <a:pt x="53" y="113"/>
                      <a:pt x="52" y="115"/>
                      <a:pt x="51" y="116"/>
                    </a:cubicBezTo>
                    <a:cubicBezTo>
                      <a:pt x="50" y="118"/>
                      <a:pt x="50" y="120"/>
                      <a:pt x="50" y="122"/>
                    </a:cubicBezTo>
                    <a:cubicBezTo>
                      <a:pt x="50" y="127"/>
                      <a:pt x="47" y="131"/>
                      <a:pt x="44" y="133"/>
                    </a:cubicBezTo>
                    <a:cubicBezTo>
                      <a:pt x="44" y="134"/>
                      <a:pt x="46" y="136"/>
                      <a:pt x="46" y="138"/>
                    </a:cubicBezTo>
                    <a:cubicBezTo>
                      <a:pt x="48" y="141"/>
                      <a:pt x="49" y="143"/>
                      <a:pt x="49" y="146"/>
                    </a:cubicBezTo>
                    <a:cubicBezTo>
                      <a:pt x="49" y="148"/>
                      <a:pt x="48" y="149"/>
                      <a:pt x="47" y="151"/>
                    </a:cubicBezTo>
                    <a:cubicBezTo>
                      <a:pt x="45" y="153"/>
                      <a:pt x="44" y="154"/>
                      <a:pt x="45" y="157"/>
                    </a:cubicBezTo>
                    <a:cubicBezTo>
                      <a:pt x="46" y="164"/>
                      <a:pt x="45" y="174"/>
                      <a:pt x="45" y="179"/>
                    </a:cubicBezTo>
                    <a:cubicBezTo>
                      <a:pt x="45" y="181"/>
                      <a:pt x="45" y="182"/>
                      <a:pt x="45" y="182"/>
                    </a:cubicBezTo>
                    <a:cubicBezTo>
                      <a:pt x="45" y="184"/>
                      <a:pt x="44" y="185"/>
                      <a:pt x="43" y="186"/>
                    </a:cubicBezTo>
                    <a:cubicBezTo>
                      <a:pt x="43" y="187"/>
                      <a:pt x="42" y="188"/>
                      <a:pt x="42" y="190"/>
                    </a:cubicBezTo>
                    <a:cubicBezTo>
                      <a:pt x="43" y="193"/>
                      <a:pt x="42" y="195"/>
                      <a:pt x="41" y="197"/>
                    </a:cubicBezTo>
                    <a:cubicBezTo>
                      <a:pt x="40" y="199"/>
                      <a:pt x="39" y="201"/>
                      <a:pt x="38" y="204"/>
                    </a:cubicBezTo>
                    <a:cubicBezTo>
                      <a:pt x="38" y="210"/>
                      <a:pt x="34" y="218"/>
                      <a:pt x="32" y="224"/>
                    </a:cubicBezTo>
                    <a:cubicBezTo>
                      <a:pt x="31" y="226"/>
                      <a:pt x="30" y="227"/>
                      <a:pt x="30" y="229"/>
                    </a:cubicBezTo>
                    <a:cubicBezTo>
                      <a:pt x="29" y="230"/>
                      <a:pt x="29" y="232"/>
                      <a:pt x="28" y="233"/>
                    </a:cubicBezTo>
                    <a:cubicBezTo>
                      <a:pt x="27" y="236"/>
                      <a:pt x="26" y="239"/>
                      <a:pt x="22" y="239"/>
                    </a:cubicBezTo>
                    <a:cubicBezTo>
                      <a:pt x="22" y="239"/>
                      <a:pt x="22" y="239"/>
                      <a:pt x="22" y="239"/>
                    </a:cubicBezTo>
                    <a:cubicBezTo>
                      <a:pt x="22" y="240"/>
                      <a:pt x="21" y="241"/>
                      <a:pt x="23" y="245"/>
                    </a:cubicBezTo>
                    <a:cubicBezTo>
                      <a:pt x="24" y="247"/>
                      <a:pt x="24" y="250"/>
                      <a:pt x="23" y="252"/>
                    </a:cubicBezTo>
                    <a:cubicBezTo>
                      <a:pt x="23" y="255"/>
                      <a:pt x="23" y="257"/>
                      <a:pt x="24" y="259"/>
                    </a:cubicBezTo>
                    <a:cubicBezTo>
                      <a:pt x="27" y="264"/>
                      <a:pt x="26" y="267"/>
                      <a:pt x="25" y="271"/>
                    </a:cubicBezTo>
                    <a:cubicBezTo>
                      <a:pt x="25" y="272"/>
                      <a:pt x="25" y="272"/>
                      <a:pt x="25" y="272"/>
                    </a:cubicBezTo>
                    <a:cubicBezTo>
                      <a:pt x="24" y="274"/>
                      <a:pt x="23" y="275"/>
                      <a:pt x="23" y="276"/>
                    </a:cubicBezTo>
                    <a:cubicBezTo>
                      <a:pt x="22" y="278"/>
                      <a:pt x="21" y="279"/>
                      <a:pt x="21" y="281"/>
                    </a:cubicBezTo>
                    <a:cubicBezTo>
                      <a:pt x="21" y="283"/>
                      <a:pt x="21" y="285"/>
                      <a:pt x="20" y="286"/>
                    </a:cubicBezTo>
                    <a:cubicBezTo>
                      <a:pt x="19" y="289"/>
                      <a:pt x="19" y="291"/>
                      <a:pt x="20" y="293"/>
                    </a:cubicBezTo>
                    <a:cubicBezTo>
                      <a:pt x="21" y="295"/>
                      <a:pt x="21" y="297"/>
                      <a:pt x="21" y="298"/>
                    </a:cubicBezTo>
                    <a:cubicBezTo>
                      <a:pt x="22" y="298"/>
                      <a:pt x="22" y="298"/>
                      <a:pt x="23" y="298"/>
                    </a:cubicBezTo>
                    <a:cubicBezTo>
                      <a:pt x="23" y="298"/>
                      <a:pt x="23" y="298"/>
                      <a:pt x="23" y="298"/>
                    </a:cubicBezTo>
                    <a:cubicBezTo>
                      <a:pt x="23" y="297"/>
                      <a:pt x="23" y="295"/>
                      <a:pt x="26" y="294"/>
                    </a:cubicBezTo>
                    <a:cubicBezTo>
                      <a:pt x="28" y="293"/>
                      <a:pt x="29" y="294"/>
                      <a:pt x="30" y="295"/>
                    </a:cubicBezTo>
                    <a:cubicBezTo>
                      <a:pt x="31" y="296"/>
                      <a:pt x="31" y="297"/>
                      <a:pt x="31" y="298"/>
                    </a:cubicBezTo>
                    <a:cubicBezTo>
                      <a:pt x="31" y="298"/>
                      <a:pt x="31" y="298"/>
                      <a:pt x="31" y="298"/>
                    </a:cubicBezTo>
                    <a:cubicBezTo>
                      <a:pt x="33" y="299"/>
                      <a:pt x="34" y="300"/>
                      <a:pt x="34" y="302"/>
                    </a:cubicBezTo>
                    <a:cubicBezTo>
                      <a:pt x="35" y="303"/>
                      <a:pt x="34" y="305"/>
                      <a:pt x="31" y="307"/>
                    </a:cubicBezTo>
                    <a:cubicBezTo>
                      <a:pt x="31" y="307"/>
                      <a:pt x="31" y="308"/>
                      <a:pt x="31" y="310"/>
                    </a:cubicBezTo>
                    <a:cubicBezTo>
                      <a:pt x="32" y="312"/>
                      <a:pt x="32" y="314"/>
                      <a:pt x="31" y="316"/>
                    </a:cubicBezTo>
                    <a:cubicBezTo>
                      <a:pt x="30" y="317"/>
                      <a:pt x="30" y="317"/>
                      <a:pt x="30" y="317"/>
                    </a:cubicBezTo>
                    <a:cubicBezTo>
                      <a:pt x="29" y="319"/>
                      <a:pt x="28" y="321"/>
                      <a:pt x="28" y="323"/>
                    </a:cubicBezTo>
                    <a:cubicBezTo>
                      <a:pt x="30" y="326"/>
                      <a:pt x="29" y="327"/>
                      <a:pt x="28" y="328"/>
                    </a:cubicBezTo>
                    <a:cubicBezTo>
                      <a:pt x="27" y="329"/>
                      <a:pt x="27" y="330"/>
                      <a:pt x="27" y="331"/>
                    </a:cubicBezTo>
                    <a:cubicBezTo>
                      <a:pt x="27" y="333"/>
                      <a:pt x="27" y="333"/>
                      <a:pt x="27" y="334"/>
                    </a:cubicBezTo>
                    <a:cubicBezTo>
                      <a:pt x="28" y="335"/>
                      <a:pt x="28" y="337"/>
                      <a:pt x="27" y="338"/>
                    </a:cubicBezTo>
                    <a:cubicBezTo>
                      <a:pt x="27" y="338"/>
                      <a:pt x="27" y="338"/>
                      <a:pt x="27" y="338"/>
                    </a:cubicBezTo>
                    <a:cubicBezTo>
                      <a:pt x="28" y="339"/>
                      <a:pt x="28" y="340"/>
                      <a:pt x="27" y="342"/>
                    </a:cubicBezTo>
                    <a:cubicBezTo>
                      <a:pt x="27" y="342"/>
                      <a:pt x="27" y="343"/>
                      <a:pt x="26" y="343"/>
                    </a:cubicBezTo>
                    <a:cubicBezTo>
                      <a:pt x="26" y="344"/>
                      <a:pt x="27" y="346"/>
                      <a:pt x="27" y="347"/>
                    </a:cubicBezTo>
                    <a:cubicBezTo>
                      <a:pt x="28" y="348"/>
                      <a:pt x="28" y="349"/>
                      <a:pt x="27" y="350"/>
                    </a:cubicBezTo>
                    <a:cubicBezTo>
                      <a:pt x="27" y="352"/>
                      <a:pt x="25" y="352"/>
                      <a:pt x="24" y="352"/>
                    </a:cubicBezTo>
                    <a:cubicBezTo>
                      <a:pt x="23" y="352"/>
                      <a:pt x="22" y="352"/>
                      <a:pt x="21" y="353"/>
                    </a:cubicBezTo>
                    <a:cubicBezTo>
                      <a:pt x="21" y="353"/>
                      <a:pt x="21" y="353"/>
                      <a:pt x="21" y="353"/>
                    </a:cubicBezTo>
                    <a:cubicBezTo>
                      <a:pt x="21" y="353"/>
                      <a:pt x="21" y="353"/>
                      <a:pt x="22" y="354"/>
                    </a:cubicBezTo>
                    <a:cubicBezTo>
                      <a:pt x="22" y="355"/>
                      <a:pt x="24" y="357"/>
                      <a:pt x="22" y="360"/>
                    </a:cubicBezTo>
                    <a:cubicBezTo>
                      <a:pt x="22" y="361"/>
                      <a:pt x="21" y="362"/>
                      <a:pt x="19" y="362"/>
                    </a:cubicBezTo>
                    <a:cubicBezTo>
                      <a:pt x="17" y="362"/>
                      <a:pt x="15" y="359"/>
                      <a:pt x="13" y="358"/>
                    </a:cubicBezTo>
                    <a:cubicBezTo>
                      <a:pt x="12" y="357"/>
                      <a:pt x="12" y="357"/>
                      <a:pt x="12" y="357"/>
                    </a:cubicBezTo>
                    <a:cubicBezTo>
                      <a:pt x="11" y="357"/>
                      <a:pt x="11" y="356"/>
                      <a:pt x="11" y="355"/>
                    </a:cubicBezTo>
                    <a:cubicBezTo>
                      <a:pt x="11" y="355"/>
                      <a:pt x="11" y="355"/>
                      <a:pt x="11" y="355"/>
                    </a:cubicBezTo>
                    <a:cubicBezTo>
                      <a:pt x="10" y="356"/>
                      <a:pt x="9" y="356"/>
                      <a:pt x="8" y="357"/>
                    </a:cubicBezTo>
                    <a:cubicBezTo>
                      <a:pt x="7" y="357"/>
                      <a:pt x="6" y="357"/>
                      <a:pt x="5" y="358"/>
                    </a:cubicBezTo>
                    <a:cubicBezTo>
                      <a:pt x="5" y="358"/>
                      <a:pt x="6" y="359"/>
                      <a:pt x="6" y="359"/>
                    </a:cubicBezTo>
                    <a:cubicBezTo>
                      <a:pt x="6" y="360"/>
                      <a:pt x="7" y="361"/>
                      <a:pt x="7" y="362"/>
                    </a:cubicBezTo>
                    <a:cubicBezTo>
                      <a:pt x="7" y="363"/>
                      <a:pt x="6" y="363"/>
                      <a:pt x="5" y="364"/>
                    </a:cubicBezTo>
                    <a:cubicBezTo>
                      <a:pt x="4" y="364"/>
                      <a:pt x="3" y="364"/>
                      <a:pt x="3" y="365"/>
                    </a:cubicBezTo>
                    <a:cubicBezTo>
                      <a:pt x="5" y="365"/>
                      <a:pt x="6" y="366"/>
                      <a:pt x="7" y="368"/>
                    </a:cubicBezTo>
                    <a:cubicBezTo>
                      <a:pt x="7" y="368"/>
                      <a:pt x="7" y="369"/>
                      <a:pt x="7" y="369"/>
                    </a:cubicBezTo>
                    <a:cubicBezTo>
                      <a:pt x="7" y="369"/>
                      <a:pt x="7" y="368"/>
                      <a:pt x="7" y="368"/>
                    </a:cubicBezTo>
                    <a:cubicBezTo>
                      <a:pt x="9" y="368"/>
                      <a:pt x="10" y="368"/>
                      <a:pt x="12" y="368"/>
                    </a:cubicBezTo>
                    <a:cubicBezTo>
                      <a:pt x="15" y="369"/>
                      <a:pt x="16" y="371"/>
                      <a:pt x="16" y="374"/>
                    </a:cubicBezTo>
                    <a:cubicBezTo>
                      <a:pt x="16" y="376"/>
                      <a:pt x="15" y="378"/>
                      <a:pt x="13" y="378"/>
                    </a:cubicBezTo>
                    <a:cubicBezTo>
                      <a:pt x="12" y="378"/>
                      <a:pt x="11" y="380"/>
                      <a:pt x="11" y="382"/>
                    </a:cubicBezTo>
                    <a:cubicBezTo>
                      <a:pt x="11" y="382"/>
                      <a:pt x="13" y="382"/>
                      <a:pt x="15" y="382"/>
                    </a:cubicBezTo>
                    <a:cubicBezTo>
                      <a:pt x="17" y="382"/>
                      <a:pt x="19" y="381"/>
                      <a:pt x="20" y="382"/>
                    </a:cubicBezTo>
                    <a:cubicBezTo>
                      <a:pt x="23" y="383"/>
                      <a:pt x="24" y="385"/>
                      <a:pt x="24" y="388"/>
                    </a:cubicBezTo>
                    <a:cubicBezTo>
                      <a:pt x="23" y="389"/>
                      <a:pt x="22" y="391"/>
                      <a:pt x="21" y="391"/>
                    </a:cubicBezTo>
                    <a:cubicBezTo>
                      <a:pt x="20" y="391"/>
                      <a:pt x="19" y="390"/>
                      <a:pt x="18" y="390"/>
                    </a:cubicBezTo>
                    <a:cubicBezTo>
                      <a:pt x="17" y="388"/>
                      <a:pt x="15" y="387"/>
                      <a:pt x="15" y="387"/>
                    </a:cubicBezTo>
                    <a:cubicBezTo>
                      <a:pt x="14" y="387"/>
                      <a:pt x="14" y="387"/>
                      <a:pt x="14" y="387"/>
                    </a:cubicBezTo>
                    <a:cubicBezTo>
                      <a:pt x="13" y="390"/>
                      <a:pt x="11" y="390"/>
                      <a:pt x="10" y="390"/>
                    </a:cubicBezTo>
                    <a:cubicBezTo>
                      <a:pt x="8" y="390"/>
                      <a:pt x="7" y="390"/>
                      <a:pt x="5" y="389"/>
                    </a:cubicBezTo>
                    <a:cubicBezTo>
                      <a:pt x="5" y="389"/>
                      <a:pt x="5" y="389"/>
                      <a:pt x="5" y="389"/>
                    </a:cubicBezTo>
                    <a:cubicBezTo>
                      <a:pt x="4" y="389"/>
                      <a:pt x="1" y="391"/>
                      <a:pt x="0" y="392"/>
                    </a:cubicBezTo>
                    <a:cubicBezTo>
                      <a:pt x="1" y="393"/>
                      <a:pt x="2" y="395"/>
                      <a:pt x="2" y="396"/>
                    </a:cubicBezTo>
                    <a:cubicBezTo>
                      <a:pt x="3" y="396"/>
                      <a:pt x="3" y="396"/>
                      <a:pt x="3" y="396"/>
                    </a:cubicBezTo>
                    <a:cubicBezTo>
                      <a:pt x="4" y="396"/>
                      <a:pt x="6" y="395"/>
                      <a:pt x="6" y="394"/>
                    </a:cubicBezTo>
                    <a:cubicBezTo>
                      <a:pt x="7" y="392"/>
                      <a:pt x="9" y="390"/>
                      <a:pt x="11" y="390"/>
                    </a:cubicBezTo>
                    <a:cubicBezTo>
                      <a:pt x="11" y="390"/>
                      <a:pt x="14" y="391"/>
                      <a:pt x="15" y="395"/>
                    </a:cubicBezTo>
                    <a:cubicBezTo>
                      <a:pt x="15" y="399"/>
                      <a:pt x="11" y="400"/>
                      <a:pt x="10" y="400"/>
                    </a:cubicBezTo>
                    <a:cubicBezTo>
                      <a:pt x="10" y="400"/>
                      <a:pt x="9" y="401"/>
                      <a:pt x="9" y="401"/>
                    </a:cubicBezTo>
                    <a:cubicBezTo>
                      <a:pt x="8" y="403"/>
                      <a:pt x="6" y="406"/>
                      <a:pt x="2" y="408"/>
                    </a:cubicBezTo>
                    <a:cubicBezTo>
                      <a:pt x="2" y="409"/>
                      <a:pt x="2" y="409"/>
                      <a:pt x="2" y="409"/>
                    </a:cubicBezTo>
                    <a:cubicBezTo>
                      <a:pt x="2" y="409"/>
                      <a:pt x="2" y="410"/>
                      <a:pt x="2" y="410"/>
                    </a:cubicBezTo>
                    <a:cubicBezTo>
                      <a:pt x="3" y="409"/>
                      <a:pt x="4" y="409"/>
                      <a:pt x="4" y="409"/>
                    </a:cubicBezTo>
                    <a:cubicBezTo>
                      <a:pt x="5" y="409"/>
                      <a:pt x="5" y="409"/>
                      <a:pt x="5" y="409"/>
                    </a:cubicBezTo>
                    <a:cubicBezTo>
                      <a:pt x="6" y="410"/>
                      <a:pt x="6" y="410"/>
                      <a:pt x="6" y="410"/>
                    </a:cubicBezTo>
                    <a:cubicBezTo>
                      <a:pt x="7" y="411"/>
                      <a:pt x="6" y="412"/>
                      <a:pt x="6" y="412"/>
                    </a:cubicBezTo>
                    <a:cubicBezTo>
                      <a:pt x="6" y="413"/>
                      <a:pt x="6" y="413"/>
                      <a:pt x="6" y="413"/>
                    </a:cubicBezTo>
                    <a:cubicBezTo>
                      <a:pt x="7" y="413"/>
                      <a:pt x="7" y="413"/>
                      <a:pt x="7" y="413"/>
                    </a:cubicBezTo>
                    <a:cubicBezTo>
                      <a:pt x="7" y="413"/>
                      <a:pt x="8" y="413"/>
                      <a:pt x="8" y="413"/>
                    </a:cubicBezTo>
                    <a:cubicBezTo>
                      <a:pt x="8" y="412"/>
                      <a:pt x="8" y="412"/>
                      <a:pt x="8" y="411"/>
                    </a:cubicBezTo>
                    <a:cubicBezTo>
                      <a:pt x="7" y="409"/>
                      <a:pt x="8" y="406"/>
                      <a:pt x="9" y="404"/>
                    </a:cubicBezTo>
                    <a:cubicBezTo>
                      <a:pt x="10" y="403"/>
                      <a:pt x="11" y="402"/>
                      <a:pt x="13" y="402"/>
                    </a:cubicBezTo>
                    <a:cubicBezTo>
                      <a:pt x="13" y="402"/>
                      <a:pt x="15" y="403"/>
                      <a:pt x="16" y="404"/>
                    </a:cubicBezTo>
                    <a:cubicBezTo>
                      <a:pt x="19" y="407"/>
                      <a:pt x="17" y="410"/>
                      <a:pt x="16" y="411"/>
                    </a:cubicBezTo>
                    <a:cubicBezTo>
                      <a:pt x="15" y="412"/>
                      <a:pt x="15" y="413"/>
                      <a:pt x="15" y="413"/>
                    </a:cubicBezTo>
                    <a:cubicBezTo>
                      <a:pt x="15" y="415"/>
                      <a:pt x="14" y="416"/>
                      <a:pt x="14" y="418"/>
                    </a:cubicBezTo>
                    <a:cubicBezTo>
                      <a:pt x="14" y="419"/>
                      <a:pt x="13" y="421"/>
                      <a:pt x="13" y="422"/>
                    </a:cubicBezTo>
                    <a:cubicBezTo>
                      <a:pt x="13" y="424"/>
                      <a:pt x="11" y="425"/>
                      <a:pt x="10" y="425"/>
                    </a:cubicBezTo>
                    <a:cubicBezTo>
                      <a:pt x="10" y="426"/>
                      <a:pt x="10" y="426"/>
                      <a:pt x="10" y="426"/>
                    </a:cubicBezTo>
                    <a:cubicBezTo>
                      <a:pt x="10" y="428"/>
                      <a:pt x="9" y="429"/>
                      <a:pt x="7" y="429"/>
                    </a:cubicBezTo>
                    <a:cubicBezTo>
                      <a:pt x="8" y="431"/>
                      <a:pt x="7" y="432"/>
                      <a:pt x="7" y="432"/>
                    </a:cubicBezTo>
                    <a:cubicBezTo>
                      <a:pt x="8" y="432"/>
                      <a:pt x="9" y="432"/>
                      <a:pt x="11" y="432"/>
                    </a:cubicBezTo>
                    <a:cubicBezTo>
                      <a:pt x="12" y="432"/>
                      <a:pt x="12" y="433"/>
                      <a:pt x="13" y="433"/>
                    </a:cubicBezTo>
                    <a:cubicBezTo>
                      <a:pt x="13" y="433"/>
                      <a:pt x="13" y="433"/>
                      <a:pt x="13" y="433"/>
                    </a:cubicBezTo>
                    <a:cubicBezTo>
                      <a:pt x="13" y="433"/>
                      <a:pt x="14" y="433"/>
                      <a:pt x="15" y="432"/>
                    </a:cubicBezTo>
                    <a:cubicBezTo>
                      <a:pt x="18" y="431"/>
                      <a:pt x="21" y="433"/>
                      <a:pt x="22" y="435"/>
                    </a:cubicBezTo>
                    <a:cubicBezTo>
                      <a:pt x="22" y="437"/>
                      <a:pt x="21" y="439"/>
                      <a:pt x="19" y="440"/>
                    </a:cubicBezTo>
                    <a:cubicBezTo>
                      <a:pt x="18" y="440"/>
                      <a:pt x="18" y="440"/>
                      <a:pt x="17" y="440"/>
                    </a:cubicBezTo>
                    <a:cubicBezTo>
                      <a:pt x="19" y="440"/>
                      <a:pt x="21" y="441"/>
                      <a:pt x="21" y="443"/>
                    </a:cubicBezTo>
                    <a:cubicBezTo>
                      <a:pt x="21" y="443"/>
                      <a:pt x="21" y="443"/>
                      <a:pt x="21" y="443"/>
                    </a:cubicBezTo>
                    <a:cubicBezTo>
                      <a:pt x="22" y="440"/>
                      <a:pt x="23" y="439"/>
                      <a:pt x="25" y="439"/>
                    </a:cubicBezTo>
                    <a:cubicBezTo>
                      <a:pt x="28" y="439"/>
                      <a:pt x="32" y="442"/>
                      <a:pt x="33" y="445"/>
                    </a:cubicBezTo>
                    <a:cubicBezTo>
                      <a:pt x="33" y="446"/>
                      <a:pt x="33" y="447"/>
                      <a:pt x="32" y="448"/>
                    </a:cubicBezTo>
                    <a:cubicBezTo>
                      <a:pt x="32" y="449"/>
                      <a:pt x="31" y="449"/>
                      <a:pt x="30" y="450"/>
                    </a:cubicBezTo>
                    <a:cubicBezTo>
                      <a:pt x="31" y="449"/>
                      <a:pt x="32" y="449"/>
                      <a:pt x="33" y="449"/>
                    </a:cubicBezTo>
                    <a:cubicBezTo>
                      <a:pt x="36" y="449"/>
                      <a:pt x="44" y="450"/>
                      <a:pt x="45" y="454"/>
                    </a:cubicBezTo>
                    <a:cubicBezTo>
                      <a:pt x="45" y="455"/>
                      <a:pt x="45" y="456"/>
                      <a:pt x="45" y="456"/>
                    </a:cubicBezTo>
                    <a:cubicBezTo>
                      <a:pt x="46" y="456"/>
                      <a:pt x="47" y="457"/>
                      <a:pt x="48" y="459"/>
                    </a:cubicBezTo>
                    <a:cubicBezTo>
                      <a:pt x="48" y="459"/>
                      <a:pt x="48" y="459"/>
                      <a:pt x="48" y="460"/>
                    </a:cubicBezTo>
                    <a:cubicBezTo>
                      <a:pt x="51" y="456"/>
                      <a:pt x="56" y="454"/>
                      <a:pt x="59" y="453"/>
                    </a:cubicBezTo>
                    <a:cubicBezTo>
                      <a:pt x="62" y="452"/>
                      <a:pt x="64" y="454"/>
                      <a:pt x="64" y="455"/>
                    </a:cubicBezTo>
                    <a:cubicBezTo>
                      <a:pt x="65" y="458"/>
                      <a:pt x="62" y="461"/>
                      <a:pt x="58" y="463"/>
                    </a:cubicBezTo>
                    <a:cubicBezTo>
                      <a:pt x="56" y="463"/>
                      <a:pt x="56" y="464"/>
                      <a:pt x="56" y="464"/>
                    </a:cubicBezTo>
                    <a:cubicBezTo>
                      <a:pt x="56" y="464"/>
                      <a:pt x="56" y="464"/>
                      <a:pt x="57" y="466"/>
                    </a:cubicBezTo>
                    <a:cubicBezTo>
                      <a:pt x="58" y="467"/>
                      <a:pt x="60" y="466"/>
                      <a:pt x="61" y="466"/>
                    </a:cubicBezTo>
                    <a:cubicBezTo>
                      <a:pt x="63" y="465"/>
                      <a:pt x="66" y="464"/>
                      <a:pt x="68" y="466"/>
                    </a:cubicBezTo>
                    <a:cubicBezTo>
                      <a:pt x="69" y="467"/>
                      <a:pt x="69" y="469"/>
                      <a:pt x="69" y="469"/>
                    </a:cubicBezTo>
                    <a:cubicBezTo>
                      <a:pt x="68" y="471"/>
                      <a:pt x="66" y="472"/>
                      <a:pt x="65" y="472"/>
                    </a:cubicBezTo>
                    <a:cubicBezTo>
                      <a:pt x="64" y="473"/>
                      <a:pt x="62" y="473"/>
                      <a:pt x="62" y="473"/>
                    </a:cubicBezTo>
                    <a:cubicBezTo>
                      <a:pt x="62" y="474"/>
                      <a:pt x="62" y="475"/>
                      <a:pt x="63" y="475"/>
                    </a:cubicBezTo>
                    <a:cubicBezTo>
                      <a:pt x="63" y="477"/>
                      <a:pt x="64" y="478"/>
                      <a:pt x="64" y="480"/>
                    </a:cubicBezTo>
                    <a:cubicBezTo>
                      <a:pt x="63" y="481"/>
                      <a:pt x="63" y="482"/>
                      <a:pt x="61" y="482"/>
                    </a:cubicBezTo>
                    <a:cubicBezTo>
                      <a:pt x="61" y="483"/>
                      <a:pt x="60" y="483"/>
                      <a:pt x="59" y="483"/>
                    </a:cubicBezTo>
                    <a:cubicBezTo>
                      <a:pt x="58" y="483"/>
                      <a:pt x="57" y="482"/>
                      <a:pt x="56" y="480"/>
                    </a:cubicBezTo>
                    <a:cubicBezTo>
                      <a:pt x="56" y="481"/>
                      <a:pt x="56" y="481"/>
                      <a:pt x="56" y="482"/>
                    </a:cubicBezTo>
                    <a:cubicBezTo>
                      <a:pt x="55" y="483"/>
                      <a:pt x="55" y="483"/>
                      <a:pt x="55" y="483"/>
                    </a:cubicBezTo>
                    <a:cubicBezTo>
                      <a:pt x="54" y="483"/>
                      <a:pt x="54" y="483"/>
                      <a:pt x="54" y="483"/>
                    </a:cubicBezTo>
                    <a:cubicBezTo>
                      <a:pt x="52" y="483"/>
                      <a:pt x="49" y="480"/>
                      <a:pt x="46" y="478"/>
                    </a:cubicBezTo>
                    <a:cubicBezTo>
                      <a:pt x="46" y="478"/>
                      <a:pt x="46" y="477"/>
                      <a:pt x="46" y="477"/>
                    </a:cubicBezTo>
                    <a:cubicBezTo>
                      <a:pt x="46" y="478"/>
                      <a:pt x="46" y="478"/>
                      <a:pt x="46" y="478"/>
                    </a:cubicBezTo>
                    <a:cubicBezTo>
                      <a:pt x="46" y="478"/>
                      <a:pt x="46" y="479"/>
                      <a:pt x="46" y="479"/>
                    </a:cubicBezTo>
                    <a:cubicBezTo>
                      <a:pt x="47" y="480"/>
                      <a:pt x="48" y="481"/>
                      <a:pt x="47" y="482"/>
                    </a:cubicBezTo>
                    <a:cubicBezTo>
                      <a:pt x="47" y="484"/>
                      <a:pt x="45" y="484"/>
                      <a:pt x="44" y="484"/>
                    </a:cubicBezTo>
                    <a:cubicBezTo>
                      <a:pt x="41" y="484"/>
                      <a:pt x="41" y="485"/>
                      <a:pt x="41" y="485"/>
                    </a:cubicBezTo>
                    <a:cubicBezTo>
                      <a:pt x="41" y="485"/>
                      <a:pt x="41" y="485"/>
                      <a:pt x="41" y="485"/>
                    </a:cubicBezTo>
                    <a:cubicBezTo>
                      <a:pt x="41" y="485"/>
                      <a:pt x="42" y="485"/>
                      <a:pt x="42" y="485"/>
                    </a:cubicBezTo>
                    <a:cubicBezTo>
                      <a:pt x="44" y="485"/>
                      <a:pt x="46" y="485"/>
                      <a:pt x="48" y="485"/>
                    </a:cubicBezTo>
                    <a:cubicBezTo>
                      <a:pt x="52" y="486"/>
                      <a:pt x="52" y="489"/>
                      <a:pt x="53" y="492"/>
                    </a:cubicBezTo>
                    <a:cubicBezTo>
                      <a:pt x="53" y="492"/>
                      <a:pt x="53" y="492"/>
                      <a:pt x="53" y="493"/>
                    </a:cubicBezTo>
                    <a:cubicBezTo>
                      <a:pt x="53" y="490"/>
                      <a:pt x="54" y="487"/>
                      <a:pt x="57" y="486"/>
                    </a:cubicBezTo>
                    <a:cubicBezTo>
                      <a:pt x="58" y="486"/>
                      <a:pt x="58" y="486"/>
                      <a:pt x="58" y="486"/>
                    </a:cubicBezTo>
                    <a:cubicBezTo>
                      <a:pt x="60" y="486"/>
                      <a:pt x="61" y="489"/>
                      <a:pt x="61" y="491"/>
                    </a:cubicBezTo>
                    <a:cubicBezTo>
                      <a:pt x="62" y="493"/>
                      <a:pt x="62" y="496"/>
                      <a:pt x="66" y="497"/>
                    </a:cubicBezTo>
                    <a:cubicBezTo>
                      <a:pt x="66" y="497"/>
                      <a:pt x="66" y="497"/>
                      <a:pt x="66" y="497"/>
                    </a:cubicBezTo>
                    <a:cubicBezTo>
                      <a:pt x="66" y="496"/>
                      <a:pt x="66" y="494"/>
                      <a:pt x="68" y="493"/>
                    </a:cubicBezTo>
                    <a:cubicBezTo>
                      <a:pt x="69" y="493"/>
                      <a:pt x="70" y="492"/>
                      <a:pt x="70" y="492"/>
                    </a:cubicBezTo>
                    <a:cubicBezTo>
                      <a:pt x="73" y="492"/>
                      <a:pt x="75" y="495"/>
                      <a:pt x="77" y="497"/>
                    </a:cubicBezTo>
                    <a:cubicBezTo>
                      <a:pt x="78" y="498"/>
                      <a:pt x="79" y="500"/>
                      <a:pt x="80" y="500"/>
                    </a:cubicBezTo>
                    <a:cubicBezTo>
                      <a:pt x="80" y="499"/>
                      <a:pt x="79" y="498"/>
                      <a:pt x="78" y="497"/>
                    </a:cubicBezTo>
                    <a:cubicBezTo>
                      <a:pt x="78" y="497"/>
                      <a:pt x="77" y="496"/>
                      <a:pt x="77" y="495"/>
                    </a:cubicBezTo>
                    <a:cubicBezTo>
                      <a:pt x="76" y="495"/>
                      <a:pt x="76" y="495"/>
                      <a:pt x="76" y="495"/>
                    </a:cubicBezTo>
                    <a:cubicBezTo>
                      <a:pt x="76" y="495"/>
                      <a:pt x="76" y="495"/>
                      <a:pt x="75" y="495"/>
                    </a:cubicBezTo>
                    <a:cubicBezTo>
                      <a:pt x="75" y="495"/>
                      <a:pt x="75" y="495"/>
                      <a:pt x="75" y="495"/>
                    </a:cubicBezTo>
                    <a:cubicBezTo>
                      <a:pt x="75" y="495"/>
                      <a:pt x="75" y="495"/>
                      <a:pt x="75" y="495"/>
                    </a:cubicBezTo>
                    <a:cubicBezTo>
                      <a:pt x="75" y="495"/>
                      <a:pt x="75" y="495"/>
                      <a:pt x="75" y="494"/>
                    </a:cubicBezTo>
                    <a:cubicBezTo>
                      <a:pt x="75" y="494"/>
                      <a:pt x="75" y="494"/>
                      <a:pt x="75" y="494"/>
                    </a:cubicBezTo>
                    <a:cubicBezTo>
                      <a:pt x="75" y="494"/>
                      <a:pt x="75" y="494"/>
                      <a:pt x="75" y="494"/>
                    </a:cubicBezTo>
                    <a:cubicBezTo>
                      <a:pt x="74" y="494"/>
                      <a:pt x="74" y="494"/>
                      <a:pt x="74" y="494"/>
                    </a:cubicBezTo>
                    <a:cubicBezTo>
                      <a:pt x="74" y="494"/>
                      <a:pt x="74" y="494"/>
                      <a:pt x="74" y="493"/>
                    </a:cubicBezTo>
                    <a:cubicBezTo>
                      <a:pt x="74" y="493"/>
                      <a:pt x="74" y="493"/>
                      <a:pt x="74" y="493"/>
                    </a:cubicBezTo>
                    <a:cubicBezTo>
                      <a:pt x="74" y="493"/>
                      <a:pt x="74" y="493"/>
                      <a:pt x="74" y="493"/>
                    </a:cubicBezTo>
                    <a:cubicBezTo>
                      <a:pt x="74" y="492"/>
                      <a:pt x="74" y="492"/>
                      <a:pt x="74" y="492"/>
                    </a:cubicBezTo>
                    <a:cubicBezTo>
                      <a:pt x="74" y="492"/>
                      <a:pt x="74" y="492"/>
                      <a:pt x="74" y="491"/>
                    </a:cubicBezTo>
                    <a:cubicBezTo>
                      <a:pt x="74" y="491"/>
                      <a:pt x="74" y="491"/>
                      <a:pt x="74" y="491"/>
                    </a:cubicBezTo>
                    <a:cubicBezTo>
                      <a:pt x="74" y="490"/>
                      <a:pt x="74" y="490"/>
                      <a:pt x="74" y="490"/>
                    </a:cubicBezTo>
                    <a:cubicBezTo>
                      <a:pt x="74" y="489"/>
                      <a:pt x="74" y="489"/>
                      <a:pt x="73" y="489"/>
                    </a:cubicBezTo>
                    <a:cubicBezTo>
                      <a:pt x="73" y="488"/>
                      <a:pt x="73" y="488"/>
                      <a:pt x="73" y="488"/>
                    </a:cubicBezTo>
                    <a:cubicBezTo>
                      <a:pt x="73" y="487"/>
                      <a:pt x="73" y="487"/>
                      <a:pt x="73" y="486"/>
                    </a:cubicBezTo>
                    <a:cubicBezTo>
                      <a:pt x="73" y="486"/>
                      <a:pt x="73" y="486"/>
                      <a:pt x="73" y="485"/>
                    </a:cubicBezTo>
                    <a:cubicBezTo>
                      <a:pt x="73" y="485"/>
                      <a:pt x="73" y="484"/>
                      <a:pt x="73" y="483"/>
                    </a:cubicBezTo>
                    <a:cubicBezTo>
                      <a:pt x="73" y="483"/>
                      <a:pt x="73" y="483"/>
                      <a:pt x="73" y="482"/>
                    </a:cubicBezTo>
                    <a:cubicBezTo>
                      <a:pt x="73" y="482"/>
                      <a:pt x="73" y="481"/>
                      <a:pt x="73" y="480"/>
                    </a:cubicBezTo>
                    <a:cubicBezTo>
                      <a:pt x="73" y="479"/>
                      <a:pt x="73" y="479"/>
                      <a:pt x="73" y="479"/>
                    </a:cubicBezTo>
                    <a:cubicBezTo>
                      <a:pt x="73" y="478"/>
                      <a:pt x="73" y="477"/>
                      <a:pt x="73" y="476"/>
                    </a:cubicBezTo>
                    <a:cubicBezTo>
                      <a:pt x="73" y="475"/>
                      <a:pt x="73" y="475"/>
                      <a:pt x="73" y="474"/>
                    </a:cubicBezTo>
                    <a:cubicBezTo>
                      <a:pt x="73" y="473"/>
                      <a:pt x="74" y="472"/>
                      <a:pt x="74" y="471"/>
                    </a:cubicBezTo>
                    <a:cubicBezTo>
                      <a:pt x="74" y="470"/>
                      <a:pt x="74" y="470"/>
                      <a:pt x="74" y="469"/>
                    </a:cubicBezTo>
                    <a:cubicBezTo>
                      <a:pt x="74" y="468"/>
                      <a:pt x="74" y="466"/>
                      <a:pt x="74" y="465"/>
                    </a:cubicBezTo>
                    <a:cubicBezTo>
                      <a:pt x="74" y="465"/>
                      <a:pt x="74" y="464"/>
                      <a:pt x="74" y="464"/>
                    </a:cubicBezTo>
                    <a:cubicBezTo>
                      <a:pt x="74" y="462"/>
                      <a:pt x="74" y="460"/>
                      <a:pt x="74" y="458"/>
                    </a:cubicBezTo>
                    <a:cubicBezTo>
                      <a:pt x="74" y="458"/>
                      <a:pt x="74" y="458"/>
                      <a:pt x="74" y="458"/>
                    </a:cubicBezTo>
                    <a:cubicBezTo>
                      <a:pt x="73" y="458"/>
                      <a:pt x="73" y="458"/>
                      <a:pt x="73" y="458"/>
                    </a:cubicBezTo>
                    <a:cubicBezTo>
                      <a:pt x="70" y="458"/>
                      <a:pt x="67" y="457"/>
                      <a:pt x="65" y="455"/>
                    </a:cubicBezTo>
                    <a:cubicBezTo>
                      <a:pt x="64" y="455"/>
                      <a:pt x="64" y="453"/>
                      <a:pt x="64" y="451"/>
                    </a:cubicBezTo>
                    <a:cubicBezTo>
                      <a:pt x="64" y="451"/>
                      <a:pt x="64" y="450"/>
                      <a:pt x="65" y="450"/>
                    </a:cubicBezTo>
                    <a:cubicBezTo>
                      <a:pt x="64" y="450"/>
                      <a:pt x="64" y="450"/>
                      <a:pt x="64" y="450"/>
                    </a:cubicBezTo>
                    <a:cubicBezTo>
                      <a:pt x="64" y="450"/>
                      <a:pt x="64" y="449"/>
                      <a:pt x="63" y="449"/>
                    </a:cubicBezTo>
                    <a:cubicBezTo>
                      <a:pt x="63" y="449"/>
                      <a:pt x="63" y="449"/>
                      <a:pt x="63" y="449"/>
                    </a:cubicBezTo>
                    <a:cubicBezTo>
                      <a:pt x="62" y="449"/>
                      <a:pt x="62" y="448"/>
                      <a:pt x="61" y="448"/>
                    </a:cubicBezTo>
                    <a:cubicBezTo>
                      <a:pt x="60" y="448"/>
                      <a:pt x="58" y="448"/>
                      <a:pt x="55" y="448"/>
                    </a:cubicBezTo>
                    <a:cubicBezTo>
                      <a:pt x="49" y="448"/>
                      <a:pt x="42" y="448"/>
                      <a:pt x="42" y="449"/>
                    </a:cubicBezTo>
                    <a:cubicBezTo>
                      <a:pt x="41" y="449"/>
                      <a:pt x="41" y="449"/>
                      <a:pt x="41" y="449"/>
                    </a:cubicBezTo>
                    <a:cubicBezTo>
                      <a:pt x="41" y="449"/>
                      <a:pt x="41" y="449"/>
                      <a:pt x="41" y="449"/>
                    </a:cubicBezTo>
                    <a:cubicBezTo>
                      <a:pt x="41" y="449"/>
                      <a:pt x="41" y="449"/>
                      <a:pt x="41" y="449"/>
                    </a:cubicBezTo>
                    <a:cubicBezTo>
                      <a:pt x="40" y="449"/>
                      <a:pt x="39" y="448"/>
                      <a:pt x="38" y="447"/>
                    </a:cubicBezTo>
                    <a:cubicBezTo>
                      <a:pt x="37" y="447"/>
                      <a:pt x="37" y="446"/>
                      <a:pt x="36" y="445"/>
                    </a:cubicBezTo>
                    <a:cubicBezTo>
                      <a:pt x="36" y="445"/>
                      <a:pt x="36" y="444"/>
                      <a:pt x="36" y="444"/>
                    </a:cubicBezTo>
                    <a:cubicBezTo>
                      <a:pt x="35" y="444"/>
                      <a:pt x="34" y="443"/>
                      <a:pt x="34" y="443"/>
                    </a:cubicBezTo>
                    <a:cubicBezTo>
                      <a:pt x="32" y="440"/>
                      <a:pt x="32" y="432"/>
                      <a:pt x="33" y="429"/>
                    </a:cubicBezTo>
                    <a:cubicBezTo>
                      <a:pt x="33" y="428"/>
                      <a:pt x="31" y="428"/>
                      <a:pt x="29" y="428"/>
                    </a:cubicBezTo>
                    <a:cubicBezTo>
                      <a:pt x="27" y="428"/>
                      <a:pt x="25" y="428"/>
                      <a:pt x="24" y="427"/>
                    </a:cubicBezTo>
                    <a:cubicBezTo>
                      <a:pt x="21" y="426"/>
                      <a:pt x="22" y="424"/>
                      <a:pt x="22" y="422"/>
                    </a:cubicBezTo>
                    <a:cubicBezTo>
                      <a:pt x="22" y="421"/>
                      <a:pt x="22" y="421"/>
                      <a:pt x="21" y="419"/>
                    </a:cubicBezTo>
                    <a:cubicBezTo>
                      <a:pt x="18" y="416"/>
                      <a:pt x="19" y="412"/>
                      <a:pt x="20" y="409"/>
                    </a:cubicBezTo>
                    <a:cubicBezTo>
                      <a:pt x="20" y="408"/>
                      <a:pt x="20" y="408"/>
                      <a:pt x="20" y="407"/>
                    </a:cubicBezTo>
                    <a:cubicBezTo>
                      <a:pt x="21" y="404"/>
                      <a:pt x="23" y="398"/>
                      <a:pt x="29" y="398"/>
                    </a:cubicBezTo>
                    <a:cubicBezTo>
                      <a:pt x="29" y="398"/>
                      <a:pt x="29" y="397"/>
                      <a:pt x="29" y="397"/>
                    </a:cubicBezTo>
                    <a:cubicBezTo>
                      <a:pt x="29" y="395"/>
                      <a:pt x="30" y="392"/>
                      <a:pt x="32" y="391"/>
                    </a:cubicBezTo>
                    <a:cubicBezTo>
                      <a:pt x="32" y="390"/>
                      <a:pt x="32" y="389"/>
                      <a:pt x="32" y="389"/>
                    </a:cubicBezTo>
                    <a:cubicBezTo>
                      <a:pt x="31" y="387"/>
                      <a:pt x="29" y="384"/>
                      <a:pt x="32" y="382"/>
                    </a:cubicBezTo>
                    <a:cubicBezTo>
                      <a:pt x="32" y="382"/>
                      <a:pt x="32" y="381"/>
                      <a:pt x="33" y="380"/>
                    </a:cubicBezTo>
                    <a:cubicBezTo>
                      <a:pt x="33" y="378"/>
                      <a:pt x="33" y="375"/>
                      <a:pt x="37" y="374"/>
                    </a:cubicBezTo>
                    <a:cubicBezTo>
                      <a:pt x="38" y="374"/>
                      <a:pt x="38" y="374"/>
                      <a:pt x="38" y="374"/>
                    </a:cubicBezTo>
                    <a:cubicBezTo>
                      <a:pt x="38" y="374"/>
                      <a:pt x="38" y="373"/>
                      <a:pt x="38" y="372"/>
                    </a:cubicBezTo>
                    <a:cubicBezTo>
                      <a:pt x="38" y="371"/>
                      <a:pt x="37" y="367"/>
                      <a:pt x="40" y="367"/>
                    </a:cubicBezTo>
                    <a:cubicBezTo>
                      <a:pt x="40" y="366"/>
                      <a:pt x="40" y="366"/>
                      <a:pt x="40" y="365"/>
                    </a:cubicBezTo>
                    <a:cubicBezTo>
                      <a:pt x="40" y="364"/>
                      <a:pt x="39" y="361"/>
                      <a:pt x="39" y="359"/>
                    </a:cubicBezTo>
                    <a:cubicBezTo>
                      <a:pt x="40" y="358"/>
                      <a:pt x="40" y="357"/>
                      <a:pt x="39" y="356"/>
                    </a:cubicBezTo>
                    <a:cubicBezTo>
                      <a:pt x="39" y="354"/>
                      <a:pt x="38" y="351"/>
                      <a:pt x="42" y="349"/>
                    </a:cubicBezTo>
                    <a:cubicBezTo>
                      <a:pt x="43" y="349"/>
                      <a:pt x="43" y="348"/>
                      <a:pt x="43" y="348"/>
                    </a:cubicBezTo>
                    <a:cubicBezTo>
                      <a:pt x="43" y="348"/>
                      <a:pt x="43" y="348"/>
                      <a:pt x="43" y="348"/>
                    </a:cubicBezTo>
                    <a:cubicBezTo>
                      <a:pt x="43" y="348"/>
                      <a:pt x="42" y="346"/>
                      <a:pt x="40" y="345"/>
                    </a:cubicBezTo>
                    <a:cubicBezTo>
                      <a:pt x="40" y="345"/>
                      <a:pt x="38" y="343"/>
                      <a:pt x="38" y="342"/>
                    </a:cubicBezTo>
                    <a:cubicBezTo>
                      <a:pt x="38" y="342"/>
                      <a:pt x="38" y="341"/>
                      <a:pt x="38" y="341"/>
                    </a:cubicBezTo>
                    <a:cubicBezTo>
                      <a:pt x="39" y="339"/>
                      <a:pt x="42" y="339"/>
                      <a:pt x="46" y="339"/>
                    </a:cubicBezTo>
                    <a:cubicBezTo>
                      <a:pt x="46" y="339"/>
                      <a:pt x="46" y="339"/>
                      <a:pt x="45" y="338"/>
                    </a:cubicBezTo>
                    <a:cubicBezTo>
                      <a:pt x="45" y="338"/>
                      <a:pt x="45" y="338"/>
                      <a:pt x="45" y="338"/>
                    </a:cubicBezTo>
                    <a:cubicBezTo>
                      <a:pt x="44" y="338"/>
                      <a:pt x="43" y="338"/>
                      <a:pt x="43" y="338"/>
                    </a:cubicBezTo>
                    <a:cubicBezTo>
                      <a:pt x="40" y="338"/>
                      <a:pt x="39" y="337"/>
                      <a:pt x="38" y="335"/>
                    </a:cubicBezTo>
                    <a:cubicBezTo>
                      <a:pt x="37" y="333"/>
                      <a:pt x="38" y="331"/>
                      <a:pt x="39" y="329"/>
                    </a:cubicBezTo>
                    <a:cubicBezTo>
                      <a:pt x="40" y="328"/>
                      <a:pt x="40" y="328"/>
                      <a:pt x="40" y="328"/>
                    </a:cubicBezTo>
                    <a:cubicBezTo>
                      <a:pt x="40" y="328"/>
                      <a:pt x="39" y="327"/>
                      <a:pt x="39" y="327"/>
                    </a:cubicBezTo>
                    <a:cubicBezTo>
                      <a:pt x="38" y="326"/>
                      <a:pt x="36" y="324"/>
                      <a:pt x="37" y="322"/>
                    </a:cubicBezTo>
                    <a:cubicBezTo>
                      <a:pt x="38" y="321"/>
                      <a:pt x="38" y="319"/>
                      <a:pt x="37" y="319"/>
                    </a:cubicBezTo>
                    <a:cubicBezTo>
                      <a:pt x="34" y="317"/>
                      <a:pt x="36" y="309"/>
                      <a:pt x="36" y="309"/>
                    </a:cubicBezTo>
                    <a:cubicBezTo>
                      <a:pt x="36" y="306"/>
                      <a:pt x="37" y="304"/>
                      <a:pt x="39" y="303"/>
                    </a:cubicBezTo>
                    <a:cubicBezTo>
                      <a:pt x="39" y="302"/>
                      <a:pt x="39" y="298"/>
                      <a:pt x="39" y="296"/>
                    </a:cubicBezTo>
                    <a:cubicBezTo>
                      <a:pt x="39" y="295"/>
                      <a:pt x="38" y="294"/>
                      <a:pt x="38" y="293"/>
                    </a:cubicBezTo>
                    <a:cubicBezTo>
                      <a:pt x="38" y="292"/>
                      <a:pt x="38" y="291"/>
                      <a:pt x="37" y="290"/>
                    </a:cubicBezTo>
                    <a:cubicBezTo>
                      <a:pt x="37" y="288"/>
                      <a:pt x="36" y="287"/>
                      <a:pt x="36" y="285"/>
                    </a:cubicBezTo>
                    <a:cubicBezTo>
                      <a:pt x="36" y="283"/>
                      <a:pt x="37" y="282"/>
                      <a:pt x="38" y="282"/>
                    </a:cubicBezTo>
                    <a:cubicBezTo>
                      <a:pt x="38" y="281"/>
                      <a:pt x="39" y="280"/>
                      <a:pt x="39" y="277"/>
                    </a:cubicBezTo>
                    <a:cubicBezTo>
                      <a:pt x="39" y="275"/>
                      <a:pt x="39" y="270"/>
                      <a:pt x="43" y="268"/>
                    </a:cubicBezTo>
                    <a:cubicBezTo>
                      <a:pt x="43" y="268"/>
                      <a:pt x="43" y="266"/>
                      <a:pt x="43" y="266"/>
                    </a:cubicBezTo>
                    <a:cubicBezTo>
                      <a:pt x="43" y="264"/>
                      <a:pt x="43" y="263"/>
                      <a:pt x="43" y="262"/>
                    </a:cubicBezTo>
                    <a:cubicBezTo>
                      <a:pt x="43" y="259"/>
                      <a:pt x="46" y="258"/>
                      <a:pt x="47" y="258"/>
                    </a:cubicBezTo>
                    <a:cubicBezTo>
                      <a:pt x="49" y="258"/>
                      <a:pt x="49" y="258"/>
                      <a:pt x="49" y="257"/>
                    </a:cubicBezTo>
                    <a:cubicBezTo>
                      <a:pt x="49" y="256"/>
                      <a:pt x="49" y="256"/>
                      <a:pt x="48" y="255"/>
                    </a:cubicBezTo>
                    <a:cubicBezTo>
                      <a:pt x="48" y="254"/>
                      <a:pt x="46" y="253"/>
                      <a:pt x="47" y="250"/>
                    </a:cubicBezTo>
                    <a:cubicBezTo>
                      <a:pt x="47" y="249"/>
                      <a:pt x="47" y="247"/>
                      <a:pt x="47" y="244"/>
                    </a:cubicBezTo>
                    <a:cubicBezTo>
                      <a:pt x="46" y="242"/>
                      <a:pt x="46" y="239"/>
                      <a:pt x="46" y="236"/>
                    </a:cubicBezTo>
                    <a:cubicBezTo>
                      <a:pt x="46" y="229"/>
                      <a:pt x="51" y="226"/>
                      <a:pt x="54" y="225"/>
                    </a:cubicBezTo>
                    <a:cubicBezTo>
                      <a:pt x="54" y="224"/>
                      <a:pt x="55" y="224"/>
                      <a:pt x="55" y="223"/>
                    </a:cubicBezTo>
                    <a:cubicBezTo>
                      <a:pt x="56" y="223"/>
                      <a:pt x="55" y="220"/>
                      <a:pt x="55" y="218"/>
                    </a:cubicBezTo>
                    <a:cubicBezTo>
                      <a:pt x="54" y="214"/>
                      <a:pt x="53" y="210"/>
                      <a:pt x="56" y="209"/>
                    </a:cubicBezTo>
                    <a:cubicBezTo>
                      <a:pt x="56" y="209"/>
                      <a:pt x="56" y="208"/>
                      <a:pt x="57" y="206"/>
                    </a:cubicBezTo>
                    <a:cubicBezTo>
                      <a:pt x="57" y="204"/>
                      <a:pt x="57" y="202"/>
                      <a:pt x="59" y="201"/>
                    </a:cubicBezTo>
                    <a:cubicBezTo>
                      <a:pt x="60" y="200"/>
                      <a:pt x="60" y="199"/>
                      <a:pt x="60" y="197"/>
                    </a:cubicBezTo>
                    <a:cubicBezTo>
                      <a:pt x="60" y="196"/>
                      <a:pt x="61" y="194"/>
                      <a:pt x="61" y="192"/>
                    </a:cubicBezTo>
                    <a:cubicBezTo>
                      <a:pt x="62" y="191"/>
                      <a:pt x="61" y="190"/>
                      <a:pt x="60" y="188"/>
                    </a:cubicBezTo>
                    <a:cubicBezTo>
                      <a:pt x="59" y="187"/>
                      <a:pt x="58" y="185"/>
                      <a:pt x="58" y="183"/>
                    </a:cubicBezTo>
                    <a:cubicBezTo>
                      <a:pt x="58" y="180"/>
                      <a:pt x="58" y="177"/>
                      <a:pt x="55" y="173"/>
                    </a:cubicBezTo>
                    <a:cubicBezTo>
                      <a:pt x="52" y="170"/>
                      <a:pt x="52" y="164"/>
                      <a:pt x="53" y="161"/>
                    </a:cubicBezTo>
                    <a:cubicBezTo>
                      <a:pt x="53" y="161"/>
                      <a:pt x="54" y="160"/>
                      <a:pt x="54" y="160"/>
                    </a:cubicBezTo>
                    <a:cubicBezTo>
                      <a:pt x="54" y="160"/>
                      <a:pt x="54" y="159"/>
                      <a:pt x="54" y="159"/>
                    </a:cubicBezTo>
                    <a:cubicBezTo>
                      <a:pt x="55" y="159"/>
                      <a:pt x="55" y="158"/>
                      <a:pt x="56" y="158"/>
                    </a:cubicBezTo>
                    <a:cubicBezTo>
                      <a:pt x="56" y="158"/>
                      <a:pt x="56" y="157"/>
                      <a:pt x="56" y="156"/>
                    </a:cubicBezTo>
                    <a:cubicBezTo>
                      <a:pt x="57" y="154"/>
                      <a:pt x="58" y="150"/>
                      <a:pt x="61" y="149"/>
                    </a:cubicBezTo>
                    <a:cubicBezTo>
                      <a:pt x="61" y="149"/>
                      <a:pt x="61" y="149"/>
                      <a:pt x="61" y="149"/>
                    </a:cubicBezTo>
                    <a:cubicBezTo>
                      <a:pt x="62" y="147"/>
                      <a:pt x="60" y="143"/>
                      <a:pt x="60" y="140"/>
                    </a:cubicBezTo>
                    <a:cubicBezTo>
                      <a:pt x="58" y="136"/>
                      <a:pt x="60" y="135"/>
                      <a:pt x="62" y="134"/>
                    </a:cubicBezTo>
                    <a:cubicBezTo>
                      <a:pt x="62" y="134"/>
                      <a:pt x="62" y="134"/>
                      <a:pt x="62" y="134"/>
                    </a:cubicBezTo>
                    <a:cubicBezTo>
                      <a:pt x="62" y="129"/>
                      <a:pt x="65" y="123"/>
                      <a:pt x="69" y="122"/>
                    </a:cubicBezTo>
                    <a:cubicBezTo>
                      <a:pt x="70" y="121"/>
                      <a:pt x="71" y="118"/>
                      <a:pt x="71" y="114"/>
                    </a:cubicBezTo>
                    <a:cubicBezTo>
                      <a:pt x="71" y="111"/>
                      <a:pt x="73" y="110"/>
                      <a:pt x="76" y="109"/>
                    </a:cubicBezTo>
                    <a:cubicBezTo>
                      <a:pt x="77" y="108"/>
                      <a:pt x="77" y="108"/>
                      <a:pt x="78" y="107"/>
                    </a:cubicBezTo>
                    <a:cubicBezTo>
                      <a:pt x="78" y="107"/>
                      <a:pt x="78" y="106"/>
                      <a:pt x="78" y="106"/>
                    </a:cubicBezTo>
                    <a:cubicBezTo>
                      <a:pt x="77" y="105"/>
                      <a:pt x="76" y="103"/>
                      <a:pt x="76" y="102"/>
                    </a:cubicBezTo>
                    <a:cubicBezTo>
                      <a:pt x="77" y="101"/>
                      <a:pt x="77" y="100"/>
                      <a:pt x="78" y="99"/>
                    </a:cubicBezTo>
                    <a:cubicBezTo>
                      <a:pt x="79" y="99"/>
                      <a:pt x="78" y="96"/>
                      <a:pt x="77" y="95"/>
                    </a:cubicBezTo>
                    <a:cubicBezTo>
                      <a:pt x="76" y="92"/>
                      <a:pt x="75" y="89"/>
                      <a:pt x="77" y="87"/>
                    </a:cubicBezTo>
                    <a:cubicBezTo>
                      <a:pt x="78" y="87"/>
                      <a:pt x="77" y="85"/>
                      <a:pt x="77" y="84"/>
                    </a:cubicBezTo>
                    <a:cubicBezTo>
                      <a:pt x="77" y="83"/>
                      <a:pt x="77" y="82"/>
                      <a:pt x="77" y="80"/>
                    </a:cubicBezTo>
                    <a:cubicBezTo>
                      <a:pt x="77" y="78"/>
                      <a:pt x="80" y="76"/>
                      <a:pt x="85" y="73"/>
                    </a:cubicBezTo>
                    <a:cubicBezTo>
                      <a:pt x="87" y="72"/>
                      <a:pt x="90" y="70"/>
                      <a:pt x="90" y="70"/>
                    </a:cubicBezTo>
                    <a:cubicBezTo>
                      <a:pt x="90" y="69"/>
                      <a:pt x="90" y="69"/>
                      <a:pt x="90" y="69"/>
                    </a:cubicBezTo>
                    <a:cubicBezTo>
                      <a:pt x="90" y="69"/>
                      <a:pt x="90" y="69"/>
                      <a:pt x="90" y="69"/>
                    </a:cubicBezTo>
                    <a:cubicBezTo>
                      <a:pt x="91" y="69"/>
                      <a:pt x="91" y="68"/>
                      <a:pt x="91" y="68"/>
                    </a:cubicBezTo>
                    <a:cubicBezTo>
                      <a:pt x="91" y="68"/>
                      <a:pt x="91" y="68"/>
                      <a:pt x="91" y="68"/>
                    </a:cubicBezTo>
                    <a:cubicBezTo>
                      <a:pt x="91" y="68"/>
                      <a:pt x="91" y="67"/>
                      <a:pt x="91" y="67"/>
                    </a:cubicBezTo>
                    <a:cubicBezTo>
                      <a:pt x="91" y="67"/>
                      <a:pt x="91" y="67"/>
                      <a:pt x="91" y="67"/>
                    </a:cubicBezTo>
                    <a:cubicBezTo>
                      <a:pt x="91" y="66"/>
                      <a:pt x="91" y="66"/>
                      <a:pt x="91" y="65"/>
                    </a:cubicBezTo>
                    <a:cubicBezTo>
                      <a:pt x="91" y="65"/>
                      <a:pt x="91" y="65"/>
                      <a:pt x="91" y="65"/>
                    </a:cubicBezTo>
                    <a:cubicBezTo>
                      <a:pt x="91" y="64"/>
                      <a:pt x="91" y="64"/>
                      <a:pt x="91" y="64"/>
                    </a:cubicBezTo>
                    <a:cubicBezTo>
                      <a:pt x="92" y="63"/>
                      <a:pt x="92" y="63"/>
                      <a:pt x="92" y="63"/>
                    </a:cubicBezTo>
                    <a:cubicBezTo>
                      <a:pt x="92" y="63"/>
                      <a:pt x="92" y="62"/>
                      <a:pt x="92" y="62"/>
                    </a:cubicBezTo>
                    <a:cubicBezTo>
                      <a:pt x="92" y="62"/>
                      <a:pt x="92" y="61"/>
                      <a:pt x="92" y="61"/>
                    </a:cubicBezTo>
                    <a:cubicBezTo>
                      <a:pt x="92" y="61"/>
                      <a:pt x="92" y="61"/>
                      <a:pt x="92" y="61"/>
                    </a:cubicBezTo>
                    <a:cubicBezTo>
                      <a:pt x="92" y="61"/>
                      <a:pt x="92" y="61"/>
                      <a:pt x="92" y="61"/>
                    </a:cubicBezTo>
                    <a:cubicBezTo>
                      <a:pt x="90" y="62"/>
                      <a:pt x="89" y="62"/>
                      <a:pt x="88" y="6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0" name="Freeform 1889"/>
              <p:cNvSpPr>
                <a:spLocks/>
              </p:cNvSpPr>
              <p:nvPr/>
            </p:nvSpPr>
            <p:spPr bwMode="auto">
              <a:xfrm>
                <a:off x="2031" y="2480"/>
                <a:ext cx="12" cy="1"/>
              </a:xfrm>
              <a:custGeom>
                <a:avLst/>
                <a:gdLst>
                  <a:gd name="T0" fmla="*/ 0 w 13"/>
                  <a:gd name="T1" fmla="*/ 1 h 1"/>
                  <a:gd name="T2" fmla="*/ 13 w 13"/>
                  <a:gd name="T3" fmla="*/ 0 h 1"/>
                  <a:gd name="T4" fmla="*/ 0 w 13"/>
                  <a:gd name="T5" fmla="*/ 1 h 1"/>
                </a:gdLst>
                <a:ahLst/>
                <a:cxnLst>
                  <a:cxn ang="0">
                    <a:pos x="T0" y="T1"/>
                  </a:cxn>
                  <a:cxn ang="0">
                    <a:pos x="T2" y="T3"/>
                  </a:cxn>
                  <a:cxn ang="0">
                    <a:pos x="T4" y="T5"/>
                  </a:cxn>
                </a:cxnLst>
                <a:rect l="0" t="0" r="r" b="b"/>
                <a:pathLst>
                  <a:path w="13" h="1">
                    <a:moveTo>
                      <a:pt x="0" y="1"/>
                    </a:moveTo>
                    <a:cubicBezTo>
                      <a:pt x="0" y="0"/>
                      <a:pt x="7" y="0"/>
                      <a:pt x="13" y="0"/>
                    </a:cubicBezTo>
                    <a:cubicBezTo>
                      <a:pt x="7"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1" name="Freeform 1890"/>
              <p:cNvSpPr>
                <a:spLocks/>
              </p:cNvSpPr>
              <p:nvPr/>
            </p:nvSpPr>
            <p:spPr bwMode="auto">
              <a:xfrm>
                <a:off x="2052" y="2482"/>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1"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2" name="Freeform 1891"/>
              <p:cNvSpPr>
                <a:spLocks/>
              </p:cNvSpPr>
              <p:nvPr/>
            </p:nvSpPr>
            <p:spPr bwMode="auto">
              <a:xfrm>
                <a:off x="2061" y="2490"/>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cubicBezTo>
                      <a:pt x="0" y="2"/>
                      <a:pt x="0" y="4"/>
                      <a:pt x="0" y="6"/>
                    </a:cubicBezTo>
                    <a:cubicBezTo>
                      <a:pt x="0" y="4"/>
                      <a:pt x="0" y="2"/>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3" name="Freeform 1892"/>
              <p:cNvSpPr>
                <a:spLocks/>
              </p:cNvSpPr>
              <p:nvPr/>
            </p:nvSpPr>
            <p:spPr bwMode="auto">
              <a:xfrm>
                <a:off x="2051" y="24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4" name="Freeform 1893"/>
              <p:cNvSpPr>
                <a:spLocks/>
              </p:cNvSpPr>
              <p:nvPr/>
            </p:nvSpPr>
            <p:spPr bwMode="auto">
              <a:xfrm>
                <a:off x="2060" y="2507"/>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5" name="Freeform 1894"/>
              <p:cNvSpPr>
                <a:spLocks/>
              </p:cNvSpPr>
              <p:nvPr/>
            </p:nvSpPr>
            <p:spPr bwMode="auto">
              <a:xfrm>
                <a:off x="2060" y="2502"/>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6" name="Freeform 1895"/>
              <p:cNvSpPr>
                <a:spLocks/>
              </p:cNvSpPr>
              <p:nvPr/>
            </p:nvSpPr>
            <p:spPr bwMode="auto">
              <a:xfrm>
                <a:off x="2061" y="2497"/>
                <a:ext cx="0" cy="4"/>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3"/>
                      <a:pt x="0" y="4"/>
                    </a:cubicBezTo>
                    <a:cubicBezTo>
                      <a:pt x="0" y="3"/>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7" name="Freeform 1896"/>
              <p:cNvSpPr>
                <a:spLocks/>
              </p:cNvSpPr>
              <p:nvPr/>
            </p:nvSpPr>
            <p:spPr bwMode="auto">
              <a:xfrm>
                <a:off x="2060" y="251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8" name="Freeform 1897"/>
              <p:cNvSpPr>
                <a:spLocks/>
              </p:cNvSpPr>
              <p:nvPr/>
            </p:nvSpPr>
            <p:spPr bwMode="auto">
              <a:xfrm>
                <a:off x="2078" y="211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9" name="Freeform 1898"/>
              <p:cNvSpPr>
                <a:spLocks/>
              </p:cNvSpPr>
              <p:nvPr/>
            </p:nvSpPr>
            <p:spPr bwMode="auto">
              <a:xfrm>
                <a:off x="2077" y="211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0" name="Freeform 1899"/>
              <p:cNvSpPr>
                <a:spLocks/>
              </p:cNvSpPr>
              <p:nvPr/>
            </p:nvSpPr>
            <p:spPr bwMode="auto">
              <a:xfrm>
                <a:off x="2079" y="211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1" name="Freeform 1900"/>
              <p:cNvSpPr>
                <a:spLocks/>
              </p:cNvSpPr>
              <p:nvPr/>
            </p:nvSpPr>
            <p:spPr bwMode="auto">
              <a:xfrm>
                <a:off x="2078" y="211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2" name="Freeform 1901"/>
              <p:cNvSpPr>
                <a:spLocks/>
              </p:cNvSpPr>
              <p:nvPr/>
            </p:nvSpPr>
            <p:spPr bwMode="auto">
              <a:xfrm>
                <a:off x="2078" y="211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3" name="Freeform 1902"/>
              <p:cNvSpPr>
                <a:spLocks/>
              </p:cNvSpPr>
              <p:nvPr/>
            </p:nvSpPr>
            <p:spPr bwMode="auto">
              <a:xfrm>
                <a:off x="2077" y="211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4" name="Freeform 1903"/>
              <p:cNvSpPr>
                <a:spLocks/>
              </p:cNvSpPr>
              <p:nvPr/>
            </p:nvSpPr>
            <p:spPr bwMode="auto">
              <a:xfrm>
                <a:off x="2061" y="25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5" name="Freeform 1904"/>
              <p:cNvSpPr>
                <a:spLocks/>
              </p:cNvSpPr>
              <p:nvPr/>
            </p:nvSpPr>
            <p:spPr bwMode="auto">
              <a:xfrm>
                <a:off x="2040" y="2206"/>
                <a:ext cx="3" cy="11"/>
              </a:xfrm>
              <a:custGeom>
                <a:avLst/>
                <a:gdLst>
                  <a:gd name="T0" fmla="*/ 3 w 3"/>
                  <a:gd name="T1" fmla="*/ 12 h 12"/>
                  <a:gd name="T2" fmla="*/ 1 w 3"/>
                  <a:gd name="T3" fmla="*/ 0 h 12"/>
                  <a:gd name="T4" fmla="*/ 3 w 3"/>
                  <a:gd name="T5" fmla="*/ 12 h 12"/>
                </a:gdLst>
                <a:ahLst/>
                <a:cxnLst>
                  <a:cxn ang="0">
                    <a:pos x="T0" y="T1"/>
                  </a:cxn>
                  <a:cxn ang="0">
                    <a:pos x="T2" y="T3"/>
                  </a:cxn>
                  <a:cxn ang="0">
                    <a:pos x="T4" y="T5"/>
                  </a:cxn>
                </a:cxnLst>
                <a:rect l="0" t="0" r="r" b="b"/>
                <a:pathLst>
                  <a:path w="3" h="12">
                    <a:moveTo>
                      <a:pt x="3" y="12"/>
                    </a:moveTo>
                    <a:cubicBezTo>
                      <a:pt x="1" y="9"/>
                      <a:pt x="0" y="3"/>
                      <a:pt x="1" y="0"/>
                    </a:cubicBezTo>
                    <a:cubicBezTo>
                      <a:pt x="0" y="3"/>
                      <a:pt x="0" y="9"/>
                      <a:pt x="3" y="1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6" name="Freeform 1905"/>
              <p:cNvSpPr>
                <a:spLocks/>
              </p:cNvSpPr>
              <p:nvPr/>
            </p:nvSpPr>
            <p:spPr bwMode="auto">
              <a:xfrm>
                <a:off x="2062" y="252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7" name="Freeform 1906"/>
              <p:cNvSpPr>
                <a:spLocks/>
              </p:cNvSpPr>
              <p:nvPr/>
            </p:nvSpPr>
            <p:spPr bwMode="auto">
              <a:xfrm>
                <a:off x="2027" y="2480"/>
                <a:ext cx="3" cy="1"/>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2"/>
                      <a:pt x="1" y="1"/>
                      <a:pt x="0" y="0"/>
                    </a:cubicBezTo>
                    <a:cubicBezTo>
                      <a:pt x="1" y="1"/>
                      <a:pt x="2" y="2"/>
                      <a:pt x="3"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8" name="Freeform 1907"/>
              <p:cNvSpPr>
                <a:spLocks/>
              </p:cNvSpPr>
              <p:nvPr/>
            </p:nvSpPr>
            <p:spPr bwMode="auto">
              <a:xfrm>
                <a:off x="2060" y="251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9" name="Freeform 1908"/>
              <p:cNvSpPr>
                <a:spLocks/>
              </p:cNvSpPr>
              <p:nvPr/>
            </p:nvSpPr>
            <p:spPr bwMode="auto">
              <a:xfrm>
                <a:off x="2062" y="25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0" name="Freeform 1909"/>
              <p:cNvSpPr>
                <a:spLocks/>
              </p:cNvSpPr>
              <p:nvPr/>
            </p:nvSpPr>
            <p:spPr bwMode="auto">
              <a:xfrm>
                <a:off x="2060" y="251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1" name="Freeform 1910"/>
              <p:cNvSpPr>
                <a:spLocks/>
              </p:cNvSpPr>
              <p:nvPr/>
            </p:nvSpPr>
            <p:spPr bwMode="auto">
              <a:xfrm>
                <a:off x="2049" y="21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2" name="Freeform 1911"/>
              <p:cNvSpPr>
                <a:spLocks/>
              </p:cNvSpPr>
              <p:nvPr/>
            </p:nvSpPr>
            <p:spPr bwMode="auto">
              <a:xfrm>
                <a:off x="2061" y="25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3" name="Freeform 1912"/>
              <p:cNvSpPr>
                <a:spLocks/>
              </p:cNvSpPr>
              <p:nvPr/>
            </p:nvSpPr>
            <p:spPr bwMode="auto">
              <a:xfrm>
                <a:off x="2062" y="2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4" name="Freeform 1913"/>
              <p:cNvSpPr>
                <a:spLocks/>
              </p:cNvSpPr>
              <p:nvPr/>
            </p:nvSpPr>
            <p:spPr bwMode="auto">
              <a:xfrm>
                <a:off x="2079" y="211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5" name="Freeform 1914"/>
              <p:cNvSpPr>
                <a:spLocks/>
              </p:cNvSpPr>
              <p:nvPr/>
            </p:nvSpPr>
            <p:spPr bwMode="auto">
              <a:xfrm>
                <a:off x="2060" y="2520"/>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6" name="Freeform 1915"/>
              <p:cNvSpPr>
                <a:spLocks/>
              </p:cNvSpPr>
              <p:nvPr/>
            </p:nvSpPr>
            <p:spPr bwMode="auto">
              <a:xfrm>
                <a:off x="2061" y="252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7" name="Freeform 1916"/>
              <p:cNvSpPr>
                <a:spLocks/>
              </p:cNvSpPr>
              <p:nvPr/>
            </p:nvSpPr>
            <p:spPr bwMode="auto">
              <a:xfrm>
                <a:off x="2061" y="25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8" name="Freeform 1917"/>
              <p:cNvSpPr>
                <a:spLocks/>
              </p:cNvSpPr>
              <p:nvPr/>
            </p:nvSpPr>
            <p:spPr bwMode="auto">
              <a:xfrm>
                <a:off x="2027" y="240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9" name="Freeform 1918"/>
              <p:cNvSpPr>
                <a:spLocks/>
              </p:cNvSpPr>
              <p:nvPr/>
            </p:nvSpPr>
            <p:spPr bwMode="auto">
              <a:xfrm>
                <a:off x="2131" y="2070"/>
                <a:ext cx="88" cy="91"/>
              </a:xfrm>
              <a:custGeom>
                <a:avLst/>
                <a:gdLst>
                  <a:gd name="T0" fmla="*/ 49 w 92"/>
                  <a:gd name="T1" fmla="*/ 5 h 95"/>
                  <a:gd name="T2" fmla="*/ 48 w 92"/>
                  <a:gd name="T3" fmla="*/ 5 h 95"/>
                  <a:gd name="T4" fmla="*/ 46 w 92"/>
                  <a:gd name="T5" fmla="*/ 4 h 95"/>
                  <a:gd name="T6" fmla="*/ 44 w 92"/>
                  <a:gd name="T7" fmla="*/ 3 h 95"/>
                  <a:gd name="T8" fmla="*/ 35 w 92"/>
                  <a:gd name="T9" fmla="*/ 0 h 95"/>
                  <a:gd name="T10" fmla="*/ 20 w 92"/>
                  <a:gd name="T11" fmla="*/ 2 h 95"/>
                  <a:gd name="T12" fmla="*/ 5 w 92"/>
                  <a:gd name="T13" fmla="*/ 12 h 95"/>
                  <a:gd name="T14" fmla="*/ 0 w 92"/>
                  <a:gd name="T15" fmla="*/ 32 h 95"/>
                  <a:gd name="T16" fmla="*/ 1 w 92"/>
                  <a:gd name="T17" fmla="*/ 33 h 95"/>
                  <a:gd name="T18" fmla="*/ 3 w 92"/>
                  <a:gd name="T19" fmla="*/ 35 h 95"/>
                  <a:gd name="T20" fmla="*/ 5 w 92"/>
                  <a:gd name="T21" fmla="*/ 37 h 95"/>
                  <a:gd name="T22" fmla="*/ 7 w 92"/>
                  <a:gd name="T23" fmla="*/ 39 h 95"/>
                  <a:gd name="T24" fmla="*/ 9 w 92"/>
                  <a:gd name="T25" fmla="*/ 41 h 95"/>
                  <a:gd name="T26" fmla="*/ 11 w 92"/>
                  <a:gd name="T27" fmla="*/ 43 h 95"/>
                  <a:gd name="T28" fmla="*/ 18 w 92"/>
                  <a:gd name="T29" fmla="*/ 48 h 95"/>
                  <a:gd name="T30" fmla="*/ 38 w 92"/>
                  <a:gd name="T31" fmla="*/ 59 h 95"/>
                  <a:gd name="T32" fmla="*/ 51 w 92"/>
                  <a:gd name="T33" fmla="*/ 65 h 95"/>
                  <a:gd name="T34" fmla="*/ 60 w 92"/>
                  <a:gd name="T35" fmla="*/ 71 h 95"/>
                  <a:gd name="T36" fmla="*/ 56 w 92"/>
                  <a:gd name="T37" fmla="*/ 77 h 95"/>
                  <a:gd name="T38" fmla="*/ 49 w 92"/>
                  <a:gd name="T39" fmla="*/ 92 h 95"/>
                  <a:gd name="T40" fmla="*/ 57 w 92"/>
                  <a:gd name="T41" fmla="*/ 94 h 95"/>
                  <a:gd name="T42" fmla="*/ 61 w 92"/>
                  <a:gd name="T43" fmla="*/ 94 h 95"/>
                  <a:gd name="T44" fmla="*/ 63 w 92"/>
                  <a:gd name="T45" fmla="*/ 94 h 95"/>
                  <a:gd name="T46" fmla="*/ 65 w 92"/>
                  <a:gd name="T47" fmla="*/ 94 h 95"/>
                  <a:gd name="T48" fmla="*/ 68 w 92"/>
                  <a:gd name="T49" fmla="*/ 95 h 95"/>
                  <a:gd name="T50" fmla="*/ 76 w 92"/>
                  <a:gd name="T51" fmla="*/ 93 h 95"/>
                  <a:gd name="T52" fmla="*/ 79 w 92"/>
                  <a:gd name="T53" fmla="*/ 91 h 95"/>
                  <a:gd name="T54" fmla="*/ 85 w 92"/>
                  <a:gd name="T55" fmla="*/ 88 h 95"/>
                  <a:gd name="T56" fmla="*/ 89 w 92"/>
                  <a:gd name="T57" fmla="*/ 75 h 95"/>
                  <a:gd name="T58" fmla="*/ 89 w 92"/>
                  <a:gd name="T59" fmla="*/ 72 h 95"/>
                  <a:gd name="T60" fmla="*/ 89 w 92"/>
                  <a:gd name="T61" fmla="*/ 71 h 95"/>
                  <a:gd name="T62" fmla="*/ 89 w 92"/>
                  <a:gd name="T63" fmla="*/ 70 h 95"/>
                  <a:gd name="T64" fmla="*/ 90 w 92"/>
                  <a:gd name="T65" fmla="*/ 68 h 95"/>
                  <a:gd name="T66" fmla="*/ 90 w 92"/>
                  <a:gd name="T67" fmla="*/ 67 h 95"/>
                  <a:gd name="T68" fmla="*/ 91 w 92"/>
                  <a:gd name="T69" fmla="*/ 54 h 95"/>
                  <a:gd name="T70" fmla="*/ 85 w 92"/>
                  <a:gd name="T71" fmla="*/ 55 h 95"/>
                  <a:gd name="T72" fmla="*/ 75 w 92"/>
                  <a:gd name="T73" fmla="*/ 42 h 95"/>
                  <a:gd name="T74" fmla="*/ 68 w 92"/>
                  <a:gd name="T75" fmla="*/ 35 h 95"/>
                  <a:gd name="T76" fmla="*/ 68 w 92"/>
                  <a:gd name="T77" fmla="*/ 35 h 95"/>
                  <a:gd name="T78" fmla="*/ 66 w 92"/>
                  <a:gd name="T79" fmla="*/ 34 h 95"/>
                  <a:gd name="T80" fmla="*/ 52 w 92"/>
                  <a:gd name="T81" fmla="*/ 31 h 95"/>
                  <a:gd name="T82" fmla="*/ 50 w 92"/>
                  <a:gd name="T83" fmla="*/ 13 h 95"/>
                  <a:gd name="T84" fmla="*/ 51 w 92"/>
                  <a:gd name="T85" fmla="*/ 6 h 95"/>
                  <a:gd name="T86" fmla="*/ 51 w 92"/>
                  <a:gd name="T87" fmla="*/ 6 h 95"/>
                  <a:gd name="T88" fmla="*/ 51 w 92"/>
                  <a:gd name="T89" fmla="*/ 5 h 95"/>
                  <a:gd name="T90" fmla="*/ 49 w 92"/>
                  <a:gd name="T91"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95">
                    <a:moveTo>
                      <a:pt x="49" y="5"/>
                    </a:moveTo>
                    <a:cubicBezTo>
                      <a:pt x="49" y="5"/>
                      <a:pt x="49" y="5"/>
                      <a:pt x="49" y="5"/>
                    </a:cubicBezTo>
                    <a:cubicBezTo>
                      <a:pt x="49" y="5"/>
                      <a:pt x="49" y="5"/>
                      <a:pt x="49" y="5"/>
                    </a:cubicBezTo>
                    <a:cubicBezTo>
                      <a:pt x="48" y="5"/>
                      <a:pt x="48" y="5"/>
                      <a:pt x="48" y="5"/>
                    </a:cubicBezTo>
                    <a:cubicBezTo>
                      <a:pt x="47" y="4"/>
                      <a:pt x="47" y="4"/>
                      <a:pt x="47" y="4"/>
                    </a:cubicBezTo>
                    <a:cubicBezTo>
                      <a:pt x="47" y="4"/>
                      <a:pt x="46" y="4"/>
                      <a:pt x="46" y="4"/>
                    </a:cubicBezTo>
                    <a:cubicBezTo>
                      <a:pt x="46" y="4"/>
                      <a:pt x="46" y="4"/>
                      <a:pt x="46" y="4"/>
                    </a:cubicBezTo>
                    <a:cubicBezTo>
                      <a:pt x="45" y="3"/>
                      <a:pt x="45" y="3"/>
                      <a:pt x="44" y="3"/>
                    </a:cubicBezTo>
                    <a:cubicBezTo>
                      <a:pt x="43" y="2"/>
                      <a:pt x="41" y="0"/>
                      <a:pt x="39" y="0"/>
                    </a:cubicBezTo>
                    <a:cubicBezTo>
                      <a:pt x="35" y="0"/>
                      <a:pt x="35" y="0"/>
                      <a:pt x="35" y="0"/>
                    </a:cubicBezTo>
                    <a:cubicBezTo>
                      <a:pt x="32" y="0"/>
                      <a:pt x="29" y="0"/>
                      <a:pt x="27" y="1"/>
                    </a:cubicBezTo>
                    <a:cubicBezTo>
                      <a:pt x="25" y="2"/>
                      <a:pt x="22" y="2"/>
                      <a:pt x="20" y="2"/>
                    </a:cubicBezTo>
                    <a:cubicBezTo>
                      <a:pt x="18" y="2"/>
                      <a:pt x="15" y="2"/>
                      <a:pt x="13" y="4"/>
                    </a:cubicBezTo>
                    <a:cubicBezTo>
                      <a:pt x="9" y="6"/>
                      <a:pt x="5" y="11"/>
                      <a:pt x="5" y="12"/>
                    </a:cubicBezTo>
                    <a:cubicBezTo>
                      <a:pt x="6" y="14"/>
                      <a:pt x="5" y="30"/>
                      <a:pt x="1" y="32"/>
                    </a:cubicBezTo>
                    <a:cubicBezTo>
                      <a:pt x="1" y="32"/>
                      <a:pt x="0" y="32"/>
                      <a:pt x="0" y="32"/>
                    </a:cubicBezTo>
                    <a:cubicBezTo>
                      <a:pt x="0" y="32"/>
                      <a:pt x="0" y="32"/>
                      <a:pt x="0" y="32"/>
                    </a:cubicBezTo>
                    <a:cubicBezTo>
                      <a:pt x="1" y="33"/>
                      <a:pt x="1" y="33"/>
                      <a:pt x="1" y="33"/>
                    </a:cubicBezTo>
                    <a:cubicBezTo>
                      <a:pt x="1" y="33"/>
                      <a:pt x="2" y="34"/>
                      <a:pt x="2" y="34"/>
                    </a:cubicBezTo>
                    <a:cubicBezTo>
                      <a:pt x="2" y="35"/>
                      <a:pt x="2" y="35"/>
                      <a:pt x="3" y="35"/>
                    </a:cubicBezTo>
                    <a:cubicBezTo>
                      <a:pt x="3" y="35"/>
                      <a:pt x="4" y="36"/>
                      <a:pt x="4" y="37"/>
                    </a:cubicBezTo>
                    <a:cubicBezTo>
                      <a:pt x="4" y="37"/>
                      <a:pt x="4" y="37"/>
                      <a:pt x="5" y="37"/>
                    </a:cubicBezTo>
                    <a:cubicBezTo>
                      <a:pt x="5" y="38"/>
                      <a:pt x="6" y="38"/>
                      <a:pt x="6" y="39"/>
                    </a:cubicBezTo>
                    <a:cubicBezTo>
                      <a:pt x="7" y="39"/>
                      <a:pt x="7" y="39"/>
                      <a:pt x="7" y="39"/>
                    </a:cubicBezTo>
                    <a:cubicBezTo>
                      <a:pt x="8" y="40"/>
                      <a:pt x="8" y="40"/>
                      <a:pt x="8" y="41"/>
                    </a:cubicBezTo>
                    <a:cubicBezTo>
                      <a:pt x="9" y="41"/>
                      <a:pt x="9" y="41"/>
                      <a:pt x="9" y="41"/>
                    </a:cubicBezTo>
                    <a:cubicBezTo>
                      <a:pt x="10" y="42"/>
                      <a:pt x="10" y="42"/>
                      <a:pt x="10" y="42"/>
                    </a:cubicBezTo>
                    <a:cubicBezTo>
                      <a:pt x="11" y="43"/>
                      <a:pt x="11" y="43"/>
                      <a:pt x="11" y="43"/>
                    </a:cubicBezTo>
                    <a:cubicBezTo>
                      <a:pt x="12" y="43"/>
                      <a:pt x="12" y="44"/>
                      <a:pt x="13" y="44"/>
                    </a:cubicBezTo>
                    <a:cubicBezTo>
                      <a:pt x="15" y="46"/>
                      <a:pt x="17" y="47"/>
                      <a:pt x="18" y="48"/>
                    </a:cubicBezTo>
                    <a:cubicBezTo>
                      <a:pt x="20" y="50"/>
                      <a:pt x="21" y="51"/>
                      <a:pt x="25" y="52"/>
                    </a:cubicBezTo>
                    <a:cubicBezTo>
                      <a:pt x="33" y="52"/>
                      <a:pt x="36" y="56"/>
                      <a:pt x="38" y="59"/>
                    </a:cubicBezTo>
                    <a:cubicBezTo>
                      <a:pt x="39" y="60"/>
                      <a:pt x="45" y="62"/>
                      <a:pt x="49" y="64"/>
                    </a:cubicBezTo>
                    <a:cubicBezTo>
                      <a:pt x="50" y="64"/>
                      <a:pt x="51" y="65"/>
                      <a:pt x="51" y="65"/>
                    </a:cubicBezTo>
                    <a:cubicBezTo>
                      <a:pt x="57" y="67"/>
                      <a:pt x="59" y="68"/>
                      <a:pt x="60" y="70"/>
                    </a:cubicBezTo>
                    <a:cubicBezTo>
                      <a:pt x="60" y="70"/>
                      <a:pt x="60" y="71"/>
                      <a:pt x="60" y="71"/>
                    </a:cubicBezTo>
                    <a:cubicBezTo>
                      <a:pt x="60" y="73"/>
                      <a:pt x="59" y="74"/>
                      <a:pt x="57" y="76"/>
                    </a:cubicBezTo>
                    <a:cubicBezTo>
                      <a:pt x="57" y="76"/>
                      <a:pt x="57" y="77"/>
                      <a:pt x="56" y="77"/>
                    </a:cubicBezTo>
                    <a:cubicBezTo>
                      <a:pt x="54" y="80"/>
                      <a:pt x="51" y="83"/>
                      <a:pt x="51" y="86"/>
                    </a:cubicBezTo>
                    <a:cubicBezTo>
                      <a:pt x="51" y="89"/>
                      <a:pt x="50" y="91"/>
                      <a:pt x="49" y="92"/>
                    </a:cubicBezTo>
                    <a:cubicBezTo>
                      <a:pt x="49" y="92"/>
                      <a:pt x="50" y="93"/>
                      <a:pt x="50" y="93"/>
                    </a:cubicBezTo>
                    <a:cubicBezTo>
                      <a:pt x="53" y="93"/>
                      <a:pt x="55" y="93"/>
                      <a:pt x="57" y="94"/>
                    </a:cubicBezTo>
                    <a:cubicBezTo>
                      <a:pt x="57" y="94"/>
                      <a:pt x="58" y="94"/>
                      <a:pt x="58" y="94"/>
                    </a:cubicBezTo>
                    <a:cubicBezTo>
                      <a:pt x="59" y="94"/>
                      <a:pt x="60" y="94"/>
                      <a:pt x="61" y="94"/>
                    </a:cubicBezTo>
                    <a:cubicBezTo>
                      <a:pt x="61" y="94"/>
                      <a:pt x="62" y="94"/>
                      <a:pt x="63" y="94"/>
                    </a:cubicBezTo>
                    <a:cubicBezTo>
                      <a:pt x="63" y="94"/>
                      <a:pt x="63" y="94"/>
                      <a:pt x="63" y="94"/>
                    </a:cubicBezTo>
                    <a:cubicBezTo>
                      <a:pt x="64" y="94"/>
                      <a:pt x="64" y="94"/>
                      <a:pt x="64" y="94"/>
                    </a:cubicBezTo>
                    <a:cubicBezTo>
                      <a:pt x="64" y="94"/>
                      <a:pt x="64" y="94"/>
                      <a:pt x="65" y="94"/>
                    </a:cubicBezTo>
                    <a:cubicBezTo>
                      <a:pt x="65" y="94"/>
                      <a:pt x="66" y="94"/>
                      <a:pt x="66" y="94"/>
                    </a:cubicBezTo>
                    <a:cubicBezTo>
                      <a:pt x="67" y="94"/>
                      <a:pt x="67" y="95"/>
                      <a:pt x="68" y="95"/>
                    </a:cubicBezTo>
                    <a:cubicBezTo>
                      <a:pt x="69" y="95"/>
                      <a:pt x="70" y="95"/>
                      <a:pt x="72" y="94"/>
                    </a:cubicBezTo>
                    <a:cubicBezTo>
                      <a:pt x="73" y="93"/>
                      <a:pt x="74" y="93"/>
                      <a:pt x="76" y="93"/>
                    </a:cubicBezTo>
                    <a:cubicBezTo>
                      <a:pt x="76" y="92"/>
                      <a:pt x="77" y="93"/>
                      <a:pt x="77" y="93"/>
                    </a:cubicBezTo>
                    <a:cubicBezTo>
                      <a:pt x="77" y="93"/>
                      <a:pt x="79" y="92"/>
                      <a:pt x="79" y="91"/>
                    </a:cubicBezTo>
                    <a:cubicBezTo>
                      <a:pt x="81" y="90"/>
                      <a:pt x="83" y="88"/>
                      <a:pt x="85" y="88"/>
                    </a:cubicBezTo>
                    <a:cubicBezTo>
                      <a:pt x="85" y="88"/>
                      <a:pt x="85" y="88"/>
                      <a:pt x="85" y="88"/>
                    </a:cubicBezTo>
                    <a:cubicBezTo>
                      <a:pt x="87" y="87"/>
                      <a:pt x="89" y="79"/>
                      <a:pt x="89" y="75"/>
                    </a:cubicBezTo>
                    <a:cubicBezTo>
                      <a:pt x="89" y="75"/>
                      <a:pt x="89" y="75"/>
                      <a:pt x="89" y="75"/>
                    </a:cubicBezTo>
                    <a:cubicBezTo>
                      <a:pt x="89" y="72"/>
                      <a:pt x="89" y="72"/>
                      <a:pt x="89" y="72"/>
                    </a:cubicBezTo>
                    <a:cubicBezTo>
                      <a:pt x="89" y="72"/>
                      <a:pt x="89" y="72"/>
                      <a:pt x="89" y="72"/>
                    </a:cubicBezTo>
                    <a:cubicBezTo>
                      <a:pt x="89" y="72"/>
                      <a:pt x="89" y="72"/>
                      <a:pt x="89" y="72"/>
                    </a:cubicBezTo>
                    <a:cubicBezTo>
                      <a:pt x="89" y="71"/>
                      <a:pt x="89" y="71"/>
                      <a:pt x="89" y="71"/>
                    </a:cubicBezTo>
                    <a:cubicBezTo>
                      <a:pt x="89" y="71"/>
                      <a:pt x="89" y="71"/>
                      <a:pt x="89" y="71"/>
                    </a:cubicBezTo>
                    <a:cubicBezTo>
                      <a:pt x="89" y="70"/>
                      <a:pt x="89" y="70"/>
                      <a:pt x="89" y="70"/>
                    </a:cubicBezTo>
                    <a:cubicBezTo>
                      <a:pt x="89" y="70"/>
                      <a:pt x="89" y="70"/>
                      <a:pt x="89" y="69"/>
                    </a:cubicBezTo>
                    <a:cubicBezTo>
                      <a:pt x="89" y="69"/>
                      <a:pt x="89" y="69"/>
                      <a:pt x="90" y="68"/>
                    </a:cubicBezTo>
                    <a:cubicBezTo>
                      <a:pt x="90" y="68"/>
                      <a:pt x="90" y="67"/>
                      <a:pt x="90" y="67"/>
                    </a:cubicBezTo>
                    <a:cubicBezTo>
                      <a:pt x="90" y="67"/>
                      <a:pt x="90" y="67"/>
                      <a:pt x="90" y="67"/>
                    </a:cubicBezTo>
                    <a:cubicBezTo>
                      <a:pt x="90" y="66"/>
                      <a:pt x="90" y="65"/>
                      <a:pt x="90" y="65"/>
                    </a:cubicBezTo>
                    <a:cubicBezTo>
                      <a:pt x="91" y="62"/>
                      <a:pt x="92" y="55"/>
                      <a:pt x="91" y="54"/>
                    </a:cubicBezTo>
                    <a:cubicBezTo>
                      <a:pt x="91" y="54"/>
                      <a:pt x="90" y="54"/>
                      <a:pt x="90" y="54"/>
                    </a:cubicBezTo>
                    <a:cubicBezTo>
                      <a:pt x="88" y="54"/>
                      <a:pt x="87" y="55"/>
                      <a:pt x="85" y="55"/>
                    </a:cubicBezTo>
                    <a:cubicBezTo>
                      <a:pt x="84" y="56"/>
                      <a:pt x="84" y="56"/>
                      <a:pt x="83" y="56"/>
                    </a:cubicBezTo>
                    <a:cubicBezTo>
                      <a:pt x="80" y="56"/>
                      <a:pt x="77" y="49"/>
                      <a:pt x="75" y="42"/>
                    </a:cubicBezTo>
                    <a:cubicBezTo>
                      <a:pt x="74" y="39"/>
                      <a:pt x="71" y="34"/>
                      <a:pt x="70" y="34"/>
                    </a:cubicBezTo>
                    <a:cubicBezTo>
                      <a:pt x="70" y="34"/>
                      <a:pt x="69" y="35"/>
                      <a:pt x="68" y="35"/>
                    </a:cubicBezTo>
                    <a:cubicBezTo>
                      <a:pt x="68" y="35"/>
                      <a:pt x="68" y="35"/>
                      <a:pt x="68" y="35"/>
                    </a:cubicBezTo>
                    <a:cubicBezTo>
                      <a:pt x="68" y="35"/>
                      <a:pt x="68" y="35"/>
                      <a:pt x="68" y="35"/>
                    </a:cubicBezTo>
                    <a:cubicBezTo>
                      <a:pt x="67" y="35"/>
                      <a:pt x="67" y="35"/>
                      <a:pt x="67" y="35"/>
                    </a:cubicBezTo>
                    <a:cubicBezTo>
                      <a:pt x="66" y="35"/>
                      <a:pt x="66" y="35"/>
                      <a:pt x="66" y="34"/>
                    </a:cubicBezTo>
                    <a:cubicBezTo>
                      <a:pt x="65" y="34"/>
                      <a:pt x="63" y="33"/>
                      <a:pt x="59" y="33"/>
                    </a:cubicBezTo>
                    <a:cubicBezTo>
                      <a:pt x="56" y="33"/>
                      <a:pt x="53" y="33"/>
                      <a:pt x="52" y="31"/>
                    </a:cubicBezTo>
                    <a:cubicBezTo>
                      <a:pt x="50" y="29"/>
                      <a:pt x="51" y="26"/>
                      <a:pt x="52" y="22"/>
                    </a:cubicBezTo>
                    <a:cubicBezTo>
                      <a:pt x="53" y="18"/>
                      <a:pt x="51" y="16"/>
                      <a:pt x="50" y="13"/>
                    </a:cubicBezTo>
                    <a:cubicBezTo>
                      <a:pt x="49" y="11"/>
                      <a:pt x="48" y="8"/>
                      <a:pt x="51" y="7"/>
                    </a:cubicBezTo>
                    <a:cubicBezTo>
                      <a:pt x="51" y="6"/>
                      <a:pt x="51" y="6"/>
                      <a:pt x="51" y="6"/>
                    </a:cubicBezTo>
                    <a:cubicBezTo>
                      <a:pt x="51" y="6"/>
                      <a:pt x="51" y="6"/>
                      <a:pt x="51" y="6"/>
                    </a:cubicBezTo>
                    <a:cubicBezTo>
                      <a:pt x="51" y="6"/>
                      <a:pt x="51" y="6"/>
                      <a:pt x="51" y="6"/>
                    </a:cubicBezTo>
                    <a:cubicBezTo>
                      <a:pt x="51" y="6"/>
                      <a:pt x="51" y="6"/>
                      <a:pt x="51" y="6"/>
                    </a:cubicBezTo>
                    <a:cubicBezTo>
                      <a:pt x="51" y="6"/>
                      <a:pt x="51" y="6"/>
                      <a:pt x="51" y="5"/>
                    </a:cubicBezTo>
                    <a:cubicBezTo>
                      <a:pt x="51" y="5"/>
                      <a:pt x="51" y="5"/>
                      <a:pt x="51" y="5"/>
                    </a:cubicBezTo>
                    <a:cubicBezTo>
                      <a:pt x="50" y="5"/>
                      <a:pt x="50" y="5"/>
                      <a:pt x="49" y="5"/>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0" name="Freeform 1919"/>
              <p:cNvSpPr>
                <a:spLocks/>
              </p:cNvSpPr>
              <p:nvPr/>
            </p:nvSpPr>
            <p:spPr bwMode="auto">
              <a:xfrm>
                <a:off x="2216" y="213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1" name="Freeform 1920"/>
              <p:cNvSpPr>
                <a:spLocks/>
              </p:cNvSpPr>
              <p:nvPr/>
            </p:nvSpPr>
            <p:spPr bwMode="auto">
              <a:xfrm>
                <a:off x="2216" y="213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2" name="Freeform 1921"/>
              <p:cNvSpPr>
                <a:spLocks/>
              </p:cNvSpPr>
              <p:nvPr/>
            </p:nvSpPr>
            <p:spPr bwMode="auto">
              <a:xfrm>
                <a:off x="2217" y="21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3" name="Freeform 1922"/>
              <p:cNvSpPr>
                <a:spLocks/>
              </p:cNvSpPr>
              <p:nvPr/>
            </p:nvSpPr>
            <p:spPr bwMode="auto">
              <a:xfrm>
                <a:off x="2195" y="210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4" name="Freeform 1923"/>
              <p:cNvSpPr>
                <a:spLocks/>
              </p:cNvSpPr>
              <p:nvPr/>
            </p:nvSpPr>
            <p:spPr bwMode="auto">
              <a:xfrm>
                <a:off x="2180" y="2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5" name="Freeform 1924"/>
              <p:cNvSpPr>
                <a:spLocks/>
              </p:cNvSpPr>
              <p:nvPr/>
            </p:nvSpPr>
            <p:spPr bwMode="auto">
              <a:xfrm>
                <a:off x="2180"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6" name="Freeform 1925"/>
              <p:cNvSpPr>
                <a:spLocks/>
              </p:cNvSpPr>
              <p:nvPr/>
            </p:nvSpPr>
            <p:spPr bwMode="auto">
              <a:xfrm>
                <a:off x="2216" y="2139"/>
                <a:ext cx="0" cy="3"/>
              </a:xfrm>
              <a:custGeom>
                <a:avLst/>
                <a:gdLst>
                  <a:gd name="T0" fmla="*/ 3 h 3"/>
                  <a:gd name="T1" fmla="*/ 3 h 3"/>
                  <a:gd name="T2" fmla="*/ 2 h 3"/>
                  <a:gd name="T3" fmla="*/ 0 h 3"/>
                  <a:gd name="T4" fmla="*/ 3 h 3"/>
                </a:gdLst>
                <a:ahLst/>
                <a:cxnLst>
                  <a:cxn ang="0">
                    <a:pos x="0" y="T0"/>
                  </a:cxn>
                  <a:cxn ang="0">
                    <a:pos x="0" y="T1"/>
                  </a:cxn>
                  <a:cxn ang="0">
                    <a:pos x="0" y="T2"/>
                  </a:cxn>
                  <a:cxn ang="0">
                    <a:pos x="0" y="T3"/>
                  </a:cxn>
                  <a:cxn ang="0">
                    <a:pos x="0" y="T4"/>
                  </a:cxn>
                </a:cxnLst>
                <a:rect l="0" t="0" r="r" b="b"/>
                <a:pathLst>
                  <a:path h="3">
                    <a:moveTo>
                      <a:pt x="0" y="3"/>
                    </a:moveTo>
                    <a:cubicBezTo>
                      <a:pt x="0" y="3"/>
                      <a:pt x="0" y="3"/>
                      <a:pt x="0" y="3"/>
                    </a:cubicBezTo>
                    <a:cubicBezTo>
                      <a:pt x="0" y="2"/>
                      <a:pt x="0" y="2"/>
                      <a:pt x="0" y="2"/>
                    </a:cubicBezTo>
                    <a:cubicBezTo>
                      <a:pt x="0" y="1"/>
                      <a:pt x="0" y="1"/>
                      <a:pt x="0" y="0"/>
                    </a:cubicBezTo>
                    <a:lnTo>
                      <a:pt x="0" y="3"/>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7" name="Freeform 1926"/>
              <p:cNvSpPr>
                <a:spLocks/>
              </p:cNvSpPr>
              <p:nvPr/>
            </p:nvSpPr>
            <p:spPr bwMode="auto">
              <a:xfrm>
                <a:off x="2180" y="207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8" name="Freeform 1927"/>
              <p:cNvSpPr>
                <a:spLocks/>
              </p:cNvSpPr>
              <p:nvPr/>
            </p:nvSpPr>
            <p:spPr bwMode="auto">
              <a:xfrm>
                <a:off x="2211" y="2122"/>
                <a:ext cx="6" cy="2"/>
              </a:xfrm>
              <a:custGeom>
                <a:avLst/>
                <a:gdLst>
                  <a:gd name="T0" fmla="*/ 7 w 7"/>
                  <a:gd name="T1" fmla="*/ 0 h 2"/>
                  <a:gd name="T2" fmla="*/ 2 w 7"/>
                  <a:gd name="T3" fmla="*/ 1 h 2"/>
                  <a:gd name="T4" fmla="*/ 0 w 7"/>
                  <a:gd name="T5" fmla="*/ 2 h 2"/>
                  <a:gd name="T6" fmla="*/ 2 w 7"/>
                  <a:gd name="T7" fmla="*/ 1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0"/>
                      <a:pt x="4" y="1"/>
                      <a:pt x="2" y="1"/>
                    </a:cubicBezTo>
                    <a:cubicBezTo>
                      <a:pt x="1" y="2"/>
                      <a:pt x="1" y="2"/>
                      <a:pt x="0" y="2"/>
                    </a:cubicBezTo>
                    <a:cubicBezTo>
                      <a:pt x="1" y="2"/>
                      <a:pt x="1" y="2"/>
                      <a:pt x="2" y="1"/>
                    </a:cubicBezTo>
                    <a:cubicBezTo>
                      <a:pt x="4" y="1"/>
                      <a:pt x="5" y="0"/>
                      <a:pt x="7"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9" name="Freeform 1928"/>
              <p:cNvSpPr>
                <a:spLocks/>
              </p:cNvSpPr>
              <p:nvPr/>
            </p:nvSpPr>
            <p:spPr bwMode="auto">
              <a:xfrm>
                <a:off x="2138" y="2107"/>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cubicBezTo>
                      <a:pt x="1" y="1"/>
                      <a:pt x="1" y="1"/>
                      <a:pt x="1"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0" name="Freeform 1929"/>
              <p:cNvSpPr>
                <a:spLocks/>
              </p:cNvSpPr>
              <p:nvPr/>
            </p:nvSpPr>
            <p:spPr bwMode="auto">
              <a:xfrm>
                <a:off x="2190" y="2160"/>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1" name="Freeform 1930"/>
              <p:cNvSpPr>
                <a:spLocks/>
              </p:cNvSpPr>
              <p:nvPr/>
            </p:nvSpPr>
            <p:spPr bwMode="auto">
              <a:xfrm>
                <a:off x="2140" y="210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1" y="1"/>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2" name="Freeform 1931"/>
              <p:cNvSpPr>
                <a:spLocks/>
              </p:cNvSpPr>
              <p:nvPr/>
            </p:nvSpPr>
            <p:spPr bwMode="auto">
              <a:xfrm>
                <a:off x="2186" y="2138"/>
                <a:ext cx="3" cy="5"/>
              </a:xfrm>
              <a:custGeom>
                <a:avLst/>
                <a:gdLst>
                  <a:gd name="T0" fmla="*/ 3 w 3"/>
                  <a:gd name="T1" fmla="*/ 0 h 5"/>
                  <a:gd name="T2" fmla="*/ 0 w 3"/>
                  <a:gd name="T3" fmla="*/ 5 h 5"/>
                  <a:gd name="T4" fmla="*/ 3 w 3"/>
                  <a:gd name="T5" fmla="*/ 0 h 5"/>
                </a:gdLst>
                <a:ahLst/>
                <a:cxnLst>
                  <a:cxn ang="0">
                    <a:pos x="T0" y="T1"/>
                  </a:cxn>
                  <a:cxn ang="0">
                    <a:pos x="T2" y="T3"/>
                  </a:cxn>
                  <a:cxn ang="0">
                    <a:pos x="T4" y="T5"/>
                  </a:cxn>
                </a:cxnLst>
                <a:rect l="0" t="0" r="r" b="b"/>
                <a:pathLst>
                  <a:path w="3" h="5">
                    <a:moveTo>
                      <a:pt x="3" y="0"/>
                    </a:moveTo>
                    <a:cubicBezTo>
                      <a:pt x="3" y="2"/>
                      <a:pt x="2" y="3"/>
                      <a:pt x="0" y="5"/>
                    </a:cubicBezTo>
                    <a:cubicBezTo>
                      <a:pt x="2" y="3"/>
                      <a:pt x="3" y="2"/>
                      <a:pt x="3"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3" name="Freeform 1932"/>
              <p:cNvSpPr>
                <a:spLocks/>
              </p:cNvSpPr>
              <p:nvPr/>
            </p:nvSpPr>
            <p:spPr bwMode="auto">
              <a:xfrm>
                <a:off x="2213" y="21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4" name="Freeform 1933"/>
              <p:cNvSpPr>
                <a:spLocks/>
              </p:cNvSpPr>
              <p:nvPr/>
            </p:nvSpPr>
            <p:spPr bwMode="auto">
              <a:xfrm>
                <a:off x="2204" y="2158"/>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0"/>
                      <a:pt x="1" y="1"/>
                      <a:pt x="1" y="1"/>
                    </a:cubicBezTo>
                    <a:cubicBezTo>
                      <a:pt x="1" y="1"/>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5" name="Freeform 1934"/>
              <p:cNvSpPr>
                <a:spLocks/>
              </p:cNvSpPr>
              <p:nvPr/>
            </p:nvSpPr>
            <p:spPr bwMode="auto">
              <a:xfrm>
                <a:off x="2194" y="2160"/>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6" name="Freeform 1935"/>
              <p:cNvSpPr>
                <a:spLocks/>
              </p:cNvSpPr>
              <p:nvPr/>
            </p:nvSpPr>
            <p:spPr bwMode="auto">
              <a:xfrm>
                <a:off x="2216" y="21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7" name="Freeform 1936"/>
              <p:cNvSpPr>
                <a:spLocks/>
              </p:cNvSpPr>
              <p:nvPr/>
            </p:nvSpPr>
            <p:spPr bwMode="auto">
              <a:xfrm>
                <a:off x="2193" y="2160"/>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8" name="Freeform 1937"/>
              <p:cNvSpPr>
                <a:spLocks/>
              </p:cNvSpPr>
              <p:nvPr/>
            </p:nvSpPr>
            <p:spPr bwMode="auto">
              <a:xfrm>
                <a:off x="2216" y="2138"/>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9" name="Freeform 1938"/>
              <p:cNvSpPr>
                <a:spLocks/>
              </p:cNvSpPr>
              <p:nvPr/>
            </p:nvSpPr>
            <p:spPr bwMode="auto">
              <a:xfrm>
                <a:off x="2205" y="2157"/>
                <a:ext cx="2" cy="2"/>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0" y="2"/>
                      <a:pt x="0" y="2"/>
                    </a:cubicBezTo>
                    <a:cubicBezTo>
                      <a:pt x="0" y="2"/>
                      <a:pt x="2" y="1"/>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0" name="Freeform 1939"/>
              <p:cNvSpPr>
                <a:spLocks/>
              </p:cNvSpPr>
              <p:nvPr/>
            </p:nvSpPr>
            <p:spPr bwMode="auto">
              <a:xfrm>
                <a:off x="2187" y="2160"/>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1" name="Freeform 1940"/>
              <p:cNvSpPr>
                <a:spLocks/>
              </p:cNvSpPr>
              <p:nvPr/>
            </p:nvSpPr>
            <p:spPr bwMode="auto">
              <a:xfrm>
                <a:off x="2136" y="2106"/>
                <a:ext cx="1"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0" y="1"/>
                      <a:pt x="1" y="1"/>
                      <a:pt x="1"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2" name="Freeform 1941"/>
              <p:cNvSpPr>
                <a:spLocks/>
              </p:cNvSpPr>
              <p:nvPr/>
            </p:nvSpPr>
            <p:spPr bwMode="auto">
              <a:xfrm>
                <a:off x="2132" y="210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3" name="Freeform 1942"/>
              <p:cNvSpPr>
                <a:spLocks/>
              </p:cNvSpPr>
              <p:nvPr/>
            </p:nvSpPr>
            <p:spPr bwMode="auto">
              <a:xfrm>
                <a:off x="2131" y="2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4" name="Freeform 1943"/>
              <p:cNvSpPr>
                <a:spLocks/>
              </p:cNvSpPr>
              <p:nvPr/>
            </p:nvSpPr>
            <p:spPr bwMode="auto">
              <a:xfrm>
                <a:off x="2142" y="2111"/>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5" name="Freeform 1944"/>
              <p:cNvSpPr>
                <a:spLocks/>
              </p:cNvSpPr>
              <p:nvPr/>
            </p:nvSpPr>
            <p:spPr bwMode="auto">
              <a:xfrm>
                <a:off x="2134" y="2104"/>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0"/>
                      <a:pt x="0" y="0"/>
                    </a:cubicBezTo>
                    <a:cubicBezTo>
                      <a:pt x="0" y="0"/>
                      <a:pt x="1" y="1"/>
                      <a:pt x="1"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6" name="Freeform 1945"/>
              <p:cNvSpPr>
                <a:spLocks/>
              </p:cNvSpPr>
              <p:nvPr/>
            </p:nvSpPr>
            <p:spPr bwMode="auto">
              <a:xfrm>
                <a:off x="2216" y="2139"/>
                <a:ext cx="0" cy="2"/>
              </a:xfrm>
              <a:custGeom>
                <a:avLst/>
                <a:gdLst>
                  <a:gd name="T0" fmla="*/ 2 h 2"/>
                  <a:gd name="T1" fmla="*/ 0 h 2"/>
                  <a:gd name="T2" fmla="*/ 0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0"/>
                      <a:pt x="0" y="0"/>
                      <a:pt x="0" y="0"/>
                    </a:cubicBezTo>
                    <a:cubicBezTo>
                      <a:pt x="0" y="1"/>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7" name="Freeform 1946"/>
              <p:cNvSpPr>
                <a:spLocks/>
              </p:cNvSpPr>
              <p:nvPr/>
            </p:nvSpPr>
            <p:spPr bwMode="auto">
              <a:xfrm>
                <a:off x="2216" y="21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8" name="Freeform 1947"/>
              <p:cNvSpPr>
                <a:spLocks/>
              </p:cNvSpPr>
              <p:nvPr/>
            </p:nvSpPr>
            <p:spPr bwMode="auto">
              <a:xfrm>
                <a:off x="1954" y="1721"/>
                <a:ext cx="125" cy="178"/>
              </a:xfrm>
              <a:custGeom>
                <a:avLst/>
                <a:gdLst>
                  <a:gd name="T0" fmla="*/ 43 w 131"/>
                  <a:gd name="T1" fmla="*/ 140 h 186"/>
                  <a:gd name="T2" fmla="*/ 51 w 131"/>
                  <a:gd name="T3" fmla="*/ 147 h 186"/>
                  <a:gd name="T4" fmla="*/ 63 w 131"/>
                  <a:gd name="T5" fmla="*/ 161 h 186"/>
                  <a:gd name="T6" fmla="*/ 85 w 131"/>
                  <a:gd name="T7" fmla="*/ 166 h 186"/>
                  <a:gd name="T8" fmla="*/ 92 w 131"/>
                  <a:gd name="T9" fmla="*/ 165 h 186"/>
                  <a:gd name="T10" fmla="*/ 97 w 131"/>
                  <a:gd name="T11" fmla="*/ 179 h 186"/>
                  <a:gd name="T12" fmla="*/ 100 w 131"/>
                  <a:gd name="T13" fmla="*/ 185 h 186"/>
                  <a:gd name="T14" fmla="*/ 101 w 131"/>
                  <a:gd name="T15" fmla="*/ 185 h 186"/>
                  <a:gd name="T16" fmla="*/ 102 w 131"/>
                  <a:gd name="T17" fmla="*/ 182 h 186"/>
                  <a:gd name="T18" fmla="*/ 103 w 131"/>
                  <a:gd name="T19" fmla="*/ 177 h 186"/>
                  <a:gd name="T20" fmla="*/ 103 w 131"/>
                  <a:gd name="T21" fmla="*/ 173 h 186"/>
                  <a:gd name="T22" fmla="*/ 103 w 131"/>
                  <a:gd name="T23" fmla="*/ 133 h 186"/>
                  <a:gd name="T24" fmla="*/ 102 w 131"/>
                  <a:gd name="T25" fmla="*/ 128 h 186"/>
                  <a:gd name="T26" fmla="*/ 120 w 131"/>
                  <a:gd name="T27" fmla="*/ 119 h 186"/>
                  <a:gd name="T28" fmla="*/ 123 w 131"/>
                  <a:gd name="T29" fmla="*/ 119 h 186"/>
                  <a:gd name="T30" fmla="*/ 125 w 131"/>
                  <a:gd name="T31" fmla="*/ 118 h 186"/>
                  <a:gd name="T32" fmla="*/ 129 w 131"/>
                  <a:gd name="T33" fmla="*/ 117 h 186"/>
                  <a:gd name="T34" fmla="*/ 130 w 131"/>
                  <a:gd name="T35" fmla="*/ 116 h 186"/>
                  <a:gd name="T36" fmla="*/ 130 w 131"/>
                  <a:gd name="T37" fmla="*/ 114 h 186"/>
                  <a:gd name="T38" fmla="*/ 129 w 131"/>
                  <a:gd name="T39" fmla="*/ 101 h 186"/>
                  <a:gd name="T40" fmla="*/ 128 w 131"/>
                  <a:gd name="T41" fmla="*/ 72 h 186"/>
                  <a:gd name="T42" fmla="*/ 98 w 131"/>
                  <a:gd name="T43" fmla="*/ 64 h 186"/>
                  <a:gd name="T44" fmla="*/ 81 w 131"/>
                  <a:gd name="T45" fmla="*/ 63 h 186"/>
                  <a:gd name="T46" fmla="*/ 74 w 131"/>
                  <a:gd name="T47" fmla="*/ 61 h 186"/>
                  <a:gd name="T48" fmla="*/ 69 w 131"/>
                  <a:gd name="T49" fmla="*/ 43 h 186"/>
                  <a:gd name="T50" fmla="*/ 63 w 131"/>
                  <a:gd name="T51" fmla="*/ 39 h 186"/>
                  <a:gd name="T52" fmla="*/ 65 w 131"/>
                  <a:gd name="T53" fmla="*/ 24 h 186"/>
                  <a:gd name="T54" fmla="*/ 77 w 131"/>
                  <a:gd name="T55" fmla="*/ 7 h 186"/>
                  <a:gd name="T56" fmla="*/ 86 w 131"/>
                  <a:gd name="T57" fmla="*/ 2 h 186"/>
                  <a:gd name="T58" fmla="*/ 73 w 131"/>
                  <a:gd name="T59" fmla="*/ 7 h 186"/>
                  <a:gd name="T60" fmla="*/ 55 w 131"/>
                  <a:gd name="T61" fmla="*/ 14 h 186"/>
                  <a:gd name="T62" fmla="*/ 41 w 131"/>
                  <a:gd name="T63" fmla="*/ 19 h 186"/>
                  <a:gd name="T64" fmla="*/ 26 w 131"/>
                  <a:gd name="T65" fmla="*/ 45 h 186"/>
                  <a:gd name="T66" fmla="*/ 20 w 131"/>
                  <a:gd name="T67" fmla="*/ 51 h 186"/>
                  <a:gd name="T68" fmla="*/ 18 w 131"/>
                  <a:gd name="T69" fmla="*/ 53 h 186"/>
                  <a:gd name="T70" fmla="*/ 14 w 131"/>
                  <a:gd name="T71" fmla="*/ 56 h 186"/>
                  <a:gd name="T72" fmla="*/ 18 w 131"/>
                  <a:gd name="T73" fmla="*/ 68 h 186"/>
                  <a:gd name="T74" fmla="*/ 19 w 131"/>
                  <a:gd name="T75" fmla="*/ 102 h 186"/>
                  <a:gd name="T76" fmla="*/ 1 w 131"/>
                  <a:gd name="T77" fmla="*/ 121 h 186"/>
                  <a:gd name="T78" fmla="*/ 3 w 131"/>
                  <a:gd name="T79" fmla="*/ 124 h 186"/>
                  <a:gd name="T80" fmla="*/ 6 w 131"/>
                  <a:gd name="T81" fmla="*/ 126 h 186"/>
                  <a:gd name="T82" fmla="*/ 10 w 131"/>
                  <a:gd name="T83" fmla="*/ 128 h 186"/>
                  <a:gd name="T84" fmla="*/ 12 w 131"/>
                  <a:gd name="T85" fmla="*/ 129 h 186"/>
                  <a:gd name="T86" fmla="*/ 25 w 131"/>
                  <a:gd name="T87" fmla="*/ 136 h 186"/>
                  <a:gd name="T88" fmla="*/ 30 w 131"/>
                  <a:gd name="T89" fmla="*/ 134 h 186"/>
                  <a:gd name="T90" fmla="*/ 31 w 131"/>
                  <a:gd name="T91" fmla="*/ 135 h 186"/>
                  <a:gd name="T92" fmla="*/ 34 w 131"/>
                  <a:gd name="T93" fmla="*/ 137 h 186"/>
                  <a:gd name="T94" fmla="*/ 37 w 131"/>
                  <a:gd name="T95" fmla="*/ 14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186">
                    <a:moveTo>
                      <a:pt x="38" y="141"/>
                    </a:moveTo>
                    <a:cubicBezTo>
                      <a:pt x="39" y="141"/>
                      <a:pt x="40" y="141"/>
                      <a:pt x="40" y="141"/>
                    </a:cubicBezTo>
                    <a:cubicBezTo>
                      <a:pt x="41" y="140"/>
                      <a:pt x="41" y="140"/>
                      <a:pt x="42" y="140"/>
                    </a:cubicBezTo>
                    <a:cubicBezTo>
                      <a:pt x="42" y="140"/>
                      <a:pt x="43" y="140"/>
                      <a:pt x="43" y="140"/>
                    </a:cubicBezTo>
                    <a:cubicBezTo>
                      <a:pt x="44" y="140"/>
                      <a:pt x="44" y="140"/>
                      <a:pt x="45" y="140"/>
                    </a:cubicBezTo>
                    <a:cubicBezTo>
                      <a:pt x="45" y="140"/>
                      <a:pt x="45" y="140"/>
                      <a:pt x="45" y="141"/>
                    </a:cubicBezTo>
                    <a:cubicBezTo>
                      <a:pt x="46" y="141"/>
                      <a:pt x="47" y="141"/>
                      <a:pt x="47" y="141"/>
                    </a:cubicBezTo>
                    <a:cubicBezTo>
                      <a:pt x="49" y="142"/>
                      <a:pt x="50" y="145"/>
                      <a:pt x="51" y="147"/>
                    </a:cubicBezTo>
                    <a:cubicBezTo>
                      <a:pt x="51" y="149"/>
                      <a:pt x="52" y="150"/>
                      <a:pt x="53" y="150"/>
                    </a:cubicBezTo>
                    <a:cubicBezTo>
                      <a:pt x="56" y="151"/>
                      <a:pt x="58" y="152"/>
                      <a:pt x="60" y="154"/>
                    </a:cubicBezTo>
                    <a:cubicBezTo>
                      <a:pt x="61" y="156"/>
                      <a:pt x="62" y="158"/>
                      <a:pt x="62" y="160"/>
                    </a:cubicBezTo>
                    <a:cubicBezTo>
                      <a:pt x="62" y="160"/>
                      <a:pt x="62" y="160"/>
                      <a:pt x="63" y="161"/>
                    </a:cubicBezTo>
                    <a:cubicBezTo>
                      <a:pt x="64" y="162"/>
                      <a:pt x="66" y="164"/>
                      <a:pt x="66" y="166"/>
                    </a:cubicBezTo>
                    <a:cubicBezTo>
                      <a:pt x="67" y="167"/>
                      <a:pt x="68" y="167"/>
                      <a:pt x="71" y="167"/>
                    </a:cubicBezTo>
                    <a:cubicBezTo>
                      <a:pt x="73" y="167"/>
                      <a:pt x="75" y="167"/>
                      <a:pt x="76" y="166"/>
                    </a:cubicBezTo>
                    <a:cubicBezTo>
                      <a:pt x="78" y="165"/>
                      <a:pt x="82" y="164"/>
                      <a:pt x="85" y="166"/>
                    </a:cubicBezTo>
                    <a:cubicBezTo>
                      <a:pt x="86" y="166"/>
                      <a:pt x="86" y="165"/>
                      <a:pt x="87" y="165"/>
                    </a:cubicBezTo>
                    <a:cubicBezTo>
                      <a:pt x="88" y="165"/>
                      <a:pt x="89" y="165"/>
                      <a:pt x="90" y="165"/>
                    </a:cubicBezTo>
                    <a:cubicBezTo>
                      <a:pt x="90" y="165"/>
                      <a:pt x="90" y="165"/>
                      <a:pt x="91" y="165"/>
                    </a:cubicBezTo>
                    <a:cubicBezTo>
                      <a:pt x="91" y="165"/>
                      <a:pt x="91" y="165"/>
                      <a:pt x="92" y="165"/>
                    </a:cubicBezTo>
                    <a:cubicBezTo>
                      <a:pt x="98" y="167"/>
                      <a:pt x="101" y="169"/>
                      <a:pt x="101" y="172"/>
                    </a:cubicBezTo>
                    <a:cubicBezTo>
                      <a:pt x="102" y="173"/>
                      <a:pt x="102" y="174"/>
                      <a:pt x="101" y="175"/>
                    </a:cubicBezTo>
                    <a:cubicBezTo>
                      <a:pt x="100" y="176"/>
                      <a:pt x="99" y="177"/>
                      <a:pt x="98" y="178"/>
                    </a:cubicBezTo>
                    <a:cubicBezTo>
                      <a:pt x="98" y="178"/>
                      <a:pt x="98" y="179"/>
                      <a:pt x="97" y="179"/>
                    </a:cubicBezTo>
                    <a:cubicBezTo>
                      <a:pt x="96" y="180"/>
                      <a:pt x="95" y="182"/>
                      <a:pt x="95" y="182"/>
                    </a:cubicBezTo>
                    <a:cubicBezTo>
                      <a:pt x="95" y="182"/>
                      <a:pt x="97" y="183"/>
                      <a:pt x="98" y="184"/>
                    </a:cubicBezTo>
                    <a:cubicBezTo>
                      <a:pt x="98" y="184"/>
                      <a:pt x="99" y="184"/>
                      <a:pt x="99" y="185"/>
                    </a:cubicBezTo>
                    <a:cubicBezTo>
                      <a:pt x="100" y="185"/>
                      <a:pt x="100" y="185"/>
                      <a:pt x="100" y="185"/>
                    </a:cubicBezTo>
                    <a:cubicBezTo>
                      <a:pt x="100" y="186"/>
                      <a:pt x="100" y="186"/>
                      <a:pt x="101" y="186"/>
                    </a:cubicBezTo>
                    <a:cubicBezTo>
                      <a:pt x="101" y="186"/>
                      <a:pt x="101" y="186"/>
                      <a:pt x="101" y="186"/>
                    </a:cubicBezTo>
                    <a:cubicBezTo>
                      <a:pt x="101" y="186"/>
                      <a:pt x="101" y="185"/>
                      <a:pt x="101" y="185"/>
                    </a:cubicBezTo>
                    <a:cubicBezTo>
                      <a:pt x="101" y="185"/>
                      <a:pt x="101" y="185"/>
                      <a:pt x="101" y="185"/>
                    </a:cubicBezTo>
                    <a:cubicBezTo>
                      <a:pt x="101" y="184"/>
                      <a:pt x="101" y="184"/>
                      <a:pt x="101" y="184"/>
                    </a:cubicBezTo>
                    <a:cubicBezTo>
                      <a:pt x="101" y="184"/>
                      <a:pt x="102" y="183"/>
                      <a:pt x="102" y="183"/>
                    </a:cubicBezTo>
                    <a:cubicBezTo>
                      <a:pt x="102" y="183"/>
                      <a:pt x="102" y="183"/>
                      <a:pt x="102" y="182"/>
                    </a:cubicBezTo>
                    <a:cubicBezTo>
                      <a:pt x="102" y="182"/>
                      <a:pt x="102" y="182"/>
                      <a:pt x="102" y="182"/>
                    </a:cubicBezTo>
                    <a:cubicBezTo>
                      <a:pt x="102" y="181"/>
                      <a:pt x="102" y="181"/>
                      <a:pt x="102" y="180"/>
                    </a:cubicBezTo>
                    <a:cubicBezTo>
                      <a:pt x="102" y="180"/>
                      <a:pt x="102" y="180"/>
                      <a:pt x="102" y="180"/>
                    </a:cubicBezTo>
                    <a:cubicBezTo>
                      <a:pt x="102" y="179"/>
                      <a:pt x="103" y="179"/>
                      <a:pt x="103" y="179"/>
                    </a:cubicBezTo>
                    <a:cubicBezTo>
                      <a:pt x="103" y="178"/>
                      <a:pt x="103" y="178"/>
                      <a:pt x="103" y="177"/>
                    </a:cubicBezTo>
                    <a:cubicBezTo>
                      <a:pt x="103" y="177"/>
                      <a:pt x="103" y="177"/>
                      <a:pt x="103" y="177"/>
                    </a:cubicBezTo>
                    <a:cubicBezTo>
                      <a:pt x="103" y="176"/>
                      <a:pt x="103" y="176"/>
                      <a:pt x="103" y="175"/>
                    </a:cubicBezTo>
                    <a:cubicBezTo>
                      <a:pt x="103" y="175"/>
                      <a:pt x="103" y="175"/>
                      <a:pt x="103" y="175"/>
                    </a:cubicBezTo>
                    <a:cubicBezTo>
                      <a:pt x="103" y="174"/>
                      <a:pt x="103" y="173"/>
                      <a:pt x="103" y="173"/>
                    </a:cubicBezTo>
                    <a:cubicBezTo>
                      <a:pt x="103" y="169"/>
                      <a:pt x="104" y="160"/>
                      <a:pt x="105" y="157"/>
                    </a:cubicBezTo>
                    <a:cubicBezTo>
                      <a:pt x="106" y="154"/>
                      <a:pt x="104" y="152"/>
                      <a:pt x="102" y="149"/>
                    </a:cubicBezTo>
                    <a:cubicBezTo>
                      <a:pt x="100" y="146"/>
                      <a:pt x="98" y="143"/>
                      <a:pt x="98" y="139"/>
                    </a:cubicBezTo>
                    <a:cubicBezTo>
                      <a:pt x="98" y="134"/>
                      <a:pt x="100" y="133"/>
                      <a:pt x="103" y="133"/>
                    </a:cubicBezTo>
                    <a:cubicBezTo>
                      <a:pt x="105" y="132"/>
                      <a:pt x="106" y="132"/>
                      <a:pt x="107" y="132"/>
                    </a:cubicBezTo>
                    <a:cubicBezTo>
                      <a:pt x="107" y="131"/>
                      <a:pt x="107" y="131"/>
                      <a:pt x="107" y="131"/>
                    </a:cubicBezTo>
                    <a:cubicBezTo>
                      <a:pt x="107" y="131"/>
                      <a:pt x="106" y="131"/>
                      <a:pt x="105" y="131"/>
                    </a:cubicBezTo>
                    <a:cubicBezTo>
                      <a:pt x="104" y="130"/>
                      <a:pt x="103" y="129"/>
                      <a:pt x="102" y="128"/>
                    </a:cubicBezTo>
                    <a:cubicBezTo>
                      <a:pt x="101" y="126"/>
                      <a:pt x="100" y="124"/>
                      <a:pt x="101" y="122"/>
                    </a:cubicBezTo>
                    <a:cubicBezTo>
                      <a:pt x="101" y="120"/>
                      <a:pt x="104" y="119"/>
                      <a:pt x="111" y="119"/>
                    </a:cubicBezTo>
                    <a:cubicBezTo>
                      <a:pt x="113" y="119"/>
                      <a:pt x="115" y="119"/>
                      <a:pt x="117" y="119"/>
                    </a:cubicBezTo>
                    <a:cubicBezTo>
                      <a:pt x="118" y="119"/>
                      <a:pt x="119" y="119"/>
                      <a:pt x="120" y="119"/>
                    </a:cubicBezTo>
                    <a:cubicBezTo>
                      <a:pt x="120" y="119"/>
                      <a:pt x="120" y="119"/>
                      <a:pt x="121" y="119"/>
                    </a:cubicBezTo>
                    <a:cubicBezTo>
                      <a:pt x="121" y="119"/>
                      <a:pt x="121" y="119"/>
                      <a:pt x="121" y="119"/>
                    </a:cubicBezTo>
                    <a:cubicBezTo>
                      <a:pt x="122" y="119"/>
                      <a:pt x="122" y="119"/>
                      <a:pt x="122" y="119"/>
                    </a:cubicBezTo>
                    <a:cubicBezTo>
                      <a:pt x="122" y="119"/>
                      <a:pt x="122" y="119"/>
                      <a:pt x="123" y="119"/>
                    </a:cubicBezTo>
                    <a:cubicBezTo>
                      <a:pt x="123" y="119"/>
                      <a:pt x="123" y="118"/>
                      <a:pt x="124" y="118"/>
                    </a:cubicBezTo>
                    <a:cubicBezTo>
                      <a:pt x="124" y="118"/>
                      <a:pt x="124" y="118"/>
                      <a:pt x="124" y="118"/>
                    </a:cubicBezTo>
                    <a:cubicBezTo>
                      <a:pt x="124" y="118"/>
                      <a:pt x="125" y="118"/>
                      <a:pt x="125" y="118"/>
                    </a:cubicBezTo>
                    <a:cubicBezTo>
                      <a:pt x="125" y="118"/>
                      <a:pt x="125" y="118"/>
                      <a:pt x="125" y="118"/>
                    </a:cubicBezTo>
                    <a:cubicBezTo>
                      <a:pt x="126" y="118"/>
                      <a:pt x="126" y="118"/>
                      <a:pt x="127" y="117"/>
                    </a:cubicBezTo>
                    <a:cubicBezTo>
                      <a:pt x="127" y="117"/>
                      <a:pt x="127" y="117"/>
                      <a:pt x="127" y="117"/>
                    </a:cubicBezTo>
                    <a:cubicBezTo>
                      <a:pt x="127" y="117"/>
                      <a:pt x="128" y="117"/>
                      <a:pt x="128" y="117"/>
                    </a:cubicBezTo>
                    <a:cubicBezTo>
                      <a:pt x="128" y="117"/>
                      <a:pt x="128" y="117"/>
                      <a:pt x="129" y="117"/>
                    </a:cubicBezTo>
                    <a:cubicBezTo>
                      <a:pt x="129" y="117"/>
                      <a:pt x="129" y="117"/>
                      <a:pt x="129" y="117"/>
                    </a:cubicBezTo>
                    <a:cubicBezTo>
                      <a:pt x="129" y="116"/>
                      <a:pt x="130" y="116"/>
                      <a:pt x="130" y="116"/>
                    </a:cubicBezTo>
                    <a:cubicBezTo>
                      <a:pt x="130" y="116"/>
                      <a:pt x="130" y="116"/>
                      <a:pt x="130" y="116"/>
                    </a:cubicBezTo>
                    <a:cubicBezTo>
                      <a:pt x="130" y="116"/>
                      <a:pt x="130" y="116"/>
                      <a:pt x="130" y="116"/>
                    </a:cubicBezTo>
                    <a:cubicBezTo>
                      <a:pt x="130" y="116"/>
                      <a:pt x="131" y="115"/>
                      <a:pt x="130" y="115"/>
                    </a:cubicBezTo>
                    <a:cubicBezTo>
                      <a:pt x="130" y="115"/>
                      <a:pt x="130" y="115"/>
                      <a:pt x="130" y="115"/>
                    </a:cubicBezTo>
                    <a:cubicBezTo>
                      <a:pt x="130" y="115"/>
                      <a:pt x="130" y="115"/>
                      <a:pt x="130" y="114"/>
                    </a:cubicBezTo>
                    <a:cubicBezTo>
                      <a:pt x="130" y="114"/>
                      <a:pt x="130" y="114"/>
                      <a:pt x="130" y="114"/>
                    </a:cubicBezTo>
                    <a:cubicBezTo>
                      <a:pt x="130" y="114"/>
                      <a:pt x="130" y="114"/>
                      <a:pt x="130" y="114"/>
                    </a:cubicBezTo>
                    <a:cubicBezTo>
                      <a:pt x="130" y="113"/>
                      <a:pt x="129" y="113"/>
                      <a:pt x="129" y="113"/>
                    </a:cubicBezTo>
                    <a:cubicBezTo>
                      <a:pt x="128" y="112"/>
                      <a:pt x="127" y="110"/>
                      <a:pt x="126" y="108"/>
                    </a:cubicBezTo>
                    <a:cubicBezTo>
                      <a:pt x="126" y="106"/>
                      <a:pt x="127" y="104"/>
                      <a:pt x="129" y="101"/>
                    </a:cubicBezTo>
                    <a:cubicBezTo>
                      <a:pt x="130" y="101"/>
                      <a:pt x="129" y="100"/>
                      <a:pt x="127" y="97"/>
                    </a:cubicBezTo>
                    <a:cubicBezTo>
                      <a:pt x="126" y="97"/>
                      <a:pt x="125" y="96"/>
                      <a:pt x="125" y="95"/>
                    </a:cubicBezTo>
                    <a:cubicBezTo>
                      <a:pt x="121" y="91"/>
                      <a:pt x="124" y="78"/>
                      <a:pt x="127" y="72"/>
                    </a:cubicBezTo>
                    <a:cubicBezTo>
                      <a:pt x="128" y="72"/>
                      <a:pt x="128" y="72"/>
                      <a:pt x="128" y="72"/>
                    </a:cubicBezTo>
                    <a:cubicBezTo>
                      <a:pt x="128" y="72"/>
                      <a:pt x="127" y="71"/>
                      <a:pt x="124" y="71"/>
                    </a:cubicBezTo>
                    <a:cubicBezTo>
                      <a:pt x="122" y="71"/>
                      <a:pt x="118" y="72"/>
                      <a:pt x="116" y="72"/>
                    </a:cubicBezTo>
                    <a:cubicBezTo>
                      <a:pt x="114" y="72"/>
                      <a:pt x="113" y="72"/>
                      <a:pt x="111" y="72"/>
                    </a:cubicBezTo>
                    <a:cubicBezTo>
                      <a:pt x="106" y="71"/>
                      <a:pt x="102" y="69"/>
                      <a:pt x="98" y="64"/>
                    </a:cubicBezTo>
                    <a:cubicBezTo>
                      <a:pt x="98" y="63"/>
                      <a:pt x="97" y="62"/>
                      <a:pt x="95" y="62"/>
                    </a:cubicBezTo>
                    <a:cubicBezTo>
                      <a:pt x="95" y="62"/>
                      <a:pt x="94" y="62"/>
                      <a:pt x="94" y="62"/>
                    </a:cubicBezTo>
                    <a:cubicBezTo>
                      <a:pt x="92" y="62"/>
                      <a:pt x="91" y="62"/>
                      <a:pt x="89" y="63"/>
                    </a:cubicBezTo>
                    <a:cubicBezTo>
                      <a:pt x="87" y="63"/>
                      <a:pt x="84" y="63"/>
                      <a:pt x="81" y="63"/>
                    </a:cubicBezTo>
                    <a:cubicBezTo>
                      <a:pt x="81" y="63"/>
                      <a:pt x="81" y="63"/>
                      <a:pt x="81" y="63"/>
                    </a:cubicBezTo>
                    <a:cubicBezTo>
                      <a:pt x="81" y="63"/>
                      <a:pt x="81" y="63"/>
                      <a:pt x="81" y="63"/>
                    </a:cubicBezTo>
                    <a:cubicBezTo>
                      <a:pt x="77" y="63"/>
                      <a:pt x="75" y="62"/>
                      <a:pt x="74" y="61"/>
                    </a:cubicBezTo>
                    <a:cubicBezTo>
                      <a:pt x="74" y="61"/>
                      <a:pt x="74" y="61"/>
                      <a:pt x="74" y="61"/>
                    </a:cubicBezTo>
                    <a:cubicBezTo>
                      <a:pt x="71" y="58"/>
                      <a:pt x="71" y="53"/>
                      <a:pt x="71" y="50"/>
                    </a:cubicBezTo>
                    <a:cubicBezTo>
                      <a:pt x="71" y="49"/>
                      <a:pt x="71" y="48"/>
                      <a:pt x="71" y="47"/>
                    </a:cubicBezTo>
                    <a:cubicBezTo>
                      <a:pt x="71" y="46"/>
                      <a:pt x="71" y="46"/>
                      <a:pt x="71" y="46"/>
                    </a:cubicBezTo>
                    <a:cubicBezTo>
                      <a:pt x="72" y="45"/>
                      <a:pt x="71" y="45"/>
                      <a:pt x="69" y="43"/>
                    </a:cubicBezTo>
                    <a:cubicBezTo>
                      <a:pt x="68" y="42"/>
                      <a:pt x="66" y="41"/>
                      <a:pt x="66" y="39"/>
                    </a:cubicBezTo>
                    <a:cubicBezTo>
                      <a:pt x="66" y="39"/>
                      <a:pt x="66" y="38"/>
                      <a:pt x="65" y="38"/>
                    </a:cubicBezTo>
                    <a:cubicBezTo>
                      <a:pt x="64" y="38"/>
                      <a:pt x="64" y="39"/>
                      <a:pt x="63" y="39"/>
                    </a:cubicBezTo>
                    <a:cubicBezTo>
                      <a:pt x="63" y="39"/>
                      <a:pt x="63" y="39"/>
                      <a:pt x="63" y="39"/>
                    </a:cubicBezTo>
                    <a:cubicBezTo>
                      <a:pt x="61" y="39"/>
                      <a:pt x="61" y="38"/>
                      <a:pt x="60" y="37"/>
                    </a:cubicBezTo>
                    <a:cubicBezTo>
                      <a:pt x="60" y="36"/>
                      <a:pt x="60" y="35"/>
                      <a:pt x="61" y="34"/>
                    </a:cubicBezTo>
                    <a:cubicBezTo>
                      <a:pt x="61" y="33"/>
                      <a:pt x="62" y="32"/>
                      <a:pt x="63" y="30"/>
                    </a:cubicBezTo>
                    <a:cubicBezTo>
                      <a:pt x="64" y="29"/>
                      <a:pt x="64" y="28"/>
                      <a:pt x="65" y="24"/>
                    </a:cubicBezTo>
                    <a:cubicBezTo>
                      <a:pt x="65" y="23"/>
                      <a:pt x="65" y="23"/>
                      <a:pt x="65" y="23"/>
                    </a:cubicBezTo>
                    <a:cubicBezTo>
                      <a:pt x="65" y="19"/>
                      <a:pt x="68" y="16"/>
                      <a:pt x="71" y="13"/>
                    </a:cubicBezTo>
                    <a:cubicBezTo>
                      <a:pt x="72" y="12"/>
                      <a:pt x="74" y="11"/>
                      <a:pt x="75" y="9"/>
                    </a:cubicBezTo>
                    <a:cubicBezTo>
                      <a:pt x="75" y="8"/>
                      <a:pt x="76" y="8"/>
                      <a:pt x="77" y="7"/>
                    </a:cubicBezTo>
                    <a:cubicBezTo>
                      <a:pt x="77" y="7"/>
                      <a:pt x="77" y="7"/>
                      <a:pt x="77" y="7"/>
                    </a:cubicBezTo>
                    <a:cubicBezTo>
                      <a:pt x="78" y="7"/>
                      <a:pt x="78" y="7"/>
                      <a:pt x="78" y="6"/>
                    </a:cubicBezTo>
                    <a:cubicBezTo>
                      <a:pt x="79" y="5"/>
                      <a:pt x="81" y="4"/>
                      <a:pt x="82" y="4"/>
                    </a:cubicBezTo>
                    <a:cubicBezTo>
                      <a:pt x="85" y="3"/>
                      <a:pt x="86" y="2"/>
                      <a:pt x="86" y="2"/>
                    </a:cubicBezTo>
                    <a:cubicBezTo>
                      <a:pt x="86" y="2"/>
                      <a:pt x="86" y="1"/>
                      <a:pt x="84" y="1"/>
                    </a:cubicBezTo>
                    <a:cubicBezTo>
                      <a:pt x="84" y="0"/>
                      <a:pt x="84" y="0"/>
                      <a:pt x="83" y="0"/>
                    </a:cubicBezTo>
                    <a:cubicBezTo>
                      <a:pt x="82" y="0"/>
                      <a:pt x="81" y="2"/>
                      <a:pt x="80" y="3"/>
                    </a:cubicBezTo>
                    <a:cubicBezTo>
                      <a:pt x="78" y="5"/>
                      <a:pt x="76" y="6"/>
                      <a:pt x="73" y="7"/>
                    </a:cubicBezTo>
                    <a:cubicBezTo>
                      <a:pt x="70" y="7"/>
                      <a:pt x="69" y="8"/>
                      <a:pt x="67" y="10"/>
                    </a:cubicBezTo>
                    <a:cubicBezTo>
                      <a:pt x="66" y="11"/>
                      <a:pt x="65" y="12"/>
                      <a:pt x="64" y="12"/>
                    </a:cubicBezTo>
                    <a:cubicBezTo>
                      <a:pt x="62" y="13"/>
                      <a:pt x="60" y="14"/>
                      <a:pt x="58" y="14"/>
                    </a:cubicBezTo>
                    <a:cubicBezTo>
                      <a:pt x="57" y="14"/>
                      <a:pt x="55" y="14"/>
                      <a:pt x="55" y="14"/>
                    </a:cubicBezTo>
                    <a:cubicBezTo>
                      <a:pt x="54" y="17"/>
                      <a:pt x="53" y="17"/>
                      <a:pt x="52" y="17"/>
                    </a:cubicBezTo>
                    <a:cubicBezTo>
                      <a:pt x="51" y="17"/>
                      <a:pt x="50" y="17"/>
                      <a:pt x="49" y="16"/>
                    </a:cubicBezTo>
                    <a:cubicBezTo>
                      <a:pt x="48" y="16"/>
                      <a:pt x="48" y="15"/>
                      <a:pt x="47" y="15"/>
                    </a:cubicBezTo>
                    <a:cubicBezTo>
                      <a:pt x="46" y="15"/>
                      <a:pt x="43" y="16"/>
                      <a:pt x="41" y="19"/>
                    </a:cubicBezTo>
                    <a:cubicBezTo>
                      <a:pt x="40" y="21"/>
                      <a:pt x="39" y="22"/>
                      <a:pt x="39" y="23"/>
                    </a:cubicBezTo>
                    <a:cubicBezTo>
                      <a:pt x="39" y="23"/>
                      <a:pt x="39" y="24"/>
                      <a:pt x="39" y="24"/>
                    </a:cubicBezTo>
                    <a:cubicBezTo>
                      <a:pt x="39" y="28"/>
                      <a:pt x="40" y="32"/>
                      <a:pt x="34" y="35"/>
                    </a:cubicBezTo>
                    <a:cubicBezTo>
                      <a:pt x="30" y="38"/>
                      <a:pt x="28" y="42"/>
                      <a:pt x="26" y="45"/>
                    </a:cubicBezTo>
                    <a:cubicBezTo>
                      <a:pt x="25" y="46"/>
                      <a:pt x="24" y="47"/>
                      <a:pt x="23" y="48"/>
                    </a:cubicBezTo>
                    <a:cubicBezTo>
                      <a:pt x="22" y="49"/>
                      <a:pt x="21" y="49"/>
                      <a:pt x="21" y="49"/>
                    </a:cubicBezTo>
                    <a:cubicBezTo>
                      <a:pt x="21" y="50"/>
                      <a:pt x="21" y="50"/>
                      <a:pt x="21" y="50"/>
                    </a:cubicBezTo>
                    <a:cubicBezTo>
                      <a:pt x="20" y="50"/>
                      <a:pt x="20" y="51"/>
                      <a:pt x="20" y="51"/>
                    </a:cubicBezTo>
                    <a:cubicBezTo>
                      <a:pt x="20" y="51"/>
                      <a:pt x="20" y="51"/>
                      <a:pt x="20" y="51"/>
                    </a:cubicBezTo>
                    <a:cubicBezTo>
                      <a:pt x="20" y="52"/>
                      <a:pt x="19" y="52"/>
                      <a:pt x="19" y="52"/>
                    </a:cubicBezTo>
                    <a:cubicBezTo>
                      <a:pt x="19" y="53"/>
                      <a:pt x="18" y="53"/>
                      <a:pt x="18" y="53"/>
                    </a:cubicBezTo>
                    <a:cubicBezTo>
                      <a:pt x="18" y="53"/>
                      <a:pt x="18" y="53"/>
                      <a:pt x="18" y="53"/>
                    </a:cubicBezTo>
                    <a:cubicBezTo>
                      <a:pt x="17" y="54"/>
                      <a:pt x="17" y="54"/>
                      <a:pt x="16" y="55"/>
                    </a:cubicBezTo>
                    <a:cubicBezTo>
                      <a:pt x="16" y="55"/>
                      <a:pt x="16" y="55"/>
                      <a:pt x="16" y="55"/>
                    </a:cubicBezTo>
                    <a:cubicBezTo>
                      <a:pt x="16" y="55"/>
                      <a:pt x="15" y="56"/>
                      <a:pt x="15" y="56"/>
                    </a:cubicBezTo>
                    <a:cubicBezTo>
                      <a:pt x="15" y="56"/>
                      <a:pt x="15" y="56"/>
                      <a:pt x="14" y="56"/>
                    </a:cubicBezTo>
                    <a:cubicBezTo>
                      <a:pt x="14" y="57"/>
                      <a:pt x="13" y="58"/>
                      <a:pt x="13" y="58"/>
                    </a:cubicBezTo>
                    <a:cubicBezTo>
                      <a:pt x="13" y="58"/>
                      <a:pt x="13" y="58"/>
                      <a:pt x="13" y="58"/>
                    </a:cubicBezTo>
                    <a:cubicBezTo>
                      <a:pt x="14" y="59"/>
                      <a:pt x="15" y="60"/>
                      <a:pt x="15" y="60"/>
                    </a:cubicBezTo>
                    <a:cubicBezTo>
                      <a:pt x="18" y="63"/>
                      <a:pt x="18" y="66"/>
                      <a:pt x="18" y="68"/>
                    </a:cubicBezTo>
                    <a:cubicBezTo>
                      <a:pt x="18" y="69"/>
                      <a:pt x="18" y="69"/>
                      <a:pt x="18" y="70"/>
                    </a:cubicBezTo>
                    <a:cubicBezTo>
                      <a:pt x="20" y="75"/>
                      <a:pt x="18" y="77"/>
                      <a:pt x="17" y="78"/>
                    </a:cubicBezTo>
                    <a:cubicBezTo>
                      <a:pt x="16" y="81"/>
                      <a:pt x="18" y="91"/>
                      <a:pt x="19" y="93"/>
                    </a:cubicBezTo>
                    <a:cubicBezTo>
                      <a:pt x="22" y="96"/>
                      <a:pt x="20" y="99"/>
                      <a:pt x="19" y="102"/>
                    </a:cubicBezTo>
                    <a:cubicBezTo>
                      <a:pt x="18" y="103"/>
                      <a:pt x="18" y="104"/>
                      <a:pt x="17" y="105"/>
                    </a:cubicBezTo>
                    <a:cubicBezTo>
                      <a:pt x="15" y="110"/>
                      <a:pt x="12" y="113"/>
                      <a:pt x="6" y="113"/>
                    </a:cubicBezTo>
                    <a:cubicBezTo>
                      <a:pt x="5" y="113"/>
                      <a:pt x="4" y="115"/>
                      <a:pt x="4" y="117"/>
                    </a:cubicBezTo>
                    <a:cubicBezTo>
                      <a:pt x="3" y="119"/>
                      <a:pt x="3" y="120"/>
                      <a:pt x="1" y="121"/>
                    </a:cubicBezTo>
                    <a:cubicBezTo>
                      <a:pt x="1" y="121"/>
                      <a:pt x="0" y="122"/>
                      <a:pt x="0" y="123"/>
                    </a:cubicBezTo>
                    <a:cubicBezTo>
                      <a:pt x="0" y="123"/>
                      <a:pt x="1" y="123"/>
                      <a:pt x="1" y="123"/>
                    </a:cubicBezTo>
                    <a:cubicBezTo>
                      <a:pt x="1" y="123"/>
                      <a:pt x="1" y="123"/>
                      <a:pt x="2" y="123"/>
                    </a:cubicBezTo>
                    <a:cubicBezTo>
                      <a:pt x="2" y="124"/>
                      <a:pt x="2" y="124"/>
                      <a:pt x="3" y="124"/>
                    </a:cubicBezTo>
                    <a:cubicBezTo>
                      <a:pt x="3" y="124"/>
                      <a:pt x="3" y="125"/>
                      <a:pt x="3" y="125"/>
                    </a:cubicBezTo>
                    <a:cubicBezTo>
                      <a:pt x="4" y="125"/>
                      <a:pt x="4" y="125"/>
                      <a:pt x="4" y="125"/>
                    </a:cubicBezTo>
                    <a:cubicBezTo>
                      <a:pt x="5" y="126"/>
                      <a:pt x="5" y="126"/>
                      <a:pt x="5" y="126"/>
                    </a:cubicBezTo>
                    <a:cubicBezTo>
                      <a:pt x="6" y="126"/>
                      <a:pt x="6" y="126"/>
                      <a:pt x="6" y="126"/>
                    </a:cubicBezTo>
                    <a:cubicBezTo>
                      <a:pt x="6" y="127"/>
                      <a:pt x="7" y="127"/>
                      <a:pt x="7" y="127"/>
                    </a:cubicBezTo>
                    <a:cubicBezTo>
                      <a:pt x="7" y="127"/>
                      <a:pt x="8" y="127"/>
                      <a:pt x="8" y="127"/>
                    </a:cubicBezTo>
                    <a:cubicBezTo>
                      <a:pt x="8" y="128"/>
                      <a:pt x="8" y="128"/>
                      <a:pt x="9" y="128"/>
                    </a:cubicBezTo>
                    <a:cubicBezTo>
                      <a:pt x="9" y="128"/>
                      <a:pt x="9" y="128"/>
                      <a:pt x="10" y="128"/>
                    </a:cubicBezTo>
                    <a:cubicBezTo>
                      <a:pt x="10" y="128"/>
                      <a:pt x="10" y="128"/>
                      <a:pt x="10" y="129"/>
                    </a:cubicBezTo>
                    <a:cubicBezTo>
                      <a:pt x="10" y="129"/>
                      <a:pt x="11" y="129"/>
                      <a:pt x="11" y="129"/>
                    </a:cubicBezTo>
                    <a:cubicBezTo>
                      <a:pt x="11" y="129"/>
                      <a:pt x="11" y="129"/>
                      <a:pt x="11" y="129"/>
                    </a:cubicBezTo>
                    <a:cubicBezTo>
                      <a:pt x="12" y="129"/>
                      <a:pt x="12" y="129"/>
                      <a:pt x="12" y="129"/>
                    </a:cubicBezTo>
                    <a:cubicBezTo>
                      <a:pt x="14" y="129"/>
                      <a:pt x="16" y="131"/>
                      <a:pt x="17" y="132"/>
                    </a:cubicBezTo>
                    <a:cubicBezTo>
                      <a:pt x="18" y="133"/>
                      <a:pt x="19" y="134"/>
                      <a:pt x="20" y="135"/>
                    </a:cubicBezTo>
                    <a:cubicBezTo>
                      <a:pt x="21" y="135"/>
                      <a:pt x="22" y="136"/>
                      <a:pt x="24" y="136"/>
                    </a:cubicBezTo>
                    <a:cubicBezTo>
                      <a:pt x="24" y="136"/>
                      <a:pt x="24" y="136"/>
                      <a:pt x="25" y="136"/>
                    </a:cubicBezTo>
                    <a:cubicBezTo>
                      <a:pt x="26" y="135"/>
                      <a:pt x="26" y="135"/>
                      <a:pt x="26" y="135"/>
                    </a:cubicBezTo>
                    <a:cubicBezTo>
                      <a:pt x="27" y="134"/>
                      <a:pt x="27" y="134"/>
                      <a:pt x="28" y="134"/>
                    </a:cubicBezTo>
                    <a:cubicBezTo>
                      <a:pt x="29" y="134"/>
                      <a:pt x="29" y="134"/>
                      <a:pt x="29" y="134"/>
                    </a:cubicBezTo>
                    <a:cubicBezTo>
                      <a:pt x="29" y="134"/>
                      <a:pt x="29" y="134"/>
                      <a:pt x="30" y="134"/>
                    </a:cubicBezTo>
                    <a:cubicBezTo>
                      <a:pt x="30" y="134"/>
                      <a:pt x="30" y="134"/>
                      <a:pt x="30" y="134"/>
                    </a:cubicBezTo>
                    <a:cubicBezTo>
                      <a:pt x="30" y="135"/>
                      <a:pt x="30" y="135"/>
                      <a:pt x="30" y="135"/>
                    </a:cubicBezTo>
                    <a:cubicBezTo>
                      <a:pt x="31" y="135"/>
                      <a:pt x="31" y="135"/>
                      <a:pt x="31" y="135"/>
                    </a:cubicBezTo>
                    <a:cubicBezTo>
                      <a:pt x="31" y="135"/>
                      <a:pt x="31" y="135"/>
                      <a:pt x="31" y="135"/>
                    </a:cubicBezTo>
                    <a:cubicBezTo>
                      <a:pt x="32" y="136"/>
                      <a:pt x="32" y="136"/>
                      <a:pt x="32" y="136"/>
                    </a:cubicBezTo>
                    <a:cubicBezTo>
                      <a:pt x="32" y="136"/>
                      <a:pt x="32" y="136"/>
                      <a:pt x="32" y="136"/>
                    </a:cubicBezTo>
                    <a:cubicBezTo>
                      <a:pt x="33" y="136"/>
                      <a:pt x="33" y="137"/>
                      <a:pt x="33" y="137"/>
                    </a:cubicBezTo>
                    <a:cubicBezTo>
                      <a:pt x="33" y="137"/>
                      <a:pt x="33" y="137"/>
                      <a:pt x="34" y="137"/>
                    </a:cubicBezTo>
                    <a:cubicBezTo>
                      <a:pt x="34" y="138"/>
                      <a:pt x="34" y="138"/>
                      <a:pt x="34" y="138"/>
                    </a:cubicBezTo>
                    <a:cubicBezTo>
                      <a:pt x="35" y="138"/>
                      <a:pt x="35" y="139"/>
                      <a:pt x="35" y="139"/>
                    </a:cubicBezTo>
                    <a:cubicBezTo>
                      <a:pt x="35" y="139"/>
                      <a:pt x="35" y="139"/>
                      <a:pt x="36" y="139"/>
                    </a:cubicBezTo>
                    <a:cubicBezTo>
                      <a:pt x="36" y="140"/>
                      <a:pt x="36" y="140"/>
                      <a:pt x="37" y="141"/>
                    </a:cubicBezTo>
                    <a:cubicBezTo>
                      <a:pt x="37" y="141"/>
                      <a:pt x="37" y="141"/>
                      <a:pt x="37" y="141"/>
                    </a:cubicBezTo>
                    <a:cubicBezTo>
                      <a:pt x="38" y="141"/>
                      <a:pt x="38" y="141"/>
                      <a:pt x="38" y="14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9" name="Freeform 1948"/>
              <p:cNvSpPr>
                <a:spLocks/>
              </p:cNvSpPr>
              <p:nvPr/>
            </p:nvSpPr>
            <p:spPr bwMode="auto">
              <a:xfrm>
                <a:off x="2077" y="183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0" name="Freeform 1949"/>
              <p:cNvSpPr>
                <a:spLocks/>
              </p:cNvSpPr>
              <p:nvPr/>
            </p:nvSpPr>
            <p:spPr bwMode="auto">
              <a:xfrm>
                <a:off x="2051" y="189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1" name="Freeform 1950"/>
              <p:cNvSpPr>
                <a:spLocks/>
              </p:cNvSpPr>
              <p:nvPr/>
            </p:nvSpPr>
            <p:spPr bwMode="auto">
              <a:xfrm>
                <a:off x="2051" y="189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2" name="Freeform 1951"/>
              <p:cNvSpPr>
                <a:spLocks/>
              </p:cNvSpPr>
              <p:nvPr/>
            </p:nvSpPr>
            <p:spPr bwMode="auto">
              <a:xfrm>
                <a:off x="2052" y="18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3" name="Freeform 1952"/>
              <p:cNvSpPr>
                <a:spLocks/>
              </p:cNvSpPr>
              <p:nvPr/>
            </p:nvSpPr>
            <p:spPr bwMode="auto">
              <a:xfrm>
                <a:off x="2051" y="18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4" name="Freeform 1953"/>
              <p:cNvSpPr>
                <a:spLocks/>
              </p:cNvSpPr>
              <p:nvPr/>
            </p:nvSpPr>
            <p:spPr bwMode="auto">
              <a:xfrm>
                <a:off x="2070" y="18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5" name="Freeform 1954"/>
              <p:cNvSpPr>
                <a:spLocks/>
              </p:cNvSpPr>
              <p:nvPr/>
            </p:nvSpPr>
            <p:spPr bwMode="auto">
              <a:xfrm>
                <a:off x="2053" y="188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6" name="Freeform 1955"/>
              <p:cNvSpPr>
                <a:spLocks/>
              </p:cNvSpPr>
              <p:nvPr/>
            </p:nvSpPr>
            <p:spPr bwMode="auto">
              <a:xfrm>
                <a:off x="2053" y="1887"/>
                <a:ext cx="0" cy="1"/>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7" name="Freeform 1956"/>
              <p:cNvSpPr>
                <a:spLocks/>
              </p:cNvSpPr>
              <p:nvPr/>
            </p:nvSpPr>
            <p:spPr bwMode="auto">
              <a:xfrm>
                <a:off x="2078" y="1832"/>
                <a:ext cx="1" cy="1"/>
              </a:xfrm>
              <a:custGeom>
                <a:avLst/>
                <a:gdLst>
                  <a:gd name="T0" fmla="*/ 1 w 1"/>
                  <a:gd name="T1" fmla="*/ 0 h 1"/>
                  <a:gd name="T2" fmla="*/ 1 w 1"/>
                  <a:gd name="T3" fmla="*/ 0 h 1"/>
                  <a:gd name="T4" fmla="*/ 1 w 1"/>
                  <a:gd name="T5" fmla="*/ 0 h 1"/>
                  <a:gd name="T6" fmla="*/ 0 w 1"/>
                  <a:gd name="T7" fmla="*/ 1 h 1"/>
                  <a:gd name="T8" fmla="*/ 0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1" y="0"/>
                      <a:pt x="0" y="0"/>
                      <a:pt x="0" y="1"/>
                    </a:cubicBezTo>
                    <a:cubicBezTo>
                      <a:pt x="0" y="0"/>
                      <a:pt x="0" y="0"/>
                      <a:pt x="0" y="0"/>
                    </a:cubicBezTo>
                    <a:lnTo>
                      <a:pt x="1" y="0"/>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8" name="Freeform 1957"/>
              <p:cNvSpPr>
                <a:spLocks/>
              </p:cNvSpPr>
              <p:nvPr/>
            </p:nvSpPr>
            <p:spPr bwMode="auto">
              <a:xfrm>
                <a:off x="2071" y="183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9" name="Freeform 1958"/>
              <p:cNvSpPr>
                <a:spLocks/>
              </p:cNvSpPr>
              <p:nvPr/>
            </p:nvSpPr>
            <p:spPr bwMode="auto">
              <a:xfrm>
                <a:off x="2073" y="18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0" name="Freeform 1959"/>
              <p:cNvSpPr>
                <a:spLocks/>
              </p:cNvSpPr>
              <p:nvPr/>
            </p:nvSpPr>
            <p:spPr bwMode="auto">
              <a:xfrm>
                <a:off x="2053" y="1890"/>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1" name="Freeform 1960"/>
              <p:cNvSpPr>
                <a:spLocks/>
              </p:cNvSpPr>
              <p:nvPr/>
            </p:nvSpPr>
            <p:spPr bwMode="auto">
              <a:xfrm>
                <a:off x="2052" y="18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2" name="Freeform 1961"/>
              <p:cNvSpPr>
                <a:spLocks/>
              </p:cNvSpPr>
              <p:nvPr/>
            </p:nvSpPr>
            <p:spPr bwMode="auto">
              <a:xfrm>
                <a:off x="2074" y="18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3" name="Freeform 1962"/>
              <p:cNvSpPr>
                <a:spLocks/>
              </p:cNvSpPr>
              <p:nvPr/>
            </p:nvSpPr>
            <p:spPr bwMode="auto">
              <a:xfrm>
                <a:off x="2076" y="183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4" name="Freeform 1963"/>
              <p:cNvSpPr>
                <a:spLocks/>
              </p:cNvSpPr>
              <p:nvPr/>
            </p:nvSpPr>
            <p:spPr bwMode="auto">
              <a:xfrm>
                <a:off x="1967" y="177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5" name="Freeform 1964"/>
              <p:cNvSpPr>
                <a:spLocks/>
              </p:cNvSpPr>
              <p:nvPr/>
            </p:nvSpPr>
            <p:spPr bwMode="auto">
              <a:xfrm>
                <a:off x="1971" y="17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6" name="Freeform 1965"/>
              <p:cNvSpPr>
                <a:spLocks/>
              </p:cNvSpPr>
              <p:nvPr/>
            </p:nvSpPr>
            <p:spPr bwMode="auto">
              <a:xfrm>
                <a:off x="1969" y="177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7" name="Freeform 1966"/>
              <p:cNvSpPr>
                <a:spLocks/>
              </p:cNvSpPr>
              <p:nvPr/>
            </p:nvSpPr>
            <p:spPr bwMode="auto">
              <a:xfrm>
                <a:off x="1973" y="176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8" name="Freeform 1967"/>
              <p:cNvSpPr>
                <a:spLocks/>
              </p:cNvSpPr>
              <p:nvPr/>
            </p:nvSpPr>
            <p:spPr bwMode="auto">
              <a:xfrm>
                <a:off x="1972" y="1770"/>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9" name="Freeform 1968"/>
              <p:cNvSpPr>
                <a:spLocks/>
              </p:cNvSpPr>
              <p:nvPr/>
            </p:nvSpPr>
            <p:spPr bwMode="auto">
              <a:xfrm>
                <a:off x="1966" y="17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0" name="Freeform 1969"/>
              <p:cNvSpPr>
                <a:spLocks/>
              </p:cNvSpPr>
              <p:nvPr/>
            </p:nvSpPr>
            <p:spPr bwMode="auto">
              <a:xfrm>
                <a:off x="2056" y="1965"/>
                <a:ext cx="128" cy="142"/>
              </a:xfrm>
              <a:custGeom>
                <a:avLst/>
                <a:gdLst>
                  <a:gd name="T0" fmla="*/ 71 w 133"/>
                  <a:gd name="T1" fmla="*/ 137 h 149"/>
                  <a:gd name="T2" fmla="*/ 77 w 133"/>
                  <a:gd name="T3" fmla="*/ 138 h 149"/>
                  <a:gd name="T4" fmla="*/ 78 w 133"/>
                  <a:gd name="T5" fmla="*/ 137 h 149"/>
                  <a:gd name="T6" fmla="*/ 79 w 133"/>
                  <a:gd name="T7" fmla="*/ 124 h 149"/>
                  <a:gd name="T8" fmla="*/ 89 w 133"/>
                  <a:gd name="T9" fmla="*/ 110 h 149"/>
                  <a:gd name="T10" fmla="*/ 113 w 133"/>
                  <a:gd name="T11" fmla="*/ 106 h 149"/>
                  <a:gd name="T12" fmla="*/ 127 w 133"/>
                  <a:gd name="T13" fmla="*/ 111 h 149"/>
                  <a:gd name="T14" fmla="*/ 130 w 133"/>
                  <a:gd name="T15" fmla="*/ 108 h 149"/>
                  <a:gd name="T16" fmla="*/ 131 w 133"/>
                  <a:gd name="T17" fmla="*/ 106 h 149"/>
                  <a:gd name="T18" fmla="*/ 132 w 133"/>
                  <a:gd name="T19" fmla="*/ 91 h 149"/>
                  <a:gd name="T20" fmla="*/ 121 w 133"/>
                  <a:gd name="T21" fmla="*/ 75 h 149"/>
                  <a:gd name="T22" fmla="*/ 104 w 133"/>
                  <a:gd name="T23" fmla="*/ 68 h 149"/>
                  <a:gd name="T24" fmla="*/ 103 w 133"/>
                  <a:gd name="T25" fmla="*/ 56 h 149"/>
                  <a:gd name="T26" fmla="*/ 97 w 133"/>
                  <a:gd name="T27" fmla="*/ 43 h 149"/>
                  <a:gd name="T28" fmla="*/ 91 w 133"/>
                  <a:gd name="T29" fmla="*/ 43 h 149"/>
                  <a:gd name="T30" fmla="*/ 87 w 133"/>
                  <a:gd name="T31" fmla="*/ 43 h 149"/>
                  <a:gd name="T32" fmla="*/ 85 w 133"/>
                  <a:gd name="T33" fmla="*/ 41 h 149"/>
                  <a:gd name="T34" fmla="*/ 84 w 133"/>
                  <a:gd name="T35" fmla="*/ 39 h 149"/>
                  <a:gd name="T36" fmla="*/ 72 w 133"/>
                  <a:gd name="T37" fmla="*/ 33 h 149"/>
                  <a:gd name="T38" fmla="*/ 71 w 133"/>
                  <a:gd name="T39" fmla="*/ 33 h 149"/>
                  <a:gd name="T40" fmla="*/ 68 w 133"/>
                  <a:gd name="T41" fmla="*/ 32 h 149"/>
                  <a:gd name="T42" fmla="*/ 49 w 133"/>
                  <a:gd name="T43" fmla="*/ 23 h 149"/>
                  <a:gd name="T44" fmla="*/ 36 w 133"/>
                  <a:gd name="T45" fmla="*/ 1 h 149"/>
                  <a:gd name="T46" fmla="*/ 19 w 133"/>
                  <a:gd name="T47" fmla="*/ 9 h 149"/>
                  <a:gd name="T48" fmla="*/ 13 w 133"/>
                  <a:gd name="T49" fmla="*/ 12 h 149"/>
                  <a:gd name="T50" fmla="*/ 11 w 133"/>
                  <a:gd name="T51" fmla="*/ 14 h 149"/>
                  <a:gd name="T52" fmla="*/ 9 w 133"/>
                  <a:gd name="T53" fmla="*/ 14 h 149"/>
                  <a:gd name="T54" fmla="*/ 6 w 133"/>
                  <a:gd name="T55" fmla="*/ 14 h 149"/>
                  <a:gd name="T56" fmla="*/ 4 w 133"/>
                  <a:gd name="T57" fmla="*/ 14 h 149"/>
                  <a:gd name="T58" fmla="*/ 6 w 133"/>
                  <a:gd name="T59" fmla="*/ 19 h 149"/>
                  <a:gd name="T60" fmla="*/ 6 w 133"/>
                  <a:gd name="T61" fmla="*/ 34 h 149"/>
                  <a:gd name="T62" fmla="*/ 8 w 133"/>
                  <a:gd name="T63" fmla="*/ 49 h 149"/>
                  <a:gd name="T64" fmla="*/ 5 w 133"/>
                  <a:gd name="T65" fmla="*/ 57 h 149"/>
                  <a:gd name="T66" fmla="*/ 4 w 133"/>
                  <a:gd name="T67" fmla="*/ 69 h 149"/>
                  <a:gd name="T68" fmla="*/ 0 w 133"/>
                  <a:gd name="T69" fmla="*/ 84 h 149"/>
                  <a:gd name="T70" fmla="*/ 0 w 133"/>
                  <a:gd name="T71" fmla="*/ 86 h 149"/>
                  <a:gd name="T72" fmla="*/ 4 w 133"/>
                  <a:gd name="T73" fmla="*/ 91 h 149"/>
                  <a:gd name="T74" fmla="*/ 10 w 133"/>
                  <a:gd name="T75" fmla="*/ 106 h 149"/>
                  <a:gd name="T76" fmla="*/ 11 w 133"/>
                  <a:gd name="T77" fmla="*/ 114 h 149"/>
                  <a:gd name="T78" fmla="*/ 12 w 133"/>
                  <a:gd name="T79" fmla="*/ 126 h 149"/>
                  <a:gd name="T80" fmla="*/ 20 w 133"/>
                  <a:gd name="T81" fmla="*/ 147 h 149"/>
                  <a:gd name="T82" fmla="*/ 20 w 133"/>
                  <a:gd name="T83" fmla="*/ 149 h 149"/>
                  <a:gd name="T84" fmla="*/ 26 w 133"/>
                  <a:gd name="T85" fmla="*/ 145 h 149"/>
                  <a:gd name="T86" fmla="*/ 28 w 133"/>
                  <a:gd name="T87" fmla="*/ 144 h 149"/>
                  <a:gd name="T88" fmla="*/ 38 w 133"/>
                  <a:gd name="T89" fmla="*/ 137 h 149"/>
                  <a:gd name="T90" fmla="*/ 46 w 133"/>
                  <a:gd name="T91" fmla="*/ 139 h 149"/>
                  <a:gd name="T92" fmla="*/ 62 w 133"/>
                  <a:gd name="T93" fmla="*/ 1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49">
                    <a:moveTo>
                      <a:pt x="71" y="137"/>
                    </a:moveTo>
                    <a:cubicBezTo>
                      <a:pt x="71" y="137"/>
                      <a:pt x="71" y="137"/>
                      <a:pt x="71" y="137"/>
                    </a:cubicBezTo>
                    <a:cubicBezTo>
                      <a:pt x="71" y="137"/>
                      <a:pt x="71" y="137"/>
                      <a:pt x="71" y="137"/>
                    </a:cubicBezTo>
                    <a:cubicBezTo>
                      <a:pt x="71" y="138"/>
                      <a:pt x="72" y="138"/>
                      <a:pt x="73" y="138"/>
                    </a:cubicBezTo>
                    <a:cubicBezTo>
                      <a:pt x="74" y="138"/>
                      <a:pt x="74" y="138"/>
                      <a:pt x="74" y="138"/>
                    </a:cubicBezTo>
                    <a:cubicBezTo>
                      <a:pt x="75" y="138"/>
                      <a:pt x="76" y="138"/>
                      <a:pt x="77" y="138"/>
                    </a:cubicBezTo>
                    <a:cubicBezTo>
                      <a:pt x="77" y="138"/>
                      <a:pt x="77" y="138"/>
                      <a:pt x="77" y="138"/>
                    </a:cubicBezTo>
                    <a:cubicBezTo>
                      <a:pt x="77" y="138"/>
                      <a:pt x="77" y="137"/>
                      <a:pt x="77" y="137"/>
                    </a:cubicBezTo>
                    <a:cubicBezTo>
                      <a:pt x="78" y="137"/>
                      <a:pt x="78" y="137"/>
                      <a:pt x="78" y="137"/>
                    </a:cubicBezTo>
                    <a:cubicBezTo>
                      <a:pt x="78" y="136"/>
                      <a:pt x="78" y="136"/>
                      <a:pt x="78" y="135"/>
                    </a:cubicBezTo>
                    <a:cubicBezTo>
                      <a:pt x="78" y="135"/>
                      <a:pt x="78" y="135"/>
                      <a:pt x="78" y="135"/>
                    </a:cubicBezTo>
                    <a:cubicBezTo>
                      <a:pt x="79" y="132"/>
                      <a:pt x="79" y="127"/>
                      <a:pt x="79" y="124"/>
                    </a:cubicBezTo>
                    <a:cubicBezTo>
                      <a:pt x="79" y="124"/>
                      <a:pt x="79" y="124"/>
                      <a:pt x="79" y="124"/>
                    </a:cubicBezTo>
                    <a:cubicBezTo>
                      <a:pt x="79" y="124"/>
                      <a:pt x="79" y="123"/>
                      <a:pt x="79" y="123"/>
                    </a:cubicBezTo>
                    <a:cubicBezTo>
                      <a:pt x="79" y="119"/>
                      <a:pt x="85" y="113"/>
                      <a:pt x="89" y="110"/>
                    </a:cubicBezTo>
                    <a:cubicBezTo>
                      <a:pt x="92" y="108"/>
                      <a:pt x="95" y="108"/>
                      <a:pt x="98" y="108"/>
                    </a:cubicBezTo>
                    <a:cubicBezTo>
                      <a:pt x="100" y="108"/>
                      <a:pt x="102" y="108"/>
                      <a:pt x="103" y="108"/>
                    </a:cubicBezTo>
                    <a:cubicBezTo>
                      <a:pt x="105" y="106"/>
                      <a:pt x="109" y="106"/>
                      <a:pt x="113" y="106"/>
                    </a:cubicBezTo>
                    <a:cubicBezTo>
                      <a:pt x="117" y="106"/>
                      <a:pt x="117" y="106"/>
                      <a:pt x="117" y="106"/>
                    </a:cubicBezTo>
                    <a:cubicBezTo>
                      <a:pt x="120" y="106"/>
                      <a:pt x="123" y="108"/>
                      <a:pt x="125" y="109"/>
                    </a:cubicBezTo>
                    <a:cubicBezTo>
                      <a:pt x="126" y="110"/>
                      <a:pt x="127" y="111"/>
                      <a:pt x="127" y="111"/>
                    </a:cubicBezTo>
                    <a:cubicBezTo>
                      <a:pt x="128" y="111"/>
                      <a:pt x="128" y="111"/>
                      <a:pt x="128" y="111"/>
                    </a:cubicBezTo>
                    <a:cubicBezTo>
                      <a:pt x="128" y="111"/>
                      <a:pt x="128" y="111"/>
                      <a:pt x="128" y="111"/>
                    </a:cubicBezTo>
                    <a:cubicBezTo>
                      <a:pt x="129" y="110"/>
                      <a:pt x="130" y="109"/>
                      <a:pt x="130" y="108"/>
                    </a:cubicBezTo>
                    <a:cubicBezTo>
                      <a:pt x="130" y="108"/>
                      <a:pt x="130" y="108"/>
                      <a:pt x="130" y="108"/>
                    </a:cubicBezTo>
                    <a:cubicBezTo>
                      <a:pt x="130" y="108"/>
                      <a:pt x="131" y="107"/>
                      <a:pt x="131" y="107"/>
                    </a:cubicBezTo>
                    <a:cubicBezTo>
                      <a:pt x="131" y="107"/>
                      <a:pt x="131" y="107"/>
                      <a:pt x="131" y="106"/>
                    </a:cubicBezTo>
                    <a:cubicBezTo>
                      <a:pt x="131" y="106"/>
                      <a:pt x="131" y="105"/>
                      <a:pt x="131" y="105"/>
                    </a:cubicBezTo>
                    <a:cubicBezTo>
                      <a:pt x="130" y="103"/>
                      <a:pt x="131" y="101"/>
                      <a:pt x="132" y="98"/>
                    </a:cubicBezTo>
                    <a:cubicBezTo>
                      <a:pt x="132" y="96"/>
                      <a:pt x="133" y="93"/>
                      <a:pt x="132" y="91"/>
                    </a:cubicBezTo>
                    <a:cubicBezTo>
                      <a:pt x="132" y="89"/>
                      <a:pt x="130" y="88"/>
                      <a:pt x="129" y="86"/>
                    </a:cubicBezTo>
                    <a:cubicBezTo>
                      <a:pt x="127" y="85"/>
                      <a:pt x="125" y="83"/>
                      <a:pt x="125" y="79"/>
                    </a:cubicBezTo>
                    <a:cubicBezTo>
                      <a:pt x="125" y="76"/>
                      <a:pt x="125" y="75"/>
                      <a:pt x="121" y="75"/>
                    </a:cubicBezTo>
                    <a:cubicBezTo>
                      <a:pt x="120" y="75"/>
                      <a:pt x="119" y="75"/>
                      <a:pt x="118" y="75"/>
                    </a:cubicBezTo>
                    <a:cubicBezTo>
                      <a:pt x="118" y="75"/>
                      <a:pt x="117" y="75"/>
                      <a:pt x="116" y="75"/>
                    </a:cubicBezTo>
                    <a:cubicBezTo>
                      <a:pt x="106" y="75"/>
                      <a:pt x="104" y="71"/>
                      <a:pt x="104" y="68"/>
                    </a:cubicBezTo>
                    <a:cubicBezTo>
                      <a:pt x="104" y="66"/>
                      <a:pt x="103" y="65"/>
                      <a:pt x="102" y="64"/>
                    </a:cubicBezTo>
                    <a:cubicBezTo>
                      <a:pt x="101" y="62"/>
                      <a:pt x="100" y="58"/>
                      <a:pt x="103" y="57"/>
                    </a:cubicBezTo>
                    <a:cubicBezTo>
                      <a:pt x="103" y="56"/>
                      <a:pt x="103" y="56"/>
                      <a:pt x="103" y="56"/>
                    </a:cubicBezTo>
                    <a:cubicBezTo>
                      <a:pt x="102" y="54"/>
                      <a:pt x="100" y="52"/>
                      <a:pt x="101" y="49"/>
                    </a:cubicBezTo>
                    <a:cubicBezTo>
                      <a:pt x="101" y="47"/>
                      <a:pt x="100" y="46"/>
                      <a:pt x="98" y="44"/>
                    </a:cubicBezTo>
                    <a:cubicBezTo>
                      <a:pt x="97" y="43"/>
                      <a:pt x="97" y="43"/>
                      <a:pt x="97" y="43"/>
                    </a:cubicBezTo>
                    <a:cubicBezTo>
                      <a:pt x="97" y="43"/>
                      <a:pt x="96" y="43"/>
                      <a:pt x="94" y="43"/>
                    </a:cubicBezTo>
                    <a:cubicBezTo>
                      <a:pt x="94" y="43"/>
                      <a:pt x="93" y="43"/>
                      <a:pt x="93" y="43"/>
                    </a:cubicBezTo>
                    <a:cubicBezTo>
                      <a:pt x="92" y="43"/>
                      <a:pt x="91" y="43"/>
                      <a:pt x="91" y="43"/>
                    </a:cubicBezTo>
                    <a:cubicBezTo>
                      <a:pt x="90" y="43"/>
                      <a:pt x="89" y="43"/>
                      <a:pt x="87" y="43"/>
                    </a:cubicBezTo>
                    <a:cubicBezTo>
                      <a:pt x="87" y="43"/>
                      <a:pt x="87" y="43"/>
                      <a:pt x="87" y="43"/>
                    </a:cubicBezTo>
                    <a:cubicBezTo>
                      <a:pt x="87" y="43"/>
                      <a:pt x="87" y="43"/>
                      <a:pt x="87" y="43"/>
                    </a:cubicBezTo>
                    <a:cubicBezTo>
                      <a:pt x="86" y="43"/>
                      <a:pt x="86" y="42"/>
                      <a:pt x="85" y="42"/>
                    </a:cubicBezTo>
                    <a:cubicBezTo>
                      <a:pt x="85" y="42"/>
                      <a:pt x="85" y="42"/>
                      <a:pt x="85" y="42"/>
                    </a:cubicBezTo>
                    <a:cubicBezTo>
                      <a:pt x="85" y="42"/>
                      <a:pt x="85" y="41"/>
                      <a:pt x="85" y="41"/>
                    </a:cubicBezTo>
                    <a:cubicBezTo>
                      <a:pt x="85" y="41"/>
                      <a:pt x="85" y="41"/>
                      <a:pt x="84" y="41"/>
                    </a:cubicBezTo>
                    <a:cubicBezTo>
                      <a:pt x="84" y="41"/>
                      <a:pt x="84" y="40"/>
                      <a:pt x="84" y="40"/>
                    </a:cubicBezTo>
                    <a:cubicBezTo>
                      <a:pt x="84" y="40"/>
                      <a:pt x="84" y="39"/>
                      <a:pt x="84" y="39"/>
                    </a:cubicBezTo>
                    <a:cubicBezTo>
                      <a:pt x="84" y="38"/>
                      <a:pt x="81" y="37"/>
                      <a:pt x="77" y="37"/>
                    </a:cubicBezTo>
                    <a:cubicBezTo>
                      <a:pt x="74" y="37"/>
                      <a:pt x="73" y="34"/>
                      <a:pt x="73" y="33"/>
                    </a:cubicBezTo>
                    <a:cubicBezTo>
                      <a:pt x="73" y="33"/>
                      <a:pt x="72" y="33"/>
                      <a:pt x="72" y="33"/>
                    </a:cubicBezTo>
                    <a:cubicBezTo>
                      <a:pt x="72" y="33"/>
                      <a:pt x="72" y="33"/>
                      <a:pt x="72" y="33"/>
                    </a:cubicBezTo>
                    <a:cubicBezTo>
                      <a:pt x="72" y="33"/>
                      <a:pt x="72" y="33"/>
                      <a:pt x="71" y="33"/>
                    </a:cubicBezTo>
                    <a:cubicBezTo>
                      <a:pt x="71" y="33"/>
                      <a:pt x="71" y="33"/>
                      <a:pt x="71" y="33"/>
                    </a:cubicBezTo>
                    <a:cubicBezTo>
                      <a:pt x="71" y="33"/>
                      <a:pt x="71" y="33"/>
                      <a:pt x="71" y="33"/>
                    </a:cubicBezTo>
                    <a:cubicBezTo>
                      <a:pt x="71" y="33"/>
                      <a:pt x="70" y="33"/>
                      <a:pt x="69" y="33"/>
                    </a:cubicBezTo>
                    <a:cubicBezTo>
                      <a:pt x="69" y="32"/>
                      <a:pt x="68" y="32"/>
                      <a:pt x="68" y="32"/>
                    </a:cubicBezTo>
                    <a:cubicBezTo>
                      <a:pt x="67" y="31"/>
                      <a:pt x="67" y="31"/>
                      <a:pt x="66" y="31"/>
                    </a:cubicBezTo>
                    <a:cubicBezTo>
                      <a:pt x="65" y="31"/>
                      <a:pt x="65" y="31"/>
                      <a:pt x="64" y="31"/>
                    </a:cubicBezTo>
                    <a:cubicBezTo>
                      <a:pt x="58" y="32"/>
                      <a:pt x="55" y="29"/>
                      <a:pt x="49" y="23"/>
                    </a:cubicBezTo>
                    <a:cubicBezTo>
                      <a:pt x="44" y="16"/>
                      <a:pt x="44" y="4"/>
                      <a:pt x="45" y="0"/>
                    </a:cubicBezTo>
                    <a:cubicBezTo>
                      <a:pt x="44" y="0"/>
                      <a:pt x="43" y="0"/>
                      <a:pt x="41" y="0"/>
                    </a:cubicBezTo>
                    <a:cubicBezTo>
                      <a:pt x="40" y="0"/>
                      <a:pt x="38" y="1"/>
                      <a:pt x="36" y="1"/>
                    </a:cubicBezTo>
                    <a:cubicBezTo>
                      <a:pt x="34" y="1"/>
                      <a:pt x="30" y="3"/>
                      <a:pt x="27" y="5"/>
                    </a:cubicBezTo>
                    <a:cubicBezTo>
                      <a:pt x="26" y="5"/>
                      <a:pt x="25" y="6"/>
                      <a:pt x="24" y="6"/>
                    </a:cubicBezTo>
                    <a:cubicBezTo>
                      <a:pt x="22" y="8"/>
                      <a:pt x="20" y="8"/>
                      <a:pt x="19" y="9"/>
                    </a:cubicBezTo>
                    <a:cubicBezTo>
                      <a:pt x="17" y="9"/>
                      <a:pt x="16" y="10"/>
                      <a:pt x="15" y="11"/>
                    </a:cubicBezTo>
                    <a:cubicBezTo>
                      <a:pt x="14" y="11"/>
                      <a:pt x="14" y="12"/>
                      <a:pt x="14" y="12"/>
                    </a:cubicBezTo>
                    <a:cubicBezTo>
                      <a:pt x="13" y="12"/>
                      <a:pt x="13" y="12"/>
                      <a:pt x="13" y="12"/>
                    </a:cubicBezTo>
                    <a:cubicBezTo>
                      <a:pt x="13" y="13"/>
                      <a:pt x="13" y="13"/>
                      <a:pt x="12" y="13"/>
                    </a:cubicBezTo>
                    <a:cubicBezTo>
                      <a:pt x="12" y="13"/>
                      <a:pt x="12" y="13"/>
                      <a:pt x="12" y="13"/>
                    </a:cubicBezTo>
                    <a:cubicBezTo>
                      <a:pt x="12" y="13"/>
                      <a:pt x="11" y="13"/>
                      <a:pt x="11" y="14"/>
                    </a:cubicBezTo>
                    <a:cubicBezTo>
                      <a:pt x="11" y="14"/>
                      <a:pt x="11" y="14"/>
                      <a:pt x="11" y="14"/>
                    </a:cubicBezTo>
                    <a:cubicBezTo>
                      <a:pt x="10" y="14"/>
                      <a:pt x="10" y="14"/>
                      <a:pt x="9" y="14"/>
                    </a:cubicBezTo>
                    <a:cubicBezTo>
                      <a:pt x="9" y="14"/>
                      <a:pt x="9" y="14"/>
                      <a:pt x="9" y="14"/>
                    </a:cubicBezTo>
                    <a:cubicBezTo>
                      <a:pt x="9" y="14"/>
                      <a:pt x="8" y="14"/>
                      <a:pt x="8" y="14"/>
                    </a:cubicBezTo>
                    <a:cubicBezTo>
                      <a:pt x="8" y="14"/>
                      <a:pt x="8" y="14"/>
                      <a:pt x="7" y="14"/>
                    </a:cubicBezTo>
                    <a:cubicBezTo>
                      <a:pt x="7" y="14"/>
                      <a:pt x="7" y="14"/>
                      <a:pt x="6" y="14"/>
                    </a:cubicBezTo>
                    <a:cubicBezTo>
                      <a:pt x="6" y="14"/>
                      <a:pt x="6" y="14"/>
                      <a:pt x="6" y="14"/>
                    </a:cubicBezTo>
                    <a:cubicBezTo>
                      <a:pt x="5" y="14"/>
                      <a:pt x="5" y="14"/>
                      <a:pt x="5" y="14"/>
                    </a:cubicBezTo>
                    <a:cubicBezTo>
                      <a:pt x="5" y="14"/>
                      <a:pt x="4" y="14"/>
                      <a:pt x="4" y="14"/>
                    </a:cubicBezTo>
                    <a:cubicBezTo>
                      <a:pt x="4" y="14"/>
                      <a:pt x="4" y="14"/>
                      <a:pt x="3" y="14"/>
                    </a:cubicBezTo>
                    <a:cubicBezTo>
                      <a:pt x="4" y="14"/>
                      <a:pt x="4" y="14"/>
                      <a:pt x="4" y="14"/>
                    </a:cubicBezTo>
                    <a:cubicBezTo>
                      <a:pt x="4" y="16"/>
                      <a:pt x="5" y="18"/>
                      <a:pt x="6" y="19"/>
                    </a:cubicBezTo>
                    <a:cubicBezTo>
                      <a:pt x="8" y="22"/>
                      <a:pt x="9" y="25"/>
                      <a:pt x="10" y="26"/>
                    </a:cubicBezTo>
                    <a:cubicBezTo>
                      <a:pt x="11" y="31"/>
                      <a:pt x="8" y="33"/>
                      <a:pt x="7" y="34"/>
                    </a:cubicBezTo>
                    <a:cubicBezTo>
                      <a:pt x="7" y="34"/>
                      <a:pt x="7" y="34"/>
                      <a:pt x="6" y="34"/>
                    </a:cubicBezTo>
                    <a:cubicBezTo>
                      <a:pt x="6" y="35"/>
                      <a:pt x="6" y="40"/>
                      <a:pt x="7" y="47"/>
                    </a:cubicBezTo>
                    <a:cubicBezTo>
                      <a:pt x="8" y="49"/>
                      <a:pt x="8" y="49"/>
                      <a:pt x="8" y="49"/>
                    </a:cubicBezTo>
                    <a:cubicBezTo>
                      <a:pt x="8" y="49"/>
                      <a:pt x="8" y="49"/>
                      <a:pt x="8" y="49"/>
                    </a:cubicBezTo>
                    <a:cubicBezTo>
                      <a:pt x="8" y="49"/>
                      <a:pt x="8" y="49"/>
                      <a:pt x="8" y="49"/>
                    </a:cubicBezTo>
                    <a:cubicBezTo>
                      <a:pt x="8" y="50"/>
                      <a:pt x="7" y="52"/>
                      <a:pt x="6" y="54"/>
                    </a:cubicBezTo>
                    <a:cubicBezTo>
                      <a:pt x="5" y="55"/>
                      <a:pt x="5" y="56"/>
                      <a:pt x="5" y="57"/>
                    </a:cubicBezTo>
                    <a:cubicBezTo>
                      <a:pt x="7" y="59"/>
                      <a:pt x="5" y="62"/>
                      <a:pt x="4" y="64"/>
                    </a:cubicBezTo>
                    <a:cubicBezTo>
                      <a:pt x="3" y="66"/>
                      <a:pt x="2" y="67"/>
                      <a:pt x="2" y="68"/>
                    </a:cubicBezTo>
                    <a:cubicBezTo>
                      <a:pt x="2" y="68"/>
                      <a:pt x="3" y="69"/>
                      <a:pt x="4" y="69"/>
                    </a:cubicBezTo>
                    <a:cubicBezTo>
                      <a:pt x="5" y="70"/>
                      <a:pt x="7" y="71"/>
                      <a:pt x="7" y="73"/>
                    </a:cubicBezTo>
                    <a:cubicBezTo>
                      <a:pt x="7" y="76"/>
                      <a:pt x="3" y="82"/>
                      <a:pt x="0" y="84"/>
                    </a:cubicBezTo>
                    <a:cubicBezTo>
                      <a:pt x="0" y="84"/>
                      <a:pt x="0" y="84"/>
                      <a:pt x="0" y="84"/>
                    </a:cubicBezTo>
                    <a:cubicBezTo>
                      <a:pt x="0" y="84"/>
                      <a:pt x="0" y="85"/>
                      <a:pt x="0" y="85"/>
                    </a:cubicBezTo>
                    <a:cubicBezTo>
                      <a:pt x="0" y="85"/>
                      <a:pt x="0" y="85"/>
                      <a:pt x="0" y="85"/>
                    </a:cubicBezTo>
                    <a:cubicBezTo>
                      <a:pt x="0" y="85"/>
                      <a:pt x="0" y="85"/>
                      <a:pt x="0" y="86"/>
                    </a:cubicBezTo>
                    <a:cubicBezTo>
                      <a:pt x="0" y="86"/>
                      <a:pt x="0" y="86"/>
                      <a:pt x="0" y="86"/>
                    </a:cubicBezTo>
                    <a:cubicBezTo>
                      <a:pt x="0" y="86"/>
                      <a:pt x="0" y="87"/>
                      <a:pt x="0" y="87"/>
                    </a:cubicBezTo>
                    <a:cubicBezTo>
                      <a:pt x="1" y="88"/>
                      <a:pt x="2" y="89"/>
                      <a:pt x="4" y="91"/>
                    </a:cubicBezTo>
                    <a:cubicBezTo>
                      <a:pt x="7" y="93"/>
                      <a:pt x="6" y="96"/>
                      <a:pt x="6" y="98"/>
                    </a:cubicBezTo>
                    <a:cubicBezTo>
                      <a:pt x="6" y="100"/>
                      <a:pt x="6" y="102"/>
                      <a:pt x="7" y="103"/>
                    </a:cubicBezTo>
                    <a:cubicBezTo>
                      <a:pt x="8" y="104"/>
                      <a:pt x="9" y="105"/>
                      <a:pt x="10" y="106"/>
                    </a:cubicBezTo>
                    <a:cubicBezTo>
                      <a:pt x="11" y="107"/>
                      <a:pt x="12" y="108"/>
                      <a:pt x="12" y="109"/>
                    </a:cubicBezTo>
                    <a:cubicBezTo>
                      <a:pt x="13" y="111"/>
                      <a:pt x="11" y="112"/>
                      <a:pt x="11" y="112"/>
                    </a:cubicBezTo>
                    <a:cubicBezTo>
                      <a:pt x="11" y="112"/>
                      <a:pt x="11" y="113"/>
                      <a:pt x="11" y="114"/>
                    </a:cubicBezTo>
                    <a:cubicBezTo>
                      <a:pt x="11" y="116"/>
                      <a:pt x="11" y="119"/>
                      <a:pt x="9" y="120"/>
                    </a:cubicBezTo>
                    <a:cubicBezTo>
                      <a:pt x="8" y="120"/>
                      <a:pt x="8" y="121"/>
                      <a:pt x="9" y="121"/>
                    </a:cubicBezTo>
                    <a:cubicBezTo>
                      <a:pt x="9" y="123"/>
                      <a:pt x="11" y="125"/>
                      <a:pt x="12" y="126"/>
                    </a:cubicBezTo>
                    <a:cubicBezTo>
                      <a:pt x="15" y="127"/>
                      <a:pt x="15" y="130"/>
                      <a:pt x="15" y="132"/>
                    </a:cubicBezTo>
                    <a:cubicBezTo>
                      <a:pt x="16" y="134"/>
                      <a:pt x="16" y="136"/>
                      <a:pt x="17" y="137"/>
                    </a:cubicBezTo>
                    <a:cubicBezTo>
                      <a:pt x="19" y="139"/>
                      <a:pt x="19" y="143"/>
                      <a:pt x="20" y="147"/>
                    </a:cubicBezTo>
                    <a:cubicBezTo>
                      <a:pt x="20" y="147"/>
                      <a:pt x="20" y="147"/>
                      <a:pt x="20" y="148"/>
                    </a:cubicBezTo>
                    <a:cubicBezTo>
                      <a:pt x="20" y="148"/>
                      <a:pt x="20" y="148"/>
                      <a:pt x="20" y="148"/>
                    </a:cubicBezTo>
                    <a:cubicBezTo>
                      <a:pt x="20" y="148"/>
                      <a:pt x="20" y="149"/>
                      <a:pt x="20" y="149"/>
                    </a:cubicBezTo>
                    <a:cubicBezTo>
                      <a:pt x="21" y="149"/>
                      <a:pt x="22" y="148"/>
                      <a:pt x="24" y="147"/>
                    </a:cubicBezTo>
                    <a:cubicBezTo>
                      <a:pt x="24" y="147"/>
                      <a:pt x="24" y="147"/>
                      <a:pt x="24" y="147"/>
                    </a:cubicBezTo>
                    <a:cubicBezTo>
                      <a:pt x="25" y="146"/>
                      <a:pt x="25" y="146"/>
                      <a:pt x="26" y="145"/>
                    </a:cubicBezTo>
                    <a:cubicBezTo>
                      <a:pt x="26" y="145"/>
                      <a:pt x="26" y="145"/>
                      <a:pt x="26" y="145"/>
                    </a:cubicBezTo>
                    <a:cubicBezTo>
                      <a:pt x="27" y="145"/>
                      <a:pt x="28" y="144"/>
                      <a:pt x="28" y="144"/>
                    </a:cubicBezTo>
                    <a:cubicBezTo>
                      <a:pt x="28" y="144"/>
                      <a:pt x="28" y="144"/>
                      <a:pt x="28" y="144"/>
                    </a:cubicBezTo>
                    <a:cubicBezTo>
                      <a:pt x="30" y="142"/>
                      <a:pt x="31" y="141"/>
                      <a:pt x="32" y="140"/>
                    </a:cubicBezTo>
                    <a:cubicBezTo>
                      <a:pt x="34" y="138"/>
                      <a:pt x="35" y="137"/>
                      <a:pt x="36" y="137"/>
                    </a:cubicBezTo>
                    <a:cubicBezTo>
                      <a:pt x="37" y="137"/>
                      <a:pt x="37" y="137"/>
                      <a:pt x="38" y="137"/>
                    </a:cubicBezTo>
                    <a:cubicBezTo>
                      <a:pt x="39" y="137"/>
                      <a:pt x="40" y="137"/>
                      <a:pt x="41" y="138"/>
                    </a:cubicBezTo>
                    <a:cubicBezTo>
                      <a:pt x="42" y="139"/>
                      <a:pt x="42" y="139"/>
                      <a:pt x="44" y="139"/>
                    </a:cubicBezTo>
                    <a:cubicBezTo>
                      <a:pt x="46" y="139"/>
                      <a:pt x="46" y="139"/>
                      <a:pt x="46" y="139"/>
                    </a:cubicBezTo>
                    <a:cubicBezTo>
                      <a:pt x="50" y="140"/>
                      <a:pt x="55" y="141"/>
                      <a:pt x="58" y="145"/>
                    </a:cubicBezTo>
                    <a:cubicBezTo>
                      <a:pt x="59" y="144"/>
                      <a:pt x="59" y="143"/>
                      <a:pt x="60" y="142"/>
                    </a:cubicBezTo>
                    <a:cubicBezTo>
                      <a:pt x="60" y="141"/>
                      <a:pt x="61" y="139"/>
                      <a:pt x="62" y="139"/>
                    </a:cubicBezTo>
                    <a:cubicBezTo>
                      <a:pt x="62" y="138"/>
                      <a:pt x="64" y="137"/>
                      <a:pt x="66" y="137"/>
                    </a:cubicBezTo>
                    <a:cubicBezTo>
                      <a:pt x="68" y="137"/>
                      <a:pt x="69" y="137"/>
                      <a:pt x="71" y="13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1" name="Freeform 1970"/>
              <p:cNvSpPr>
                <a:spLocks/>
              </p:cNvSpPr>
              <p:nvPr/>
            </p:nvSpPr>
            <p:spPr bwMode="auto">
              <a:xfrm>
                <a:off x="2182" y="20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2" name="Freeform 1971"/>
              <p:cNvSpPr>
                <a:spLocks/>
              </p:cNvSpPr>
              <p:nvPr/>
            </p:nvSpPr>
            <p:spPr bwMode="auto">
              <a:xfrm>
                <a:off x="2138" y="2005"/>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3" name="Freeform 1972"/>
              <p:cNvSpPr>
                <a:spLocks/>
              </p:cNvSpPr>
              <p:nvPr/>
            </p:nvSpPr>
            <p:spPr bwMode="auto">
              <a:xfrm>
                <a:off x="2140" y="2006"/>
                <a:ext cx="6" cy="0"/>
              </a:xfrm>
              <a:custGeom>
                <a:avLst/>
                <a:gdLst>
                  <a:gd name="T0" fmla="*/ 6 w 6"/>
                  <a:gd name="T1" fmla="*/ 0 w 6"/>
                  <a:gd name="T2" fmla="*/ 4 w 6"/>
                  <a:gd name="T3" fmla="*/ 6 w 6"/>
                </a:gdLst>
                <a:ahLst/>
                <a:cxnLst>
                  <a:cxn ang="0">
                    <a:pos x="T0" y="0"/>
                  </a:cxn>
                  <a:cxn ang="0">
                    <a:pos x="T1" y="0"/>
                  </a:cxn>
                  <a:cxn ang="0">
                    <a:pos x="T2" y="0"/>
                  </a:cxn>
                  <a:cxn ang="0">
                    <a:pos x="T3" y="0"/>
                  </a:cxn>
                </a:cxnLst>
                <a:rect l="0" t="0" r="r" b="b"/>
                <a:pathLst>
                  <a:path w="6">
                    <a:moveTo>
                      <a:pt x="6" y="0"/>
                    </a:moveTo>
                    <a:cubicBezTo>
                      <a:pt x="3" y="0"/>
                      <a:pt x="2" y="0"/>
                      <a:pt x="0" y="0"/>
                    </a:cubicBezTo>
                    <a:cubicBezTo>
                      <a:pt x="2" y="0"/>
                      <a:pt x="3" y="0"/>
                      <a:pt x="4" y="0"/>
                    </a:cubicBezTo>
                    <a:cubicBezTo>
                      <a:pt x="4" y="0"/>
                      <a:pt x="5" y="0"/>
                      <a:pt x="6"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4" name="Freeform 1973"/>
              <p:cNvSpPr>
                <a:spLocks/>
              </p:cNvSpPr>
              <p:nvPr/>
            </p:nvSpPr>
            <p:spPr bwMode="auto">
              <a:xfrm>
                <a:off x="2060" y="197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5" name="Freeform 1974"/>
              <p:cNvSpPr>
                <a:spLocks/>
              </p:cNvSpPr>
              <p:nvPr/>
            </p:nvSpPr>
            <p:spPr bwMode="auto">
              <a:xfrm>
                <a:off x="2063" y="197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6" name="Freeform 1975"/>
              <p:cNvSpPr>
                <a:spLocks/>
              </p:cNvSpPr>
              <p:nvPr/>
            </p:nvSpPr>
            <p:spPr bwMode="auto">
              <a:xfrm>
                <a:off x="2103" y="1987"/>
                <a:ext cx="15" cy="9"/>
              </a:xfrm>
              <a:custGeom>
                <a:avLst/>
                <a:gdLst>
                  <a:gd name="T0" fmla="*/ 15 w 15"/>
                  <a:gd name="T1" fmla="*/ 8 h 9"/>
                  <a:gd name="T2" fmla="*/ 0 w 15"/>
                  <a:gd name="T3" fmla="*/ 0 h 9"/>
                  <a:gd name="T4" fmla="*/ 15 w 15"/>
                  <a:gd name="T5" fmla="*/ 8 h 9"/>
                </a:gdLst>
                <a:ahLst/>
                <a:cxnLst>
                  <a:cxn ang="0">
                    <a:pos x="T0" y="T1"/>
                  </a:cxn>
                  <a:cxn ang="0">
                    <a:pos x="T2" y="T3"/>
                  </a:cxn>
                  <a:cxn ang="0">
                    <a:pos x="T4" y="T5"/>
                  </a:cxn>
                </a:cxnLst>
                <a:rect l="0" t="0" r="r" b="b"/>
                <a:pathLst>
                  <a:path w="15" h="9">
                    <a:moveTo>
                      <a:pt x="15" y="8"/>
                    </a:moveTo>
                    <a:cubicBezTo>
                      <a:pt x="9" y="9"/>
                      <a:pt x="6" y="6"/>
                      <a:pt x="0" y="0"/>
                    </a:cubicBezTo>
                    <a:cubicBezTo>
                      <a:pt x="6" y="6"/>
                      <a:pt x="9" y="9"/>
                      <a:pt x="15" y="8"/>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7" name="Freeform 1976"/>
              <p:cNvSpPr>
                <a:spLocks/>
              </p:cNvSpPr>
              <p:nvPr/>
            </p:nvSpPr>
            <p:spPr bwMode="auto">
              <a:xfrm>
                <a:off x="2123" y="1997"/>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8" name="Freeform 1977"/>
              <p:cNvSpPr>
                <a:spLocks/>
              </p:cNvSpPr>
              <p:nvPr/>
            </p:nvSpPr>
            <p:spPr bwMode="auto">
              <a:xfrm>
                <a:off x="2181" y="206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9" name="Freeform 1978"/>
              <p:cNvSpPr>
                <a:spLocks/>
              </p:cNvSpPr>
              <p:nvPr/>
            </p:nvSpPr>
            <p:spPr bwMode="auto">
              <a:xfrm>
                <a:off x="2138" y="200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0" name="Freeform 1979"/>
              <p:cNvSpPr>
                <a:spLocks/>
              </p:cNvSpPr>
              <p:nvPr/>
            </p:nvSpPr>
            <p:spPr bwMode="auto">
              <a:xfrm>
                <a:off x="2179" y="2068"/>
                <a:ext cx="2" cy="3"/>
              </a:xfrm>
              <a:custGeom>
                <a:avLst/>
                <a:gdLst>
                  <a:gd name="T0" fmla="*/ 0 w 2"/>
                  <a:gd name="T1" fmla="*/ 3 h 3"/>
                  <a:gd name="T2" fmla="*/ 0 w 2"/>
                  <a:gd name="T3" fmla="*/ 3 h 3"/>
                  <a:gd name="T4" fmla="*/ 0 w 2"/>
                  <a:gd name="T5" fmla="*/ 3 h 3"/>
                  <a:gd name="T6" fmla="*/ 1 w 2"/>
                  <a:gd name="T7" fmla="*/ 2 h 3"/>
                  <a:gd name="T8" fmla="*/ 2 w 2"/>
                  <a:gd name="T9" fmla="*/ 0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cubicBezTo>
                      <a:pt x="0" y="3"/>
                      <a:pt x="0" y="3"/>
                      <a:pt x="0" y="3"/>
                    </a:cubicBezTo>
                    <a:cubicBezTo>
                      <a:pt x="0" y="3"/>
                      <a:pt x="0" y="3"/>
                      <a:pt x="0" y="3"/>
                    </a:cubicBezTo>
                    <a:cubicBezTo>
                      <a:pt x="1" y="2"/>
                      <a:pt x="1" y="2"/>
                      <a:pt x="1" y="2"/>
                    </a:cubicBezTo>
                    <a:cubicBezTo>
                      <a:pt x="2" y="1"/>
                      <a:pt x="2" y="1"/>
                      <a:pt x="2" y="0"/>
                    </a:cubicBezTo>
                    <a:cubicBezTo>
                      <a:pt x="2" y="1"/>
                      <a:pt x="1" y="2"/>
                      <a:pt x="0"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1" name="Freeform 1980"/>
              <p:cNvSpPr>
                <a:spLocks/>
              </p:cNvSpPr>
              <p:nvPr/>
            </p:nvSpPr>
            <p:spPr bwMode="auto">
              <a:xfrm>
                <a:off x="2062"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2" name="Freeform 1981"/>
              <p:cNvSpPr>
                <a:spLocks/>
              </p:cNvSpPr>
              <p:nvPr/>
            </p:nvSpPr>
            <p:spPr bwMode="auto">
              <a:xfrm>
                <a:off x="2068" y="19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3" name="Freeform 1982"/>
              <p:cNvSpPr>
                <a:spLocks/>
              </p:cNvSpPr>
              <p:nvPr/>
            </p:nvSpPr>
            <p:spPr bwMode="auto">
              <a:xfrm>
                <a:off x="2125" y="199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4" name="Freeform 1983"/>
              <p:cNvSpPr>
                <a:spLocks/>
              </p:cNvSpPr>
              <p:nvPr/>
            </p:nvSpPr>
            <p:spPr bwMode="auto">
              <a:xfrm>
                <a:off x="2118" y="1995"/>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5" name="Freeform 1984"/>
              <p:cNvSpPr>
                <a:spLocks/>
              </p:cNvSpPr>
              <p:nvPr/>
            </p:nvSpPr>
            <p:spPr bwMode="auto">
              <a:xfrm>
                <a:off x="2137" y="200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6" name="Freeform 1985"/>
              <p:cNvSpPr>
                <a:spLocks/>
              </p:cNvSpPr>
              <p:nvPr/>
            </p:nvSpPr>
            <p:spPr bwMode="auto">
              <a:xfrm>
                <a:off x="2069" y="197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7" name="Freeform 1986"/>
              <p:cNvSpPr>
                <a:spLocks/>
              </p:cNvSpPr>
              <p:nvPr/>
            </p:nvSpPr>
            <p:spPr bwMode="auto">
              <a:xfrm>
                <a:off x="2067"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8" name="Freeform 1987"/>
              <p:cNvSpPr>
                <a:spLocks/>
              </p:cNvSpPr>
              <p:nvPr/>
            </p:nvSpPr>
            <p:spPr bwMode="auto">
              <a:xfrm>
                <a:off x="2065"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9" name="Freeform 1988"/>
              <p:cNvSpPr>
                <a:spLocks/>
              </p:cNvSpPr>
              <p:nvPr/>
            </p:nvSpPr>
            <p:spPr bwMode="auto">
              <a:xfrm>
                <a:off x="2081" y="2103"/>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2" y="0"/>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0" name="Freeform 1989"/>
              <p:cNvSpPr>
                <a:spLocks/>
              </p:cNvSpPr>
              <p:nvPr/>
            </p:nvSpPr>
            <p:spPr bwMode="auto">
              <a:xfrm>
                <a:off x="2116" y="2096"/>
                <a:ext cx="8" cy="2"/>
              </a:xfrm>
              <a:custGeom>
                <a:avLst/>
                <a:gdLst>
                  <a:gd name="T0" fmla="*/ 4 w 9"/>
                  <a:gd name="T1" fmla="*/ 0 h 2"/>
                  <a:gd name="T2" fmla="*/ 0 w 9"/>
                  <a:gd name="T3" fmla="*/ 2 h 2"/>
                  <a:gd name="T4" fmla="*/ 4 w 9"/>
                  <a:gd name="T5" fmla="*/ 0 h 2"/>
                  <a:gd name="T6" fmla="*/ 9 w 9"/>
                  <a:gd name="T7" fmla="*/ 0 h 2"/>
                  <a:gd name="T8" fmla="*/ 9 w 9"/>
                  <a:gd name="T9" fmla="*/ 0 h 2"/>
                  <a:gd name="T10" fmla="*/ 4 w 9"/>
                  <a:gd name="T11" fmla="*/ 0 h 2"/>
                </a:gdLst>
                <a:ahLst/>
                <a:cxnLst>
                  <a:cxn ang="0">
                    <a:pos x="T0" y="T1"/>
                  </a:cxn>
                  <a:cxn ang="0">
                    <a:pos x="T2" y="T3"/>
                  </a:cxn>
                  <a:cxn ang="0">
                    <a:pos x="T4" y="T5"/>
                  </a:cxn>
                  <a:cxn ang="0">
                    <a:pos x="T6" y="T7"/>
                  </a:cxn>
                  <a:cxn ang="0">
                    <a:pos x="T8" y="T9"/>
                  </a:cxn>
                  <a:cxn ang="0">
                    <a:pos x="T10" y="T11"/>
                  </a:cxn>
                </a:cxnLst>
                <a:rect l="0" t="0" r="r" b="b"/>
                <a:pathLst>
                  <a:path w="9" h="2">
                    <a:moveTo>
                      <a:pt x="4" y="0"/>
                    </a:moveTo>
                    <a:cubicBezTo>
                      <a:pt x="2" y="0"/>
                      <a:pt x="0" y="1"/>
                      <a:pt x="0" y="2"/>
                    </a:cubicBezTo>
                    <a:cubicBezTo>
                      <a:pt x="0" y="1"/>
                      <a:pt x="2" y="0"/>
                      <a:pt x="4" y="0"/>
                    </a:cubicBezTo>
                    <a:cubicBezTo>
                      <a:pt x="6" y="0"/>
                      <a:pt x="7" y="0"/>
                      <a:pt x="9" y="0"/>
                    </a:cubicBezTo>
                    <a:cubicBezTo>
                      <a:pt x="9" y="0"/>
                      <a:pt x="9" y="0"/>
                      <a:pt x="9" y="0"/>
                    </a:cubicBezTo>
                    <a:cubicBezTo>
                      <a:pt x="7" y="0"/>
                      <a:pt x="6" y="0"/>
                      <a:pt x="4"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1" name="Freeform 1990"/>
              <p:cNvSpPr>
                <a:spLocks/>
              </p:cNvSpPr>
              <p:nvPr/>
            </p:nvSpPr>
            <p:spPr bwMode="auto">
              <a:xfrm>
                <a:off x="2079" y="2104"/>
                <a:ext cx="2" cy="2"/>
              </a:xfrm>
              <a:custGeom>
                <a:avLst/>
                <a:gdLst>
                  <a:gd name="T0" fmla="*/ 0 w 2"/>
                  <a:gd name="T1" fmla="*/ 2 h 2"/>
                  <a:gd name="T2" fmla="*/ 0 w 2"/>
                  <a:gd name="T3" fmla="*/ 2 h 2"/>
                  <a:gd name="T4" fmla="*/ 0 w 2"/>
                  <a:gd name="T5" fmla="*/ 2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0" y="2"/>
                      <a:pt x="0" y="2"/>
                    </a:cubicBezTo>
                    <a:cubicBezTo>
                      <a:pt x="0" y="2"/>
                      <a:pt x="0" y="2"/>
                      <a:pt x="0" y="2"/>
                    </a:cubicBezTo>
                    <a:cubicBezTo>
                      <a:pt x="1" y="1"/>
                      <a:pt x="2" y="1"/>
                      <a:pt x="2" y="0"/>
                    </a:cubicBezTo>
                    <a:cubicBezTo>
                      <a:pt x="1" y="1"/>
                      <a:pt x="1"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2" name="Freeform 1991"/>
              <p:cNvSpPr>
                <a:spLocks/>
              </p:cNvSpPr>
              <p:nvPr/>
            </p:nvSpPr>
            <p:spPr bwMode="auto">
              <a:xfrm>
                <a:off x="2124" y="2096"/>
                <a:ext cx="3" cy="1"/>
              </a:xfrm>
              <a:custGeom>
                <a:avLst/>
                <a:gdLst>
                  <a:gd name="T0" fmla="*/ 2 w 3"/>
                  <a:gd name="T1" fmla="*/ 1 h 1"/>
                  <a:gd name="T2" fmla="*/ 0 w 3"/>
                  <a:gd name="T3" fmla="*/ 0 h 1"/>
                  <a:gd name="T4" fmla="*/ 2 w 3"/>
                  <a:gd name="T5" fmla="*/ 1 h 1"/>
                  <a:gd name="T6" fmla="*/ 3 w 3"/>
                  <a:gd name="T7" fmla="*/ 1 h 1"/>
                  <a:gd name="T8" fmla="*/ 2 w 3"/>
                  <a:gd name="T9" fmla="*/ 1 h 1"/>
                </a:gdLst>
                <a:ahLst/>
                <a:cxnLst>
                  <a:cxn ang="0">
                    <a:pos x="T0" y="T1"/>
                  </a:cxn>
                  <a:cxn ang="0">
                    <a:pos x="T2" y="T3"/>
                  </a:cxn>
                  <a:cxn ang="0">
                    <a:pos x="T4" y="T5"/>
                  </a:cxn>
                  <a:cxn ang="0">
                    <a:pos x="T6" y="T7"/>
                  </a:cxn>
                  <a:cxn ang="0">
                    <a:pos x="T8" y="T9"/>
                  </a:cxn>
                </a:cxnLst>
                <a:rect l="0" t="0" r="r" b="b"/>
                <a:pathLst>
                  <a:path w="3" h="1">
                    <a:moveTo>
                      <a:pt x="2" y="1"/>
                    </a:moveTo>
                    <a:cubicBezTo>
                      <a:pt x="1" y="1"/>
                      <a:pt x="0" y="1"/>
                      <a:pt x="0" y="0"/>
                    </a:cubicBezTo>
                    <a:cubicBezTo>
                      <a:pt x="2" y="1"/>
                      <a:pt x="2" y="1"/>
                      <a:pt x="2" y="1"/>
                    </a:cubicBezTo>
                    <a:cubicBezTo>
                      <a:pt x="2" y="1"/>
                      <a:pt x="2" y="1"/>
                      <a:pt x="3" y="1"/>
                    </a:cubicBezTo>
                    <a:lnTo>
                      <a:pt x="2" y="1"/>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3" name="Freeform 1992"/>
              <p:cNvSpPr>
                <a:spLocks/>
              </p:cNvSpPr>
              <p:nvPr/>
            </p:nvSpPr>
            <p:spPr bwMode="auto">
              <a:xfrm>
                <a:off x="2083" y="2096"/>
                <a:ext cx="8" cy="7"/>
              </a:xfrm>
              <a:custGeom>
                <a:avLst/>
                <a:gdLst>
                  <a:gd name="T0" fmla="*/ 0 w 8"/>
                  <a:gd name="T1" fmla="*/ 7 h 7"/>
                  <a:gd name="T2" fmla="*/ 4 w 8"/>
                  <a:gd name="T3" fmla="*/ 3 h 7"/>
                  <a:gd name="T4" fmla="*/ 8 w 8"/>
                  <a:gd name="T5" fmla="*/ 0 h 7"/>
                  <a:gd name="T6" fmla="*/ 4 w 8"/>
                  <a:gd name="T7" fmla="*/ 3 h 7"/>
                  <a:gd name="T8" fmla="*/ 0 w 8"/>
                  <a:gd name="T9" fmla="*/ 7 h 7"/>
                </a:gdLst>
                <a:ahLst/>
                <a:cxnLst>
                  <a:cxn ang="0">
                    <a:pos x="T0" y="T1"/>
                  </a:cxn>
                  <a:cxn ang="0">
                    <a:pos x="T2" y="T3"/>
                  </a:cxn>
                  <a:cxn ang="0">
                    <a:pos x="T4" y="T5"/>
                  </a:cxn>
                  <a:cxn ang="0">
                    <a:pos x="T6" y="T7"/>
                  </a:cxn>
                  <a:cxn ang="0">
                    <a:pos x="T8" y="T9"/>
                  </a:cxn>
                </a:cxnLst>
                <a:rect l="0" t="0" r="r" b="b"/>
                <a:pathLst>
                  <a:path w="8" h="7">
                    <a:moveTo>
                      <a:pt x="0" y="7"/>
                    </a:moveTo>
                    <a:cubicBezTo>
                      <a:pt x="2" y="6"/>
                      <a:pt x="3" y="4"/>
                      <a:pt x="4" y="3"/>
                    </a:cubicBezTo>
                    <a:cubicBezTo>
                      <a:pt x="6" y="1"/>
                      <a:pt x="7" y="0"/>
                      <a:pt x="8" y="0"/>
                    </a:cubicBezTo>
                    <a:cubicBezTo>
                      <a:pt x="7" y="0"/>
                      <a:pt x="6" y="1"/>
                      <a:pt x="4" y="3"/>
                    </a:cubicBezTo>
                    <a:cubicBezTo>
                      <a:pt x="3" y="4"/>
                      <a:pt x="2" y="5"/>
                      <a:pt x="0" y="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4" name="Freeform 1993"/>
              <p:cNvSpPr>
                <a:spLocks/>
              </p:cNvSpPr>
              <p:nvPr/>
            </p:nvSpPr>
            <p:spPr bwMode="auto">
              <a:xfrm>
                <a:off x="2076" y="21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5" name="Freeform 1994"/>
              <p:cNvSpPr>
                <a:spLocks/>
              </p:cNvSpPr>
              <p:nvPr/>
            </p:nvSpPr>
            <p:spPr bwMode="auto">
              <a:xfrm>
                <a:off x="2076" y="2106"/>
                <a:ext cx="3" cy="1"/>
              </a:xfrm>
              <a:custGeom>
                <a:avLst/>
                <a:gdLst>
                  <a:gd name="T0" fmla="*/ 0 w 4"/>
                  <a:gd name="T1" fmla="*/ 2 h 2"/>
                  <a:gd name="T2" fmla="*/ 0 w 4"/>
                  <a:gd name="T3" fmla="*/ 2 h 2"/>
                  <a:gd name="T4" fmla="*/ 3 w 4"/>
                  <a:gd name="T5" fmla="*/ 0 h 2"/>
                  <a:gd name="T6" fmla="*/ 4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0" y="2"/>
                      <a:pt x="0" y="2"/>
                      <a:pt x="0" y="2"/>
                    </a:cubicBezTo>
                    <a:cubicBezTo>
                      <a:pt x="1" y="2"/>
                      <a:pt x="2" y="1"/>
                      <a:pt x="3" y="0"/>
                    </a:cubicBezTo>
                    <a:cubicBezTo>
                      <a:pt x="4" y="0"/>
                      <a:pt x="4" y="0"/>
                      <a:pt x="4" y="0"/>
                    </a:cubicBezTo>
                    <a:cubicBezTo>
                      <a:pt x="2" y="1"/>
                      <a:pt x="1" y="2"/>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6" name="Freeform 1995"/>
              <p:cNvSpPr>
                <a:spLocks/>
              </p:cNvSpPr>
              <p:nvPr/>
            </p:nvSpPr>
            <p:spPr bwMode="auto">
              <a:xfrm>
                <a:off x="2056" y="2047"/>
                <a:ext cx="4" cy="5"/>
              </a:xfrm>
              <a:custGeom>
                <a:avLst/>
                <a:gdLst>
                  <a:gd name="T0" fmla="*/ 0 w 4"/>
                  <a:gd name="T1" fmla="*/ 1 h 5"/>
                  <a:gd name="T2" fmla="*/ 0 w 4"/>
                  <a:gd name="T3" fmla="*/ 0 h 5"/>
                  <a:gd name="T4" fmla="*/ 0 w 4"/>
                  <a:gd name="T5" fmla="*/ 0 h 5"/>
                  <a:gd name="T6" fmla="*/ 0 w 4"/>
                  <a:gd name="T7" fmla="*/ 1 h 5"/>
                  <a:gd name="T8" fmla="*/ 4 w 4"/>
                  <a:gd name="T9" fmla="*/ 5 h 5"/>
                  <a:gd name="T10" fmla="*/ 0 w 4"/>
                  <a:gd name="T11" fmla="*/ 1 h 5"/>
                </a:gdLst>
                <a:ahLst/>
                <a:cxnLst>
                  <a:cxn ang="0">
                    <a:pos x="T0" y="T1"/>
                  </a:cxn>
                  <a:cxn ang="0">
                    <a:pos x="T2" y="T3"/>
                  </a:cxn>
                  <a:cxn ang="0">
                    <a:pos x="T4" y="T5"/>
                  </a:cxn>
                  <a:cxn ang="0">
                    <a:pos x="T6" y="T7"/>
                  </a:cxn>
                  <a:cxn ang="0">
                    <a:pos x="T8" y="T9"/>
                  </a:cxn>
                  <a:cxn ang="0">
                    <a:pos x="T10" y="T11"/>
                  </a:cxn>
                </a:cxnLst>
                <a:rect l="0" t="0" r="r" b="b"/>
                <a:pathLst>
                  <a:path w="4" h="5">
                    <a:moveTo>
                      <a:pt x="0" y="1"/>
                    </a:moveTo>
                    <a:cubicBezTo>
                      <a:pt x="0" y="1"/>
                      <a:pt x="0" y="0"/>
                      <a:pt x="0" y="0"/>
                    </a:cubicBezTo>
                    <a:cubicBezTo>
                      <a:pt x="0" y="0"/>
                      <a:pt x="0" y="0"/>
                      <a:pt x="0" y="0"/>
                    </a:cubicBezTo>
                    <a:cubicBezTo>
                      <a:pt x="0" y="0"/>
                      <a:pt x="0" y="1"/>
                      <a:pt x="0" y="1"/>
                    </a:cubicBezTo>
                    <a:cubicBezTo>
                      <a:pt x="1" y="2"/>
                      <a:pt x="2" y="3"/>
                      <a:pt x="4" y="5"/>
                    </a:cubicBezTo>
                    <a:cubicBezTo>
                      <a:pt x="2" y="3"/>
                      <a:pt x="1" y="2"/>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7" name="Freeform 1996"/>
              <p:cNvSpPr>
                <a:spLocks/>
              </p:cNvSpPr>
              <p:nvPr/>
            </p:nvSpPr>
            <p:spPr bwMode="auto">
              <a:xfrm>
                <a:off x="2075" y="2107"/>
                <a:ext cx="0" cy="2"/>
              </a:xfrm>
              <a:custGeom>
                <a:avLst/>
                <a:gdLst>
                  <a:gd name="T0" fmla="*/ 0 h 2"/>
                  <a:gd name="T1" fmla="*/ 0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2"/>
                      <a:pt x="0" y="2"/>
                      <a:pt x="0" y="2"/>
                    </a:cubicBezTo>
                    <a:cubicBezTo>
                      <a:pt x="0" y="2"/>
                      <a:pt x="0" y="2"/>
                      <a:pt x="0" y="2"/>
                    </a:cubicBezTo>
                    <a:lnTo>
                      <a:pt x="0" y="0"/>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8" name="Freeform 1997"/>
              <p:cNvSpPr>
                <a:spLocks/>
              </p:cNvSpPr>
              <p:nvPr/>
            </p:nvSpPr>
            <p:spPr bwMode="auto">
              <a:xfrm>
                <a:off x="2079" y="2106"/>
                <a:ext cx="0" cy="0"/>
              </a:xfrm>
              <a:custGeom>
                <a:avLst/>
                <a:gdLst>
                  <a:gd name="T0" fmla="*/ 1 w 1"/>
                  <a:gd name="T1" fmla="*/ 0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1" y="0"/>
                      <a:pt x="1" y="0"/>
                      <a:pt x="1" y="0"/>
                    </a:cubicBezTo>
                    <a:cubicBezTo>
                      <a:pt x="1" y="0"/>
                      <a:pt x="1" y="0"/>
                      <a:pt x="1"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9" name="Freeform 1998"/>
              <p:cNvSpPr>
                <a:spLocks/>
              </p:cNvSpPr>
              <p:nvPr/>
            </p:nvSpPr>
            <p:spPr bwMode="auto">
              <a:xfrm>
                <a:off x="2132" y="20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0" name="Freeform 1999"/>
              <p:cNvSpPr>
                <a:spLocks/>
              </p:cNvSpPr>
              <p:nvPr/>
            </p:nvSpPr>
            <p:spPr bwMode="auto">
              <a:xfrm>
                <a:off x="2130" y="209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1" name="Freeform 2000"/>
              <p:cNvSpPr>
                <a:spLocks/>
              </p:cNvSpPr>
              <p:nvPr/>
            </p:nvSpPr>
            <p:spPr bwMode="auto">
              <a:xfrm>
                <a:off x="2130" y="20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2" name="Freeform 2001"/>
              <p:cNvSpPr>
                <a:spLocks/>
              </p:cNvSpPr>
              <p:nvPr/>
            </p:nvSpPr>
            <p:spPr bwMode="auto">
              <a:xfrm>
                <a:off x="2131" y="20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3" name="Freeform 2002"/>
              <p:cNvSpPr>
                <a:spLocks/>
              </p:cNvSpPr>
              <p:nvPr/>
            </p:nvSpPr>
            <p:spPr bwMode="auto">
              <a:xfrm>
                <a:off x="2124" y="20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4" name="Freeform 2003"/>
              <p:cNvSpPr>
                <a:spLocks/>
              </p:cNvSpPr>
              <p:nvPr/>
            </p:nvSpPr>
            <p:spPr bwMode="auto">
              <a:xfrm>
                <a:off x="2179" y="20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5" name="Freeform 2004"/>
              <p:cNvSpPr>
                <a:spLocks/>
              </p:cNvSpPr>
              <p:nvPr/>
            </p:nvSpPr>
            <p:spPr bwMode="auto">
              <a:xfrm>
                <a:off x="2179" y="207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6" name="Freeform 2005"/>
              <p:cNvSpPr>
                <a:spLocks/>
              </p:cNvSpPr>
              <p:nvPr/>
            </p:nvSpPr>
            <p:spPr bwMode="auto">
              <a:xfrm>
                <a:off x="2124" y="2096"/>
                <a:ext cx="2" cy="1"/>
              </a:xfrm>
              <a:custGeom>
                <a:avLst/>
                <a:gdLst>
                  <a:gd name="T0" fmla="*/ 2 w 2"/>
                  <a:gd name="T1" fmla="*/ 1 h 1"/>
                  <a:gd name="T2" fmla="*/ 0 w 2"/>
                  <a:gd name="T3" fmla="*/ 0 h 1"/>
                  <a:gd name="T4" fmla="*/ 0 w 2"/>
                  <a:gd name="T5" fmla="*/ 0 h 1"/>
                  <a:gd name="T6" fmla="*/ 0 w 2"/>
                  <a:gd name="T7" fmla="*/ 0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0" y="0"/>
                      <a:pt x="0" y="0"/>
                      <a:pt x="0" y="0"/>
                    </a:cubicBezTo>
                    <a:cubicBezTo>
                      <a:pt x="0" y="0"/>
                      <a:pt x="0" y="0"/>
                      <a:pt x="0" y="0"/>
                    </a:cubicBezTo>
                    <a:cubicBezTo>
                      <a:pt x="0" y="0"/>
                      <a:pt x="0" y="0"/>
                      <a:pt x="0" y="0"/>
                    </a:cubicBezTo>
                    <a:cubicBezTo>
                      <a:pt x="0" y="1"/>
                      <a:pt x="1" y="1"/>
                      <a:pt x="2" y="1"/>
                    </a:cubicBezTo>
                    <a:cubicBezTo>
                      <a:pt x="2" y="1"/>
                      <a:pt x="2" y="1"/>
                      <a:pt x="2"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7" name="Freeform 2006"/>
              <p:cNvSpPr>
                <a:spLocks/>
              </p:cNvSpPr>
              <p:nvPr/>
            </p:nvSpPr>
            <p:spPr bwMode="auto">
              <a:xfrm>
                <a:off x="1928" y="1859"/>
                <a:ext cx="134" cy="197"/>
              </a:xfrm>
              <a:custGeom>
                <a:avLst/>
                <a:gdLst>
                  <a:gd name="T0" fmla="*/ 130 w 140"/>
                  <a:gd name="T1" fmla="*/ 196 h 206"/>
                  <a:gd name="T2" fmla="*/ 130 w 140"/>
                  <a:gd name="T3" fmla="*/ 193 h 206"/>
                  <a:gd name="T4" fmla="*/ 132 w 140"/>
                  <a:gd name="T5" fmla="*/ 192 h 206"/>
                  <a:gd name="T6" fmla="*/ 136 w 140"/>
                  <a:gd name="T7" fmla="*/ 184 h 206"/>
                  <a:gd name="T8" fmla="*/ 136 w 140"/>
                  <a:gd name="T9" fmla="*/ 171 h 206"/>
                  <a:gd name="T10" fmla="*/ 138 w 140"/>
                  <a:gd name="T11" fmla="*/ 158 h 206"/>
                  <a:gd name="T12" fmla="*/ 137 w 140"/>
                  <a:gd name="T13" fmla="*/ 142 h 206"/>
                  <a:gd name="T14" fmla="*/ 137 w 140"/>
                  <a:gd name="T15" fmla="*/ 132 h 206"/>
                  <a:gd name="T16" fmla="*/ 133 w 140"/>
                  <a:gd name="T17" fmla="*/ 124 h 206"/>
                  <a:gd name="T18" fmla="*/ 126 w 140"/>
                  <a:gd name="T19" fmla="*/ 124 h 206"/>
                  <a:gd name="T20" fmla="*/ 124 w 140"/>
                  <a:gd name="T21" fmla="*/ 124 h 206"/>
                  <a:gd name="T22" fmla="*/ 120 w 140"/>
                  <a:gd name="T23" fmla="*/ 124 h 206"/>
                  <a:gd name="T24" fmla="*/ 117 w 140"/>
                  <a:gd name="T25" fmla="*/ 110 h 206"/>
                  <a:gd name="T26" fmla="*/ 103 w 140"/>
                  <a:gd name="T27" fmla="*/ 113 h 206"/>
                  <a:gd name="T28" fmla="*/ 91 w 140"/>
                  <a:gd name="T29" fmla="*/ 104 h 206"/>
                  <a:gd name="T30" fmla="*/ 85 w 140"/>
                  <a:gd name="T31" fmla="*/ 91 h 206"/>
                  <a:gd name="T32" fmla="*/ 82 w 140"/>
                  <a:gd name="T33" fmla="*/ 81 h 206"/>
                  <a:gd name="T34" fmla="*/ 84 w 140"/>
                  <a:gd name="T35" fmla="*/ 72 h 206"/>
                  <a:gd name="T36" fmla="*/ 89 w 140"/>
                  <a:gd name="T37" fmla="*/ 68 h 206"/>
                  <a:gd name="T38" fmla="*/ 98 w 140"/>
                  <a:gd name="T39" fmla="*/ 51 h 206"/>
                  <a:gd name="T40" fmla="*/ 117 w 140"/>
                  <a:gd name="T41" fmla="*/ 43 h 206"/>
                  <a:gd name="T42" fmla="*/ 120 w 140"/>
                  <a:gd name="T43" fmla="*/ 42 h 206"/>
                  <a:gd name="T44" fmla="*/ 119 w 140"/>
                  <a:gd name="T45" fmla="*/ 41 h 206"/>
                  <a:gd name="T46" fmla="*/ 125 w 140"/>
                  <a:gd name="T47" fmla="*/ 29 h 206"/>
                  <a:gd name="T48" fmla="*/ 110 w 140"/>
                  <a:gd name="T49" fmla="*/ 25 h 206"/>
                  <a:gd name="T50" fmla="*/ 95 w 140"/>
                  <a:gd name="T51" fmla="*/ 27 h 206"/>
                  <a:gd name="T52" fmla="*/ 87 w 140"/>
                  <a:gd name="T53" fmla="*/ 20 h 206"/>
                  <a:gd name="T54" fmla="*/ 79 w 140"/>
                  <a:gd name="T55" fmla="*/ 10 h 206"/>
                  <a:gd name="T56" fmla="*/ 70 w 140"/>
                  <a:gd name="T57" fmla="*/ 0 h 206"/>
                  <a:gd name="T58" fmla="*/ 67 w 140"/>
                  <a:gd name="T59" fmla="*/ 1 h 206"/>
                  <a:gd name="T60" fmla="*/ 68 w 140"/>
                  <a:gd name="T61" fmla="*/ 2 h 206"/>
                  <a:gd name="T62" fmla="*/ 69 w 140"/>
                  <a:gd name="T63" fmla="*/ 5 h 206"/>
                  <a:gd name="T64" fmla="*/ 66 w 140"/>
                  <a:gd name="T65" fmla="*/ 10 h 206"/>
                  <a:gd name="T66" fmla="*/ 61 w 140"/>
                  <a:gd name="T67" fmla="*/ 20 h 206"/>
                  <a:gd name="T68" fmla="*/ 31 w 140"/>
                  <a:gd name="T69" fmla="*/ 44 h 206"/>
                  <a:gd name="T70" fmla="*/ 18 w 140"/>
                  <a:gd name="T71" fmla="*/ 50 h 206"/>
                  <a:gd name="T72" fmla="*/ 13 w 140"/>
                  <a:gd name="T73" fmla="*/ 50 h 206"/>
                  <a:gd name="T74" fmla="*/ 9 w 140"/>
                  <a:gd name="T75" fmla="*/ 40 h 206"/>
                  <a:gd name="T76" fmla="*/ 9 w 140"/>
                  <a:gd name="T77" fmla="*/ 39 h 206"/>
                  <a:gd name="T78" fmla="*/ 8 w 140"/>
                  <a:gd name="T79" fmla="*/ 38 h 206"/>
                  <a:gd name="T80" fmla="*/ 4 w 140"/>
                  <a:gd name="T81" fmla="*/ 56 h 206"/>
                  <a:gd name="T82" fmla="*/ 2 w 140"/>
                  <a:gd name="T83" fmla="*/ 64 h 206"/>
                  <a:gd name="T84" fmla="*/ 13 w 140"/>
                  <a:gd name="T85" fmla="*/ 72 h 206"/>
                  <a:gd name="T86" fmla="*/ 30 w 140"/>
                  <a:gd name="T87" fmla="*/ 98 h 206"/>
                  <a:gd name="T88" fmla="*/ 57 w 140"/>
                  <a:gd name="T89" fmla="*/ 155 h 206"/>
                  <a:gd name="T90" fmla="*/ 79 w 140"/>
                  <a:gd name="T91" fmla="*/ 175 h 206"/>
                  <a:gd name="T92" fmla="*/ 125 w 140"/>
                  <a:gd name="T93" fmla="*/ 205 h 206"/>
                  <a:gd name="T94" fmla="*/ 129 w 140"/>
                  <a:gd name="T95" fmla="*/ 20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206">
                    <a:moveTo>
                      <a:pt x="130" y="197"/>
                    </a:moveTo>
                    <a:cubicBezTo>
                      <a:pt x="130" y="197"/>
                      <a:pt x="130" y="196"/>
                      <a:pt x="130" y="196"/>
                    </a:cubicBezTo>
                    <a:cubicBezTo>
                      <a:pt x="130" y="196"/>
                      <a:pt x="130" y="196"/>
                      <a:pt x="130" y="196"/>
                    </a:cubicBezTo>
                    <a:cubicBezTo>
                      <a:pt x="130" y="195"/>
                      <a:pt x="130" y="195"/>
                      <a:pt x="130" y="194"/>
                    </a:cubicBezTo>
                    <a:cubicBezTo>
                      <a:pt x="130" y="194"/>
                      <a:pt x="130" y="194"/>
                      <a:pt x="130" y="194"/>
                    </a:cubicBezTo>
                    <a:cubicBezTo>
                      <a:pt x="130" y="194"/>
                      <a:pt x="130" y="193"/>
                      <a:pt x="130" y="193"/>
                    </a:cubicBezTo>
                    <a:cubicBezTo>
                      <a:pt x="130" y="193"/>
                      <a:pt x="131" y="193"/>
                      <a:pt x="131" y="193"/>
                    </a:cubicBezTo>
                    <a:cubicBezTo>
                      <a:pt x="131" y="192"/>
                      <a:pt x="131" y="192"/>
                      <a:pt x="132" y="192"/>
                    </a:cubicBezTo>
                    <a:cubicBezTo>
                      <a:pt x="132" y="192"/>
                      <a:pt x="132" y="192"/>
                      <a:pt x="132" y="192"/>
                    </a:cubicBezTo>
                    <a:cubicBezTo>
                      <a:pt x="133" y="191"/>
                      <a:pt x="135" y="189"/>
                      <a:pt x="136" y="187"/>
                    </a:cubicBezTo>
                    <a:cubicBezTo>
                      <a:pt x="136" y="186"/>
                      <a:pt x="137" y="185"/>
                      <a:pt x="137" y="184"/>
                    </a:cubicBezTo>
                    <a:cubicBezTo>
                      <a:pt x="137" y="184"/>
                      <a:pt x="136" y="184"/>
                      <a:pt x="136" y="184"/>
                    </a:cubicBezTo>
                    <a:cubicBezTo>
                      <a:pt x="134" y="183"/>
                      <a:pt x="132" y="182"/>
                      <a:pt x="132" y="179"/>
                    </a:cubicBezTo>
                    <a:cubicBezTo>
                      <a:pt x="132" y="177"/>
                      <a:pt x="133" y="175"/>
                      <a:pt x="134" y="174"/>
                    </a:cubicBezTo>
                    <a:cubicBezTo>
                      <a:pt x="135" y="173"/>
                      <a:pt x="135" y="171"/>
                      <a:pt x="136" y="171"/>
                    </a:cubicBezTo>
                    <a:cubicBezTo>
                      <a:pt x="134" y="169"/>
                      <a:pt x="135" y="166"/>
                      <a:pt x="136" y="163"/>
                    </a:cubicBezTo>
                    <a:cubicBezTo>
                      <a:pt x="137" y="162"/>
                      <a:pt x="138" y="161"/>
                      <a:pt x="138" y="160"/>
                    </a:cubicBezTo>
                    <a:cubicBezTo>
                      <a:pt x="138" y="158"/>
                      <a:pt x="138" y="158"/>
                      <a:pt x="138" y="158"/>
                    </a:cubicBezTo>
                    <a:cubicBezTo>
                      <a:pt x="137" y="152"/>
                      <a:pt x="136" y="149"/>
                      <a:pt x="136" y="146"/>
                    </a:cubicBezTo>
                    <a:cubicBezTo>
                      <a:pt x="136" y="145"/>
                      <a:pt x="136" y="144"/>
                      <a:pt x="137" y="144"/>
                    </a:cubicBezTo>
                    <a:cubicBezTo>
                      <a:pt x="137" y="143"/>
                      <a:pt x="137" y="143"/>
                      <a:pt x="137" y="142"/>
                    </a:cubicBezTo>
                    <a:cubicBezTo>
                      <a:pt x="138" y="142"/>
                      <a:pt x="138" y="142"/>
                      <a:pt x="139" y="141"/>
                    </a:cubicBezTo>
                    <a:cubicBezTo>
                      <a:pt x="140" y="140"/>
                      <a:pt x="140" y="140"/>
                      <a:pt x="140" y="139"/>
                    </a:cubicBezTo>
                    <a:cubicBezTo>
                      <a:pt x="139" y="137"/>
                      <a:pt x="138" y="135"/>
                      <a:pt x="137" y="132"/>
                    </a:cubicBezTo>
                    <a:cubicBezTo>
                      <a:pt x="136" y="131"/>
                      <a:pt x="135" y="130"/>
                      <a:pt x="135" y="129"/>
                    </a:cubicBezTo>
                    <a:cubicBezTo>
                      <a:pt x="135" y="128"/>
                      <a:pt x="135" y="128"/>
                      <a:pt x="134" y="128"/>
                    </a:cubicBezTo>
                    <a:cubicBezTo>
                      <a:pt x="134" y="127"/>
                      <a:pt x="133" y="125"/>
                      <a:pt x="133" y="124"/>
                    </a:cubicBezTo>
                    <a:cubicBezTo>
                      <a:pt x="133" y="124"/>
                      <a:pt x="133" y="124"/>
                      <a:pt x="133" y="124"/>
                    </a:cubicBezTo>
                    <a:cubicBezTo>
                      <a:pt x="131" y="124"/>
                      <a:pt x="129" y="124"/>
                      <a:pt x="127" y="124"/>
                    </a:cubicBezTo>
                    <a:cubicBezTo>
                      <a:pt x="127" y="124"/>
                      <a:pt x="126" y="124"/>
                      <a:pt x="126" y="124"/>
                    </a:cubicBezTo>
                    <a:cubicBezTo>
                      <a:pt x="126" y="124"/>
                      <a:pt x="126" y="124"/>
                      <a:pt x="125" y="124"/>
                    </a:cubicBezTo>
                    <a:cubicBezTo>
                      <a:pt x="125" y="124"/>
                      <a:pt x="124" y="124"/>
                      <a:pt x="124" y="124"/>
                    </a:cubicBezTo>
                    <a:cubicBezTo>
                      <a:pt x="124" y="124"/>
                      <a:pt x="124" y="124"/>
                      <a:pt x="124" y="124"/>
                    </a:cubicBezTo>
                    <a:cubicBezTo>
                      <a:pt x="124" y="125"/>
                      <a:pt x="123" y="125"/>
                      <a:pt x="123" y="125"/>
                    </a:cubicBezTo>
                    <a:cubicBezTo>
                      <a:pt x="123" y="125"/>
                      <a:pt x="123" y="125"/>
                      <a:pt x="123" y="125"/>
                    </a:cubicBezTo>
                    <a:cubicBezTo>
                      <a:pt x="122" y="125"/>
                      <a:pt x="121" y="124"/>
                      <a:pt x="120" y="124"/>
                    </a:cubicBezTo>
                    <a:cubicBezTo>
                      <a:pt x="118" y="122"/>
                      <a:pt x="118" y="117"/>
                      <a:pt x="118" y="110"/>
                    </a:cubicBezTo>
                    <a:cubicBezTo>
                      <a:pt x="118" y="109"/>
                      <a:pt x="118" y="109"/>
                      <a:pt x="118" y="108"/>
                    </a:cubicBezTo>
                    <a:cubicBezTo>
                      <a:pt x="118" y="108"/>
                      <a:pt x="118" y="109"/>
                      <a:pt x="117" y="110"/>
                    </a:cubicBezTo>
                    <a:cubicBezTo>
                      <a:pt x="116" y="113"/>
                      <a:pt x="112" y="113"/>
                      <a:pt x="111" y="113"/>
                    </a:cubicBezTo>
                    <a:cubicBezTo>
                      <a:pt x="109" y="113"/>
                      <a:pt x="108" y="113"/>
                      <a:pt x="107" y="113"/>
                    </a:cubicBezTo>
                    <a:cubicBezTo>
                      <a:pt x="106" y="113"/>
                      <a:pt x="105" y="113"/>
                      <a:pt x="103" y="113"/>
                    </a:cubicBezTo>
                    <a:cubicBezTo>
                      <a:pt x="99" y="113"/>
                      <a:pt x="98" y="109"/>
                      <a:pt x="98" y="107"/>
                    </a:cubicBezTo>
                    <a:cubicBezTo>
                      <a:pt x="98" y="107"/>
                      <a:pt x="97" y="107"/>
                      <a:pt x="97" y="106"/>
                    </a:cubicBezTo>
                    <a:cubicBezTo>
                      <a:pt x="95" y="106"/>
                      <a:pt x="92" y="106"/>
                      <a:pt x="91" y="104"/>
                    </a:cubicBezTo>
                    <a:cubicBezTo>
                      <a:pt x="90" y="103"/>
                      <a:pt x="90" y="102"/>
                      <a:pt x="90" y="100"/>
                    </a:cubicBezTo>
                    <a:cubicBezTo>
                      <a:pt x="90" y="98"/>
                      <a:pt x="89" y="96"/>
                      <a:pt x="87" y="94"/>
                    </a:cubicBezTo>
                    <a:cubicBezTo>
                      <a:pt x="87" y="93"/>
                      <a:pt x="86" y="92"/>
                      <a:pt x="85" y="91"/>
                    </a:cubicBezTo>
                    <a:cubicBezTo>
                      <a:pt x="85" y="90"/>
                      <a:pt x="85" y="90"/>
                      <a:pt x="85" y="90"/>
                    </a:cubicBezTo>
                    <a:cubicBezTo>
                      <a:pt x="83" y="88"/>
                      <a:pt x="81" y="85"/>
                      <a:pt x="81" y="82"/>
                    </a:cubicBezTo>
                    <a:cubicBezTo>
                      <a:pt x="81" y="81"/>
                      <a:pt x="82" y="81"/>
                      <a:pt x="82" y="81"/>
                    </a:cubicBezTo>
                    <a:cubicBezTo>
                      <a:pt x="82" y="80"/>
                      <a:pt x="82" y="80"/>
                      <a:pt x="83" y="79"/>
                    </a:cubicBezTo>
                    <a:cubicBezTo>
                      <a:pt x="83" y="79"/>
                      <a:pt x="83" y="79"/>
                      <a:pt x="83" y="78"/>
                    </a:cubicBezTo>
                    <a:cubicBezTo>
                      <a:pt x="82" y="76"/>
                      <a:pt x="82" y="74"/>
                      <a:pt x="84" y="72"/>
                    </a:cubicBezTo>
                    <a:cubicBezTo>
                      <a:pt x="86" y="71"/>
                      <a:pt x="87" y="70"/>
                      <a:pt x="88" y="69"/>
                    </a:cubicBezTo>
                    <a:cubicBezTo>
                      <a:pt x="88" y="69"/>
                      <a:pt x="89" y="69"/>
                      <a:pt x="89" y="69"/>
                    </a:cubicBezTo>
                    <a:cubicBezTo>
                      <a:pt x="89" y="69"/>
                      <a:pt x="89" y="68"/>
                      <a:pt x="89" y="68"/>
                    </a:cubicBezTo>
                    <a:cubicBezTo>
                      <a:pt x="88" y="65"/>
                      <a:pt x="89" y="62"/>
                      <a:pt x="91" y="61"/>
                    </a:cubicBezTo>
                    <a:cubicBezTo>
                      <a:pt x="92" y="59"/>
                      <a:pt x="92" y="58"/>
                      <a:pt x="92" y="56"/>
                    </a:cubicBezTo>
                    <a:cubicBezTo>
                      <a:pt x="93" y="53"/>
                      <a:pt x="96" y="52"/>
                      <a:pt x="98" y="51"/>
                    </a:cubicBezTo>
                    <a:cubicBezTo>
                      <a:pt x="100" y="50"/>
                      <a:pt x="102" y="50"/>
                      <a:pt x="103" y="48"/>
                    </a:cubicBezTo>
                    <a:cubicBezTo>
                      <a:pt x="106" y="46"/>
                      <a:pt x="109" y="46"/>
                      <a:pt x="111" y="45"/>
                    </a:cubicBezTo>
                    <a:cubicBezTo>
                      <a:pt x="113" y="45"/>
                      <a:pt x="115" y="45"/>
                      <a:pt x="117" y="43"/>
                    </a:cubicBezTo>
                    <a:cubicBezTo>
                      <a:pt x="117" y="43"/>
                      <a:pt x="118" y="43"/>
                      <a:pt x="118" y="42"/>
                    </a:cubicBezTo>
                    <a:cubicBezTo>
                      <a:pt x="118" y="42"/>
                      <a:pt x="119" y="42"/>
                      <a:pt x="119" y="42"/>
                    </a:cubicBezTo>
                    <a:cubicBezTo>
                      <a:pt x="119" y="42"/>
                      <a:pt x="119" y="42"/>
                      <a:pt x="120" y="42"/>
                    </a:cubicBezTo>
                    <a:cubicBezTo>
                      <a:pt x="120" y="42"/>
                      <a:pt x="120" y="42"/>
                      <a:pt x="120" y="42"/>
                    </a:cubicBezTo>
                    <a:cubicBezTo>
                      <a:pt x="120" y="41"/>
                      <a:pt x="120" y="41"/>
                      <a:pt x="120" y="41"/>
                    </a:cubicBezTo>
                    <a:cubicBezTo>
                      <a:pt x="120" y="41"/>
                      <a:pt x="119" y="41"/>
                      <a:pt x="119" y="41"/>
                    </a:cubicBezTo>
                    <a:cubicBezTo>
                      <a:pt x="119" y="41"/>
                      <a:pt x="119" y="40"/>
                      <a:pt x="119" y="40"/>
                    </a:cubicBezTo>
                    <a:cubicBezTo>
                      <a:pt x="117" y="37"/>
                      <a:pt x="120" y="34"/>
                      <a:pt x="122" y="31"/>
                    </a:cubicBezTo>
                    <a:cubicBezTo>
                      <a:pt x="123" y="30"/>
                      <a:pt x="124" y="29"/>
                      <a:pt x="125" y="29"/>
                    </a:cubicBezTo>
                    <a:cubicBezTo>
                      <a:pt x="124" y="29"/>
                      <a:pt x="124" y="27"/>
                      <a:pt x="117" y="25"/>
                    </a:cubicBezTo>
                    <a:cubicBezTo>
                      <a:pt x="117" y="25"/>
                      <a:pt x="116" y="25"/>
                      <a:pt x="115" y="25"/>
                    </a:cubicBezTo>
                    <a:cubicBezTo>
                      <a:pt x="113" y="26"/>
                      <a:pt x="111" y="26"/>
                      <a:pt x="110" y="25"/>
                    </a:cubicBezTo>
                    <a:cubicBezTo>
                      <a:pt x="109" y="24"/>
                      <a:pt x="106" y="25"/>
                      <a:pt x="105" y="26"/>
                    </a:cubicBezTo>
                    <a:cubicBezTo>
                      <a:pt x="103" y="27"/>
                      <a:pt x="98" y="27"/>
                      <a:pt x="98" y="27"/>
                    </a:cubicBezTo>
                    <a:cubicBezTo>
                      <a:pt x="97" y="27"/>
                      <a:pt x="96" y="27"/>
                      <a:pt x="95" y="27"/>
                    </a:cubicBezTo>
                    <a:cubicBezTo>
                      <a:pt x="93" y="27"/>
                      <a:pt x="91" y="26"/>
                      <a:pt x="90" y="25"/>
                    </a:cubicBezTo>
                    <a:cubicBezTo>
                      <a:pt x="89" y="24"/>
                      <a:pt x="89" y="23"/>
                      <a:pt x="89" y="22"/>
                    </a:cubicBezTo>
                    <a:cubicBezTo>
                      <a:pt x="89" y="21"/>
                      <a:pt x="89" y="21"/>
                      <a:pt x="87" y="20"/>
                    </a:cubicBezTo>
                    <a:cubicBezTo>
                      <a:pt x="86" y="19"/>
                      <a:pt x="84" y="17"/>
                      <a:pt x="85" y="15"/>
                    </a:cubicBezTo>
                    <a:cubicBezTo>
                      <a:pt x="85" y="15"/>
                      <a:pt x="85" y="14"/>
                      <a:pt x="84" y="13"/>
                    </a:cubicBezTo>
                    <a:cubicBezTo>
                      <a:pt x="83" y="11"/>
                      <a:pt x="81" y="10"/>
                      <a:pt x="79" y="10"/>
                    </a:cubicBezTo>
                    <a:cubicBezTo>
                      <a:pt x="76" y="10"/>
                      <a:pt x="75" y="7"/>
                      <a:pt x="74" y="4"/>
                    </a:cubicBezTo>
                    <a:cubicBezTo>
                      <a:pt x="73" y="3"/>
                      <a:pt x="73" y="1"/>
                      <a:pt x="72" y="1"/>
                    </a:cubicBezTo>
                    <a:cubicBezTo>
                      <a:pt x="72" y="1"/>
                      <a:pt x="71" y="0"/>
                      <a:pt x="70" y="0"/>
                    </a:cubicBezTo>
                    <a:cubicBezTo>
                      <a:pt x="70" y="0"/>
                      <a:pt x="69" y="0"/>
                      <a:pt x="69" y="0"/>
                    </a:cubicBezTo>
                    <a:cubicBezTo>
                      <a:pt x="69" y="0"/>
                      <a:pt x="69" y="0"/>
                      <a:pt x="68" y="0"/>
                    </a:cubicBezTo>
                    <a:cubicBezTo>
                      <a:pt x="68" y="0"/>
                      <a:pt x="68" y="0"/>
                      <a:pt x="67" y="1"/>
                    </a:cubicBezTo>
                    <a:cubicBezTo>
                      <a:pt x="67" y="1"/>
                      <a:pt x="67" y="1"/>
                      <a:pt x="67" y="1"/>
                    </a:cubicBezTo>
                    <a:cubicBezTo>
                      <a:pt x="67" y="1"/>
                      <a:pt x="68" y="1"/>
                      <a:pt x="68" y="1"/>
                    </a:cubicBezTo>
                    <a:cubicBezTo>
                      <a:pt x="68" y="2"/>
                      <a:pt x="68" y="2"/>
                      <a:pt x="68" y="2"/>
                    </a:cubicBezTo>
                    <a:cubicBezTo>
                      <a:pt x="68" y="2"/>
                      <a:pt x="69" y="3"/>
                      <a:pt x="69" y="3"/>
                    </a:cubicBezTo>
                    <a:cubicBezTo>
                      <a:pt x="69" y="4"/>
                      <a:pt x="69" y="4"/>
                      <a:pt x="69" y="4"/>
                    </a:cubicBezTo>
                    <a:cubicBezTo>
                      <a:pt x="69" y="4"/>
                      <a:pt x="69" y="5"/>
                      <a:pt x="69" y="5"/>
                    </a:cubicBezTo>
                    <a:cubicBezTo>
                      <a:pt x="69" y="5"/>
                      <a:pt x="69" y="5"/>
                      <a:pt x="69" y="5"/>
                    </a:cubicBezTo>
                    <a:cubicBezTo>
                      <a:pt x="69" y="7"/>
                      <a:pt x="68" y="8"/>
                      <a:pt x="67" y="9"/>
                    </a:cubicBezTo>
                    <a:cubicBezTo>
                      <a:pt x="67" y="9"/>
                      <a:pt x="66" y="9"/>
                      <a:pt x="66" y="10"/>
                    </a:cubicBezTo>
                    <a:cubicBezTo>
                      <a:pt x="66" y="10"/>
                      <a:pt x="66" y="10"/>
                      <a:pt x="66" y="10"/>
                    </a:cubicBezTo>
                    <a:cubicBezTo>
                      <a:pt x="66" y="10"/>
                      <a:pt x="66" y="11"/>
                      <a:pt x="66" y="11"/>
                    </a:cubicBezTo>
                    <a:cubicBezTo>
                      <a:pt x="66" y="12"/>
                      <a:pt x="65" y="15"/>
                      <a:pt x="61" y="20"/>
                    </a:cubicBezTo>
                    <a:cubicBezTo>
                      <a:pt x="55" y="28"/>
                      <a:pt x="46" y="30"/>
                      <a:pt x="40" y="32"/>
                    </a:cubicBezTo>
                    <a:cubicBezTo>
                      <a:pt x="39" y="32"/>
                      <a:pt x="39" y="32"/>
                      <a:pt x="38" y="33"/>
                    </a:cubicBezTo>
                    <a:cubicBezTo>
                      <a:pt x="35" y="34"/>
                      <a:pt x="33" y="39"/>
                      <a:pt x="31" y="44"/>
                    </a:cubicBezTo>
                    <a:cubicBezTo>
                      <a:pt x="31" y="46"/>
                      <a:pt x="30" y="48"/>
                      <a:pt x="29" y="49"/>
                    </a:cubicBezTo>
                    <a:cubicBezTo>
                      <a:pt x="28" y="52"/>
                      <a:pt x="27" y="55"/>
                      <a:pt x="24" y="55"/>
                    </a:cubicBezTo>
                    <a:cubicBezTo>
                      <a:pt x="21" y="55"/>
                      <a:pt x="19" y="53"/>
                      <a:pt x="18" y="50"/>
                    </a:cubicBezTo>
                    <a:cubicBezTo>
                      <a:pt x="17" y="50"/>
                      <a:pt x="17" y="50"/>
                      <a:pt x="17" y="50"/>
                    </a:cubicBezTo>
                    <a:cubicBezTo>
                      <a:pt x="16" y="50"/>
                      <a:pt x="16" y="50"/>
                      <a:pt x="15" y="50"/>
                    </a:cubicBezTo>
                    <a:cubicBezTo>
                      <a:pt x="15" y="50"/>
                      <a:pt x="14" y="50"/>
                      <a:pt x="13" y="50"/>
                    </a:cubicBezTo>
                    <a:cubicBezTo>
                      <a:pt x="12" y="50"/>
                      <a:pt x="11" y="49"/>
                      <a:pt x="9" y="48"/>
                    </a:cubicBezTo>
                    <a:cubicBezTo>
                      <a:pt x="6" y="45"/>
                      <a:pt x="6" y="44"/>
                      <a:pt x="8" y="41"/>
                    </a:cubicBezTo>
                    <a:cubicBezTo>
                      <a:pt x="8" y="41"/>
                      <a:pt x="9" y="40"/>
                      <a:pt x="9" y="40"/>
                    </a:cubicBezTo>
                    <a:cubicBezTo>
                      <a:pt x="9" y="40"/>
                      <a:pt x="9" y="40"/>
                      <a:pt x="9" y="40"/>
                    </a:cubicBezTo>
                    <a:cubicBezTo>
                      <a:pt x="9" y="40"/>
                      <a:pt x="9" y="40"/>
                      <a:pt x="9" y="40"/>
                    </a:cubicBezTo>
                    <a:cubicBezTo>
                      <a:pt x="9" y="39"/>
                      <a:pt x="9" y="39"/>
                      <a:pt x="9" y="39"/>
                    </a:cubicBezTo>
                    <a:cubicBezTo>
                      <a:pt x="9" y="39"/>
                      <a:pt x="9" y="39"/>
                      <a:pt x="9" y="39"/>
                    </a:cubicBezTo>
                    <a:cubicBezTo>
                      <a:pt x="9" y="39"/>
                      <a:pt x="8" y="38"/>
                      <a:pt x="8" y="38"/>
                    </a:cubicBezTo>
                    <a:cubicBezTo>
                      <a:pt x="8" y="38"/>
                      <a:pt x="8" y="38"/>
                      <a:pt x="8" y="38"/>
                    </a:cubicBezTo>
                    <a:cubicBezTo>
                      <a:pt x="8" y="38"/>
                      <a:pt x="8" y="38"/>
                      <a:pt x="8" y="38"/>
                    </a:cubicBezTo>
                    <a:cubicBezTo>
                      <a:pt x="5" y="39"/>
                      <a:pt x="3" y="43"/>
                      <a:pt x="1" y="46"/>
                    </a:cubicBezTo>
                    <a:cubicBezTo>
                      <a:pt x="0" y="48"/>
                      <a:pt x="2" y="53"/>
                      <a:pt x="4" y="56"/>
                    </a:cubicBezTo>
                    <a:cubicBezTo>
                      <a:pt x="4" y="58"/>
                      <a:pt x="5" y="59"/>
                      <a:pt x="5" y="60"/>
                    </a:cubicBezTo>
                    <a:cubicBezTo>
                      <a:pt x="5" y="61"/>
                      <a:pt x="6" y="62"/>
                      <a:pt x="5" y="63"/>
                    </a:cubicBezTo>
                    <a:cubicBezTo>
                      <a:pt x="4" y="64"/>
                      <a:pt x="3" y="64"/>
                      <a:pt x="2" y="64"/>
                    </a:cubicBezTo>
                    <a:cubicBezTo>
                      <a:pt x="2" y="64"/>
                      <a:pt x="2" y="64"/>
                      <a:pt x="2" y="64"/>
                    </a:cubicBezTo>
                    <a:cubicBezTo>
                      <a:pt x="3" y="65"/>
                      <a:pt x="7" y="68"/>
                      <a:pt x="9" y="69"/>
                    </a:cubicBezTo>
                    <a:cubicBezTo>
                      <a:pt x="10" y="70"/>
                      <a:pt x="12" y="71"/>
                      <a:pt x="13" y="72"/>
                    </a:cubicBezTo>
                    <a:cubicBezTo>
                      <a:pt x="16" y="74"/>
                      <a:pt x="18" y="77"/>
                      <a:pt x="20" y="81"/>
                    </a:cubicBezTo>
                    <a:cubicBezTo>
                      <a:pt x="22" y="83"/>
                      <a:pt x="23" y="86"/>
                      <a:pt x="25" y="88"/>
                    </a:cubicBezTo>
                    <a:cubicBezTo>
                      <a:pt x="28" y="91"/>
                      <a:pt x="29" y="93"/>
                      <a:pt x="30" y="98"/>
                    </a:cubicBezTo>
                    <a:cubicBezTo>
                      <a:pt x="31" y="100"/>
                      <a:pt x="32" y="102"/>
                      <a:pt x="33" y="105"/>
                    </a:cubicBezTo>
                    <a:cubicBezTo>
                      <a:pt x="37" y="115"/>
                      <a:pt x="45" y="131"/>
                      <a:pt x="50" y="138"/>
                    </a:cubicBezTo>
                    <a:cubicBezTo>
                      <a:pt x="55" y="144"/>
                      <a:pt x="60" y="151"/>
                      <a:pt x="57" y="155"/>
                    </a:cubicBezTo>
                    <a:cubicBezTo>
                      <a:pt x="57" y="156"/>
                      <a:pt x="58" y="160"/>
                      <a:pt x="61" y="163"/>
                    </a:cubicBezTo>
                    <a:cubicBezTo>
                      <a:pt x="62" y="163"/>
                      <a:pt x="64" y="164"/>
                      <a:pt x="65" y="166"/>
                    </a:cubicBezTo>
                    <a:cubicBezTo>
                      <a:pt x="68" y="168"/>
                      <a:pt x="71" y="171"/>
                      <a:pt x="79" y="175"/>
                    </a:cubicBezTo>
                    <a:cubicBezTo>
                      <a:pt x="109" y="190"/>
                      <a:pt x="111" y="194"/>
                      <a:pt x="112" y="196"/>
                    </a:cubicBezTo>
                    <a:cubicBezTo>
                      <a:pt x="114" y="199"/>
                      <a:pt x="121" y="203"/>
                      <a:pt x="124" y="205"/>
                    </a:cubicBezTo>
                    <a:cubicBezTo>
                      <a:pt x="125" y="205"/>
                      <a:pt x="125" y="205"/>
                      <a:pt x="125" y="205"/>
                    </a:cubicBezTo>
                    <a:cubicBezTo>
                      <a:pt x="125" y="205"/>
                      <a:pt x="125" y="206"/>
                      <a:pt x="125" y="206"/>
                    </a:cubicBezTo>
                    <a:cubicBezTo>
                      <a:pt x="126" y="206"/>
                      <a:pt x="126" y="206"/>
                      <a:pt x="126" y="205"/>
                    </a:cubicBezTo>
                    <a:cubicBezTo>
                      <a:pt x="127" y="205"/>
                      <a:pt x="128" y="202"/>
                      <a:pt x="129" y="200"/>
                    </a:cubicBezTo>
                    <a:cubicBezTo>
                      <a:pt x="129" y="199"/>
                      <a:pt x="129" y="198"/>
                      <a:pt x="130" y="197"/>
                    </a:cubicBezTo>
                    <a:cubicBezTo>
                      <a:pt x="130" y="197"/>
                      <a:pt x="130" y="197"/>
                      <a:pt x="130" y="19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8" name="Freeform 2007"/>
              <p:cNvSpPr>
                <a:spLocks/>
              </p:cNvSpPr>
              <p:nvPr/>
            </p:nvSpPr>
            <p:spPr bwMode="auto">
              <a:xfrm>
                <a:off x="2040" y="189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9" name="Freeform 2008"/>
              <p:cNvSpPr>
                <a:spLocks/>
              </p:cNvSpPr>
              <p:nvPr/>
            </p:nvSpPr>
            <p:spPr bwMode="auto">
              <a:xfrm>
                <a:off x="2043" y="1977"/>
                <a:ext cx="3" cy="1"/>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cubicBezTo>
                      <a:pt x="1" y="0"/>
                      <a:pt x="2" y="1"/>
                      <a:pt x="3"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0" name="Freeform 2009"/>
              <p:cNvSpPr>
                <a:spLocks/>
              </p:cNvSpPr>
              <p:nvPr/>
            </p:nvSpPr>
            <p:spPr bwMode="auto">
              <a:xfrm>
                <a:off x="2006" y="193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1" name="Freeform 2010"/>
              <p:cNvSpPr>
                <a:spLocks/>
              </p:cNvSpPr>
              <p:nvPr/>
            </p:nvSpPr>
            <p:spPr bwMode="auto">
              <a:xfrm>
                <a:off x="2050" y="1977"/>
                <a:ext cx="6" cy="0"/>
              </a:xfrm>
              <a:custGeom>
                <a:avLst/>
                <a:gdLst>
                  <a:gd name="T0" fmla="*/ 0 w 6"/>
                  <a:gd name="T1" fmla="*/ 6 w 6"/>
                  <a:gd name="T2" fmla="*/ 6 w 6"/>
                  <a:gd name="T3" fmla="*/ 0 w 6"/>
                </a:gdLst>
                <a:ahLst/>
                <a:cxnLst>
                  <a:cxn ang="0">
                    <a:pos x="T0" y="0"/>
                  </a:cxn>
                  <a:cxn ang="0">
                    <a:pos x="T1" y="0"/>
                  </a:cxn>
                  <a:cxn ang="0">
                    <a:pos x="T2" y="0"/>
                  </a:cxn>
                  <a:cxn ang="0">
                    <a:pos x="T3" y="0"/>
                  </a:cxn>
                </a:cxnLst>
                <a:rect l="0" t="0" r="r" b="b"/>
                <a:pathLst>
                  <a:path w="6">
                    <a:moveTo>
                      <a:pt x="0" y="0"/>
                    </a:moveTo>
                    <a:cubicBezTo>
                      <a:pt x="2" y="0"/>
                      <a:pt x="4" y="0"/>
                      <a:pt x="6" y="0"/>
                    </a:cubicBezTo>
                    <a:cubicBezTo>
                      <a:pt x="6" y="0"/>
                      <a:pt x="6" y="0"/>
                      <a:pt x="6" y="0"/>
                    </a:cubicBezTo>
                    <a:cubicBezTo>
                      <a:pt x="4" y="0"/>
                      <a:pt x="2"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2" name="Freeform 2011"/>
              <p:cNvSpPr>
                <a:spLocks/>
              </p:cNvSpPr>
              <p:nvPr/>
            </p:nvSpPr>
            <p:spPr bwMode="auto">
              <a:xfrm>
                <a:off x="2048" y="197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3" name="Freeform 2012"/>
              <p:cNvSpPr>
                <a:spLocks/>
              </p:cNvSpPr>
              <p:nvPr/>
            </p:nvSpPr>
            <p:spPr bwMode="auto">
              <a:xfrm>
                <a:off x="2042" y="189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4" name="Freeform 2013"/>
              <p:cNvSpPr>
                <a:spLocks/>
              </p:cNvSpPr>
              <p:nvPr/>
            </p:nvSpPr>
            <p:spPr bwMode="auto">
              <a:xfrm>
                <a:off x="2046" y="1977"/>
                <a:ext cx="1" cy="1"/>
              </a:xfrm>
              <a:custGeom>
                <a:avLst/>
                <a:gdLst>
                  <a:gd name="T0" fmla="*/ 0 w 1"/>
                  <a:gd name="T1" fmla="*/ 1 h 1"/>
                  <a:gd name="T2" fmla="*/ 1 w 1"/>
                  <a:gd name="T3" fmla="*/ 0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0"/>
                    </a:cubicBezTo>
                    <a:cubicBezTo>
                      <a:pt x="1" y="0"/>
                      <a:pt x="1" y="0"/>
                      <a:pt x="1" y="0"/>
                    </a:cubicBezTo>
                    <a:cubicBezTo>
                      <a:pt x="1" y="0"/>
                      <a:pt x="1" y="0"/>
                      <a:pt x="1" y="0"/>
                    </a:cubicBezTo>
                    <a:cubicBezTo>
                      <a:pt x="1" y="1"/>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5" name="Freeform 2014"/>
              <p:cNvSpPr>
                <a:spLocks/>
              </p:cNvSpPr>
              <p:nvPr/>
            </p:nvSpPr>
            <p:spPr bwMode="auto">
              <a:xfrm>
                <a:off x="2013" y="1880"/>
                <a:ext cx="6" cy="5"/>
              </a:xfrm>
              <a:custGeom>
                <a:avLst/>
                <a:gdLst>
                  <a:gd name="T0" fmla="*/ 0 w 6"/>
                  <a:gd name="T1" fmla="*/ 0 h 5"/>
                  <a:gd name="T2" fmla="*/ 1 w 6"/>
                  <a:gd name="T3" fmla="*/ 3 h 5"/>
                  <a:gd name="T4" fmla="*/ 6 w 6"/>
                  <a:gd name="T5" fmla="*/ 5 h 5"/>
                  <a:gd name="T6" fmla="*/ 1 w 6"/>
                  <a:gd name="T7" fmla="*/ 3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cubicBezTo>
                      <a:pt x="0" y="1"/>
                      <a:pt x="0" y="2"/>
                      <a:pt x="1" y="3"/>
                    </a:cubicBezTo>
                    <a:cubicBezTo>
                      <a:pt x="2" y="4"/>
                      <a:pt x="4" y="5"/>
                      <a:pt x="6" y="5"/>
                    </a:cubicBezTo>
                    <a:cubicBezTo>
                      <a:pt x="4" y="5"/>
                      <a:pt x="2" y="4"/>
                      <a:pt x="1" y="3"/>
                    </a:cubicBezTo>
                    <a:cubicBezTo>
                      <a:pt x="0"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6" name="Freeform 2015"/>
              <p:cNvSpPr>
                <a:spLocks/>
              </p:cNvSpPr>
              <p:nvPr/>
            </p:nvSpPr>
            <p:spPr bwMode="auto">
              <a:xfrm>
                <a:off x="2042" y="189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7" name="Freeform 2016"/>
              <p:cNvSpPr>
                <a:spLocks/>
              </p:cNvSpPr>
              <p:nvPr/>
            </p:nvSpPr>
            <p:spPr bwMode="auto">
              <a:xfrm>
                <a:off x="1992" y="1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8" name="Freeform 2017"/>
              <p:cNvSpPr>
                <a:spLocks/>
              </p:cNvSpPr>
              <p:nvPr/>
            </p:nvSpPr>
            <p:spPr bwMode="auto">
              <a:xfrm>
                <a:off x="1993" y="18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9" name="Freeform 2018"/>
              <p:cNvSpPr>
                <a:spLocks/>
              </p:cNvSpPr>
              <p:nvPr/>
            </p:nvSpPr>
            <p:spPr bwMode="auto">
              <a:xfrm>
                <a:off x="2053" y="204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0" name="Freeform 2019"/>
              <p:cNvSpPr>
                <a:spLocks/>
              </p:cNvSpPr>
              <p:nvPr/>
            </p:nvSpPr>
            <p:spPr bwMode="auto">
              <a:xfrm>
                <a:off x="2053" y="204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1" name="Freeform 2020"/>
              <p:cNvSpPr>
                <a:spLocks/>
              </p:cNvSpPr>
              <p:nvPr/>
            </p:nvSpPr>
            <p:spPr bwMode="auto">
              <a:xfrm>
                <a:off x="2057" y="1982"/>
                <a:ext cx="2" cy="3"/>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0" y="1"/>
                      <a:pt x="1" y="2"/>
                      <a:pt x="2" y="3"/>
                    </a:cubicBezTo>
                    <a:cubicBezTo>
                      <a:pt x="1"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2" name="Freeform 2021"/>
              <p:cNvSpPr>
                <a:spLocks/>
              </p:cNvSpPr>
              <p:nvPr/>
            </p:nvSpPr>
            <p:spPr bwMode="auto">
              <a:xfrm>
                <a:off x="2056" y="1977"/>
                <a:ext cx="0" cy="4"/>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1"/>
                      <a:pt x="1" y="3"/>
                      <a:pt x="1" y="4"/>
                    </a:cubicBezTo>
                    <a:cubicBezTo>
                      <a:pt x="1" y="3"/>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3" name="Freeform 2022"/>
              <p:cNvSpPr>
                <a:spLocks/>
              </p:cNvSpPr>
              <p:nvPr/>
            </p:nvSpPr>
            <p:spPr bwMode="auto">
              <a:xfrm>
                <a:off x="2058" y="1997"/>
                <a:ext cx="1" cy="1"/>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0"/>
                      <a:pt x="1" y="0"/>
                    </a:cubicBezTo>
                    <a:cubicBezTo>
                      <a:pt x="0" y="0"/>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4" name="Freeform 2023"/>
              <p:cNvSpPr>
                <a:spLocks/>
              </p:cNvSpPr>
              <p:nvPr/>
            </p:nvSpPr>
            <p:spPr bwMode="auto">
              <a:xfrm>
                <a:off x="2053" y="204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5" name="Freeform 2024"/>
              <p:cNvSpPr>
                <a:spLocks/>
              </p:cNvSpPr>
              <p:nvPr/>
            </p:nvSpPr>
            <p:spPr bwMode="auto">
              <a:xfrm>
                <a:off x="2054" y="204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1" y="0"/>
                    </a:cubicBezTo>
                    <a:cubicBezTo>
                      <a:pt x="0"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6" name="Freeform 2025"/>
              <p:cNvSpPr>
                <a:spLocks/>
              </p:cNvSpPr>
              <p:nvPr/>
            </p:nvSpPr>
            <p:spPr bwMode="auto">
              <a:xfrm>
                <a:off x="2016" y="1725"/>
                <a:ext cx="143" cy="120"/>
              </a:xfrm>
              <a:custGeom>
                <a:avLst/>
                <a:gdLst>
                  <a:gd name="T0" fmla="*/ 71 w 149"/>
                  <a:gd name="T1" fmla="*/ 118 h 126"/>
                  <a:gd name="T2" fmla="*/ 77 w 149"/>
                  <a:gd name="T3" fmla="*/ 125 h 126"/>
                  <a:gd name="T4" fmla="*/ 85 w 149"/>
                  <a:gd name="T5" fmla="*/ 124 h 126"/>
                  <a:gd name="T6" fmla="*/ 94 w 149"/>
                  <a:gd name="T7" fmla="*/ 121 h 126"/>
                  <a:gd name="T8" fmla="*/ 108 w 149"/>
                  <a:gd name="T9" fmla="*/ 111 h 126"/>
                  <a:gd name="T10" fmla="*/ 109 w 149"/>
                  <a:gd name="T11" fmla="*/ 111 h 126"/>
                  <a:gd name="T12" fmla="*/ 103 w 149"/>
                  <a:gd name="T13" fmla="*/ 110 h 126"/>
                  <a:gd name="T14" fmla="*/ 103 w 149"/>
                  <a:gd name="T15" fmla="*/ 109 h 126"/>
                  <a:gd name="T16" fmla="*/ 99 w 149"/>
                  <a:gd name="T17" fmla="*/ 100 h 126"/>
                  <a:gd name="T18" fmla="*/ 100 w 149"/>
                  <a:gd name="T19" fmla="*/ 87 h 126"/>
                  <a:gd name="T20" fmla="*/ 116 w 149"/>
                  <a:gd name="T21" fmla="*/ 92 h 126"/>
                  <a:gd name="T22" fmla="*/ 117 w 149"/>
                  <a:gd name="T23" fmla="*/ 94 h 126"/>
                  <a:gd name="T24" fmla="*/ 135 w 149"/>
                  <a:gd name="T25" fmla="*/ 84 h 126"/>
                  <a:gd name="T26" fmla="*/ 141 w 149"/>
                  <a:gd name="T27" fmla="*/ 79 h 126"/>
                  <a:gd name="T28" fmla="*/ 138 w 149"/>
                  <a:gd name="T29" fmla="*/ 77 h 126"/>
                  <a:gd name="T30" fmla="*/ 137 w 149"/>
                  <a:gd name="T31" fmla="*/ 75 h 126"/>
                  <a:gd name="T32" fmla="*/ 136 w 149"/>
                  <a:gd name="T33" fmla="*/ 74 h 126"/>
                  <a:gd name="T34" fmla="*/ 135 w 149"/>
                  <a:gd name="T35" fmla="*/ 73 h 126"/>
                  <a:gd name="T36" fmla="*/ 134 w 149"/>
                  <a:gd name="T37" fmla="*/ 67 h 126"/>
                  <a:gd name="T38" fmla="*/ 142 w 149"/>
                  <a:gd name="T39" fmla="*/ 58 h 126"/>
                  <a:gd name="T40" fmla="*/ 141 w 149"/>
                  <a:gd name="T41" fmla="*/ 52 h 126"/>
                  <a:gd name="T42" fmla="*/ 148 w 149"/>
                  <a:gd name="T43" fmla="*/ 43 h 126"/>
                  <a:gd name="T44" fmla="*/ 149 w 149"/>
                  <a:gd name="T45" fmla="*/ 42 h 126"/>
                  <a:gd name="T46" fmla="*/ 133 w 149"/>
                  <a:gd name="T47" fmla="*/ 39 h 126"/>
                  <a:gd name="T48" fmla="*/ 125 w 149"/>
                  <a:gd name="T49" fmla="*/ 26 h 126"/>
                  <a:gd name="T50" fmla="*/ 120 w 149"/>
                  <a:gd name="T51" fmla="*/ 16 h 126"/>
                  <a:gd name="T52" fmla="*/ 90 w 149"/>
                  <a:gd name="T53" fmla="*/ 24 h 126"/>
                  <a:gd name="T54" fmla="*/ 63 w 149"/>
                  <a:gd name="T55" fmla="*/ 19 h 126"/>
                  <a:gd name="T56" fmla="*/ 53 w 149"/>
                  <a:gd name="T57" fmla="*/ 8 h 126"/>
                  <a:gd name="T58" fmla="*/ 38 w 149"/>
                  <a:gd name="T59" fmla="*/ 0 h 126"/>
                  <a:gd name="T60" fmla="*/ 36 w 149"/>
                  <a:gd name="T61" fmla="*/ 7 h 126"/>
                  <a:gd name="T62" fmla="*/ 23 w 149"/>
                  <a:gd name="T63" fmla="*/ 21 h 126"/>
                  <a:gd name="T64" fmla="*/ 10 w 149"/>
                  <a:gd name="T65" fmla="*/ 28 h 126"/>
                  <a:gd name="T66" fmla="*/ 13 w 149"/>
                  <a:gd name="T67" fmla="*/ 8 h 126"/>
                  <a:gd name="T68" fmla="*/ 9 w 149"/>
                  <a:gd name="T69" fmla="*/ 12 h 126"/>
                  <a:gd name="T70" fmla="*/ 1 w 149"/>
                  <a:gd name="T71" fmla="*/ 29 h 126"/>
                  <a:gd name="T72" fmla="*/ 7 w 149"/>
                  <a:gd name="T73" fmla="*/ 36 h 126"/>
                  <a:gd name="T74" fmla="*/ 12 w 149"/>
                  <a:gd name="T75" fmla="*/ 54 h 126"/>
                  <a:gd name="T76" fmla="*/ 29 w 149"/>
                  <a:gd name="T77" fmla="*/ 54 h 126"/>
                  <a:gd name="T78" fmla="*/ 51 w 149"/>
                  <a:gd name="T79" fmla="*/ 64 h 126"/>
                  <a:gd name="T80" fmla="*/ 66 w 149"/>
                  <a:gd name="T81" fmla="*/ 70 h 126"/>
                  <a:gd name="T82" fmla="*/ 67 w 149"/>
                  <a:gd name="T83" fmla="*/ 100 h 126"/>
                  <a:gd name="T84" fmla="*/ 69 w 149"/>
                  <a:gd name="T85" fmla="*/ 113 h 126"/>
                  <a:gd name="T86" fmla="*/ 69 w 149"/>
                  <a:gd name="T87" fmla="*/ 11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126">
                    <a:moveTo>
                      <a:pt x="69" y="114"/>
                    </a:moveTo>
                    <a:cubicBezTo>
                      <a:pt x="70" y="115"/>
                      <a:pt x="70" y="116"/>
                      <a:pt x="71" y="117"/>
                    </a:cubicBezTo>
                    <a:cubicBezTo>
                      <a:pt x="71" y="117"/>
                      <a:pt x="71" y="117"/>
                      <a:pt x="71" y="118"/>
                    </a:cubicBezTo>
                    <a:cubicBezTo>
                      <a:pt x="72" y="118"/>
                      <a:pt x="72" y="119"/>
                      <a:pt x="73" y="120"/>
                    </a:cubicBezTo>
                    <a:cubicBezTo>
                      <a:pt x="74" y="122"/>
                      <a:pt x="75" y="123"/>
                      <a:pt x="76" y="124"/>
                    </a:cubicBezTo>
                    <a:cubicBezTo>
                      <a:pt x="77" y="125"/>
                      <a:pt x="77" y="125"/>
                      <a:pt x="77" y="125"/>
                    </a:cubicBezTo>
                    <a:cubicBezTo>
                      <a:pt x="78" y="126"/>
                      <a:pt x="79" y="126"/>
                      <a:pt x="79" y="126"/>
                    </a:cubicBezTo>
                    <a:cubicBezTo>
                      <a:pt x="80" y="126"/>
                      <a:pt x="80" y="126"/>
                      <a:pt x="80" y="126"/>
                    </a:cubicBezTo>
                    <a:cubicBezTo>
                      <a:pt x="82" y="125"/>
                      <a:pt x="83" y="124"/>
                      <a:pt x="85" y="124"/>
                    </a:cubicBezTo>
                    <a:cubicBezTo>
                      <a:pt x="86" y="124"/>
                      <a:pt x="87" y="125"/>
                      <a:pt x="88" y="125"/>
                    </a:cubicBezTo>
                    <a:cubicBezTo>
                      <a:pt x="89" y="125"/>
                      <a:pt x="91" y="123"/>
                      <a:pt x="93" y="122"/>
                    </a:cubicBezTo>
                    <a:cubicBezTo>
                      <a:pt x="94" y="121"/>
                      <a:pt x="94" y="121"/>
                      <a:pt x="94" y="121"/>
                    </a:cubicBezTo>
                    <a:cubicBezTo>
                      <a:pt x="96" y="120"/>
                      <a:pt x="97" y="120"/>
                      <a:pt x="99" y="119"/>
                    </a:cubicBezTo>
                    <a:cubicBezTo>
                      <a:pt x="100" y="119"/>
                      <a:pt x="100" y="119"/>
                      <a:pt x="100" y="119"/>
                    </a:cubicBezTo>
                    <a:cubicBezTo>
                      <a:pt x="102" y="114"/>
                      <a:pt x="104" y="112"/>
                      <a:pt x="108" y="111"/>
                    </a:cubicBezTo>
                    <a:cubicBezTo>
                      <a:pt x="109" y="111"/>
                      <a:pt x="109" y="111"/>
                      <a:pt x="110" y="110"/>
                    </a:cubicBezTo>
                    <a:cubicBezTo>
                      <a:pt x="110" y="110"/>
                      <a:pt x="110" y="110"/>
                      <a:pt x="110" y="110"/>
                    </a:cubicBezTo>
                    <a:cubicBezTo>
                      <a:pt x="109" y="110"/>
                      <a:pt x="109" y="111"/>
                      <a:pt x="109" y="111"/>
                    </a:cubicBezTo>
                    <a:cubicBezTo>
                      <a:pt x="108" y="111"/>
                      <a:pt x="107" y="111"/>
                      <a:pt x="106" y="111"/>
                    </a:cubicBezTo>
                    <a:cubicBezTo>
                      <a:pt x="105" y="111"/>
                      <a:pt x="104" y="111"/>
                      <a:pt x="103" y="110"/>
                    </a:cubicBezTo>
                    <a:cubicBezTo>
                      <a:pt x="103" y="110"/>
                      <a:pt x="103" y="110"/>
                      <a:pt x="103" y="110"/>
                    </a:cubicBezTo>
                    <a:cubicBezTo>
                      <a:pt x="103" y="110"/>
                      <a:pt x="103" y="110"/>
                      <a:pt x="103" y="110"/>
                    </a:cubicBezTo>
                    <a:cubicBezTo>
                      <a:pt x="103" y="110"/>
                      <a:pt x="103" y="109"/>
                      <a:pt x="103" y="109"/>
                    </a:cubicBezTo>
                    <a:cubicBezTo>
                      <a:pt x="103" y="109"/>
                      <a:pt x="103" y="109"/>
                      <a:pt x="103" y="109"/>
                    </a:cubicBezTo>
                    <a:cubicBezTo>
                      <a:pt x="103" y="108"/>
                      <a:pt x="102" y="108"/>
                      <a:pt x="102" y="107"/>
                    </a:cubicBezTo>
                    <a:cubicBezTo>
                      <a:pt x="102" y="106"/>
                      <a:pt x="102" y="105"/>
                      <a:pt x="101" y="105"/>
                    </a:cubicBezTo>
                    <a:cubicBezTo>
                      <a:pt x="101" y="104"/>
                      <a:pt x="99" y="102"/>
                      <a:pt x="99" y="100"/>
                    </a:cubicBezTo>
                    <a:cubicBezTo>
                      <a:pt x="99" y="96"/>
                      <a:pt x="99" y="95"/>
                      <a:pt x="96" y="93"/>
                    </a:cubicBezTo>
                    <a:cubicBezTo>
                      <a:pt x="94" y="92"/>
                      <a:pt x="94" y="90"/>
                      <a:pt x="94" y="90"/>
                    </a:cubicBezTo>
                    <a:cubicBezTo>
                      <a:pt x="95" y="87"/>
                      <a:pt x="98" y="87"/>
                      <a:pt x="100" y="87"/>
                    </a:cubicBezTo>
                    <a:cubicBezTo>
                      <a:pt x="102" y="87"/>
                      <a:pt x="104" y="87"/>
                      <a:pt x="106" y="89"/>
                    </a:cubicBezTo>
                    <a:cubicBezTo>
                      <a:pt x="106" y="89"/>
                      <a:pt x="108" y="89"/>
                      <a:pt x="109" y="89"/>
                    </a:cubicBezTo>
                    <a:cubicBezTo>
                      <a:pt x="112" y="90"/>
                      <a:pt x="115" y="90"/>
                      <a:pt x="116" y="92"/>
                    </a:cubicBezTo>
                    <a:cubicBezTo>
                      <a:pt x="116" y="92"/>
                      <a:pt x="116" y="93"/>
                      <a:pt x="116" y="93"/>
                    </a:cubicBezTo>
                    <a:cubicBezTo>
                      <a:pt x="116" y="93"/>
                      <a:pt x="116" y="94"/>
                      <a:pt x="117" y="94"/>
                    </a:cubicBezTo>
                    <a:cubicBezTo>
                      <a:pt x="117" y="94"/>
                      <a:pt x="117" y="94"/>
                      <a:pt x="117" y="94"/>
                    </a:cubicBezTo>
                    <a:cubicBezTo>
                      <a:pt x="117" y="90"/>
                      <a:pt x="120" y="87"/>
                      <a:pt x="125" y="87"/>
                    </a:cubicBezTo>
                    <a:cubicBezTo>
                      <a:pt x="125" y="87"/>
                      <a:pt x="126" y="87"/>
                      <a:pt x="127" y="87"/>
                    </a:cubicBezTo>
                    <a:cubicBezTo>
                      <a:pt x="129" y="88"/>
                      <a:pt x="133" y="86"/>
                      <a:pt x="135" y="84"/>
                    </a:cubicBezTo>
                    <a:cubicBezTo>
                      <a:pt x="137" y="83"/>
                      <a:pt x="139" y="82"/>
                      <a:pt x="140" y="82"/>
                    </a:cubicBezTo>
                    <a:cubicBezTo>
                      <a:pt x="140" y="82"/>
                      <a:pt x="141" y="81"/>
                      <a:pt x="141" y="80"/>
                    </a:cubicBezTo>
                    <a:cubicBezTo>
                      <a:pt x="141" y="80"/>
                      <a:pt x="141" y="80"/>
                      <a:pt x="141" y="79"/>
                    </a:cubicBezTo>
                    <a:cubicBezTo>
                      <a:pt x="140" y="79"/>
                      <a:pt x="140" y="79"/>
                      <a:pt x="140" y="78"/>
                    </a:cubicBezTo>
                    <a:cubicBezTo>
                      <a:pt x="140" y="78"/>
                      <a:pt x="139" y="78"/>
                      <a:pt x="139" y="78"/>
                    </a:cubicBezTo>
                    <a:cubicBezTo>
                      <a:pt x="139" y="77"/>
                      <a:pt x="139" y="77"/>
                      <a:pt x="138" y="77"/>
                    </a:cubicBezTo>
                    <a:cubicBezTo>
                      <a:pt x="138" y="76"/>
                      <a:pt x="138" y="76"/>
                      <a:pt x="138" y="76"/>
                    </a:cubicBezTo>
                    <a:cubicBezTo>
                      <a:pt x="138" y="76"/>
                      <a:pt x="138" y="76"/>
                      <a:pt x="137" y="75"/>
                    </a:cubicBezTo>
                    <a:cubicBezTo>
                      <a:pt x="137" y="75"/>
                      <a:pt x="137" y="75"/>
                      <a:pt x="137" y="75"/>
                    </a:cubicBezTo>
                    <a:cubicBezTo>
                      <a:pt x="137" y="75"/>
                      <a:pt x="137" y="74"/>
                      <a:pt x="137" y="74"/>
                    </a:cubicBezTo>
                    <a:cubicBezTo>
                      <a:pt x="136" y="74"/>
                      <a:pt x="136" y="74"/>
                      <a:pt x="136" y="74"/>
                    </a:cubicBezTo>
                    <a:cubicBezTo>
                      <a:pt x="136" y="74"/>
                      <a:pt x="136" y="74"/>
                      <a:pt x="136" y="74"/>
                    </a:cubicBezTo>
                    <a:cubicBezTo>
                      <a:pt x="136" y="73"/>
                      <a:pt x="136" y="73"/>
                      <a:pt x="136" y="73"/>
                    </a:cubicBezTo>
                    <a:cubicBezTo>
                      <a:pt x="135" y="73"/>
                      <a:pt x="135" y="73"/>
                      <a:pt x="135" y="73"/>
                    </a:cubicBezTo>
                    <a:cubicBezTo>
                      <a:pt x="135" y="73"/>
                      <a:pt x="135" y="73"/>
                      <a:pt x="135" y="73"/>
                    </a:cubicBezTo>
                    <a:cubicBezTo>
                      <a:pt x="135" y="73"/>
                      <a:pt x="135" y="73"/>
                      <a:pt x="135" y="73"/>
                    </a:cubicBezTo>
                    <a:cubicBezTo>
                      <a:pt x="135" y="72"/>
                      <a:pt x="135" y="72"/>
                      <a:pt x="135" y="72"/>
                    </a:cubicBezTo>
                    <a:cubicBezTo>
                      <a:pt x="132" y="70"/>
                      <a:pt x="134" y="68"/>
                      <a:pt x="134" y="67"/>
                    </a:cubicBezTo>
                    <a:cubicBezTo>
                      <a:pt x="135" y="66"/>
                      <a:pt x="135" y="65"/>
                      <a:pt x="135" y="65"/>
                    </a:cubicBezTo>
                    <a:cubicBezTo>
                      <a:pt x="135" y="63"/>
                      <a:pt x="135" y="62"/>
                      <a:pt x="136" y="60"/>
                    </a:cubicBezTo>
                    <a:cubicBezTo>
                      <a:pt x="137" y="59"/>
                      <a:pt x="139" y="58"/>
                      <a:pt x="142" y="58"/>
                    </a:cubicBezTo>
                    <a:cubicBezTo>
                      <a:pt x="144" y="57"/>
                      <a:pt x="144" y="57"/>
                      <a:pt x="144" y="57"/>
                    </a:cubicBezTo>
                    <a:cubicBezTo>
                      <a:pt x="144" y="56"/>
                      <a:pt x="144" y="56"/>
                      <a:pt x="143" y="55"/>
                    </a:cubicBezTo>
                    <a:cubicBezTo>
                      <a:pt x="142" y="54"/>
                      <a:pt x="141" y="53"/>
                      <a:pt x="141" y="52"/>
                    </a:cubicBezTo>
                    <a:cubicBezTo>
                      <a:pt x="141" y="49"/>
                      <a:pt x="145" y="45"/>
                      <a:pt x="147" y="44"/>
                    </a:cubicBezTo>
                    <a:cubicBezTo>
                      <a:pt x="147" y="44"/>
                      <a:pt x="147" y="44"/>
                      <a:pt x="148" y="44"/>
                    </a:cubicBezTo>
                    <a:cubicBezTo>
                      <a:pt x="148" y="44"/>
                      <a:pt x="148" y="44"/>
                      <a:pt x="148" y="43"/>
                    </a:cubicBezTo>
                    <a:cubicBezTo>
                      <a:pt x="148" y="43"/>
                      <a:pt x="148" y="43"/>
                      <a:pt x="148" y="43"/>
                    </a:cubicBezTo>
                    <a:cubicBezTo>
                      <a:pt x="148" y="43"/>
                      <a:pt x="148" y="43"/>
                      <a:pt x="148" y="43"/>
                    </a:cubicBezTo>
                    <a:cubicBezTo>
                      <a:pt x="149" y="42"/>
                      <a:pt x="149" y="42"/>
                      <a:pt x="149" y="42"/>
                    </a:cubicBezTo>
                    <a:cubicBezTo>
                      <a:pt x="144" y="40"/>
                      <a:pt x="139" y="41"/>
                      <a:pt x="136" y="41"/>
                    </a:cubicBezTo>
                    <a:cubicBezTo>
                      <a:pt x="136" y="41"/>
                      <a:pt x="136" y="41"/>
                      <a:pt x="136" y="41"/>
                    </a:cubicBezTo>
                    <a:cubicBezTo>
                      <a:pt x="134" y="41"/>
                      <a:pt x="133" y="40"/>
                      <a:pt x="133" y="39"/>
                    </a:cubicBezTo>
                    <a:cubicBezTo>
                      <a:pt x="132" y="38"/>
                      <a:pt x="133" y="36"/>
                      <a:pt x="134" y="34"/>
                    </a:cubicBezTo>
                    <a:cubicBezTo>
                      <a:pt x="135" y="33"/>
                      <a:pt x="137" y="31"/>
                      <a:pt x="137" y="29"/>
                    </a:cubicBezTo>
                    <a:cubicBezTo>
                      <a:pt x="137" y="28"/>
                      <a:pt x="133" y="27"/>
                      <a:pt x="125" y="26"/>
                    </a:cubicBezTo>
                    <a:cubicBezTo>
                      <a:pt x="124" y="26"/>
                      <a:pt x="123" y="25"/>
                      <a:pt x="122" y="25"/>
                    </a:cubicBezTo>
                    <a:cubicBezTo>
                      <a:pt x="118" y="24"/>
                      <a:pt x="117" y="22"/>
                      <a:pt x="117" y="20"/>
                    </a:cubicBezTo>
                    <a:cubicBezTo>
                      <a:pt x="117" y="19"/>
                      <a:pt x="118" y="17"/>
                      <a:pt x="120" y="16"/>
                    </a:cubicBezTo>
                    <a:cubicBezTo>
                      <a:pt x="118" y="16"/>
                      <a:pt x="116" y="16"/>
                      <a:pt x="114" y="16"/>
                    </a:cubicBezTo>
                    <a:cubicBezTo>
                      <a:pt x="108" y="17"/>
                      <a:pt x="99" y="21"/>
                      <a:pt x="93" y="24"/>
                    </a:cubicBezTo>
                    <a:cubicBezTo>
                      <a:pt x="92" y="24"/>
                      <a:pt x="91" y="24"/>
                      <a:pt x="90" y="24"/>
                    </a:cubicBezTo>
                    <a:cubicBezTo>
                      <a:pt x="87" y="24"/>
                      <a:pt x="84" y="23"/>
                      <a:pt x="81" y="21"/>
                    </a:cubicBezTo>
                    <a:cubicBezTo>
                      <a:pt x="78" y="19"/>
                      <a:pt x="74" y="17"/>
                      <a:pt x="72" y="18"/>
                    </a:cubicBezTo>
                    <a:cubicBezTo>
                      <a:pt x="69" y="19"/>
                      <a:pt x="66" y="19"/>
                      <a:pt x="63" y="19"/>
                    </a:cubicBezTo>
                    <a:cubicBezTo>
                      <a:pt x="60" y="19"/>
                      <a:pt x="57" y="19"/>
                      <a:pt x="56" y="17"/>
                    </a:cubicBezTo>
                    <a:cubicBezTo>
                      <a:pt x="55" y="16"/>
                      <a:pt x="54" y="15"/>
                      <a:pt x="54" y="13"/>
                    </a:cubicBezTo>
                    <a:cubicBezTo>
                      <a:pt x="55" y="11"/>
                      <a:pt x="54" y="9"/>
                      <a:pt x="53" y="8"/>
                    </a:cubicBezTo>
                    <a:cubicBezTo>
                      <a:pt x="52" y="7"/>
                      <a:pt x="50" y="6"/>
                      <a:pt x="48" y="6"/>
                    </a:cubicBezTo>
                    <a:cubicBezTo>
                      <a:pt x="43" y="7"/>
                      <a:pt x="41" y="4"/>
                      <a:pt x="40" y="2"/>
                    </a:cubicBezTo>
                    <a:cubicBezTo>
                      <a:pt x="39" y="1"/>
                      <a:pt x="39" y="0"/>
                      <a:pt x="38" y="0"/>
                    </a:cubicBezTo>
                    <a:cubicBezTo>
                      <a:pt x="38" y="0"/>
                      <a:pt x="38" y="0"/>
                      <a:pt x="38" y="0"/>
                    </a:cubicBezTo>
                    <a:cubicBezTo>
                      <a:pt x="38" y="0"/>
                      <a:pt x="38" y="1"/>
                      <a:pt x="38" y="1"/>
                    </a:cubicBezTo>
                    <a:cubicBezTo>
                      <a:pt x="38" y="3"/>
                      <a:pt x="39" y="6"/>
                      <a:pt x="36" y="7"/>
                    </a:cubicBezTo>
                    <a:cubicBezTo>
                      <a:pt x="35" y="8"/>
                      <a:pt x="34" y="8"/>
                      <a:pt x="32" y="9"/>
                    </a:cubicBezTo>
                    <a:cubicBezTo>
                      <a:pt x="29" y="10"/>
                      <a:pt x="22" y="12"/>
                      <a:pt x="22" y="14"/>
                    </a:cubicBezTo>
                    <a:cubicBezTo>
                      <a:pt x="21" y="16"/>
                      <a:pt x="22" y="18"/>
                      <a:pt x="23" y="21"/>
                    </a:cubicBezTo>
                    <a:cubicBezTo>
                      <a:pt x="25" y="24"/>
                      <a:pt x="27" y="28"/>
                      <a:pt x="25" y="32"/>
                    </a:cubicBezTo>
                    <a:cubicBezTo>
                      <a:pt x="24" y="34"/>
                      <a:pt x="22" y="35"/>
                      <a:pt x="20" y="35"/>
                    </a:cubicBezTo>
                    <a:cubicBezTo>
                      <a:pt x="16" y="35"/>
                      <a:pt x="11" y="31"/>
                      <a:pt x="10" y="28"/>
                    </a:cubicBezTo>
                    <a:cubicBezTo>
                      <a:pt x="8" y="24"/>
                      <a:pt x="10" y="20"/>
                      <a:pt x="13" y="16"/>
                    </a:cubicBezTo>
                    <a:cubicBezTo>
                      <a:pt x="13" y="15"/>
                      <a:pt x="15" y="13"/>
                      <a:pt x="15" y="13"/>
                    </a:cubicBezTo>
                    <a:cubicBezTo>
                      <a:pt x="14" y="12"/>
                      <a:pt x="13" y="10"/>
                      <a:pt x="13" y="8"/>
                    </a:cubicBezTo>
                    <a:cubicBezTo>
                      <a:pt x="12" y="8"/>
                      <a:pt x="12" y="9"/>
                      <a:pt x="11" y="9"/>
                    </a:cubicBezTo>
                    <a:cubicBezTo>
                      <a:pt x="11" y="10"/>
                      <a:pt x="11" y="10"/>
                      <a:pt x="11" y="10"/>
                    </a:cubicBezTo>
                    <a:cubicBezTo>
                      <a:pt x="10" y="11"/>
                      <a:pt x="9" y="12"/>
                      <a:pt x="9" y="12"/>
                    </a:cubicBezTo>
                    <a:cubicBezTo>
                      <a:pt x="6" y="15"/>
                      <a:pt x="4" y="17"/>
                      <a:pt x="4" y="19"/>
                    </a:cubicBezTo>
                    <a:cubicBezTo>
                      <a:pt x="4" y="20"/>
                      <a:pt x="4" y="20"/>
                      <a:pt x="4" y="20"/>
                    </a:cubicBezTo>
                    <a:cubicBezTo>
                      <a:pt x="3" y="24"/>
                      <a:pt x="3" y="26"/>
                      <a:pt x="1" y="29"/>
                    </a:cubicBezTo>
                    <a:cubicBezTo>
                      <a:pt x="1" y="29"/>
                      <a:pt x="0" y="30"/>
                      <a:pt x="0" y="30"/>
                    </a:cubicBezTo>
                    <a:cubicBezTo>
                      <a:pt x="5" y="31"/>
                      <a:pt x="5" y="34"/>
                      <a:pt x="5" y="35"/>
                    </a:cubicBezTo>
                    <a:cubicBezTo>
                      <a:pt x="6" y="35"/>
                      <a:pt x="6" y="36"/>
                      <a:pt x="7" y="36"/>
                    </a:cubicBezTo>
                    <a:cubicBezTo>
                      <a:pt x="8" y="37"/>
                      <a:pt x="11" y="39"/>
                      <a:pt x="10" y="43"/>
                    </a:cubicBezTo>
                    <a:cubicBezTo>
                      <a:pt x="10" y="44"/>
                      <a:pt x="10" y="44"/>
                      <a:pt x="10" y="44"/>
                    </a:cubicBezTo>
                    <a:cubicBezTo>
                      <a:pt x="10" y="46"/>
                      <a:pt x="9" y="52"/>
                      <a:pt x="12" y="54"/>
                    </a:cubicBezTo>
                    <a:cubicBezTo>
                      <a:pt x="12" y="55"/>
                      <a:pt x="14" y="55"/>
                      <a:pt x="15" y="55"/>
                    </a:cubicBezTo>
                    <a:cubicBezTo>
                      <a:pt x="19" y="55"/>
                      <a:pt x="21" y="55"/>
                      <a:pt x="23" y="55"/>
                    </a:cubicBezTo>
                    <a:cubicBezTo>
                      <a:pt x="25" y="54"/>
                      <a:pt x="27" y="54"/>
                      <a:pt x="29" y="54"/>
                    </a:cubicBezTo>
                    <a:cubicBezTo>
                      <a:pt x="32" y="54"/>
                      <a:pt x="35" y="55"/>
                      <a:pt x="37" y="58"/>
                    </a:cubicBezTo>
                    <a:cubicBezTo>
                      <a:pt x="40" y="62"/>
                      <a:pt x="44" y="64"/>
                      <a:pt x="49" y="64"/>
                    </a:cubicBezTo>
                    <a:cubicBezTo>
                      <a:pt x="49" y="64"/>
                      <a:pt x="50" y="64"/>
                      <a:pt x="51" y="64"/>
                    </a:cubicBezTo>
                    <a:cubicBezTo>
                      <a:pt x="53" y="64"/>
                      <a:pt x="56" y="63"/>
                      <a:pt x="59" y="63"/>
                    </a:cubicBezTo>
                    <a:cubicBezTo>
                      <a:pt x="62" y="63"/>
                      <a:pt x="65" y="64"/>
                      <a:pt x="66" y="66"/>
                    </a:cubicBezTo>
                    <a:cubicBezTo>
                      <a:pt x="67" y="67"/>
                      <a:pt x="67" y="68"/>
                      <a:pt x="66" y="70"/>
                    </a:cubicBezTo>
                    <a:cubicBezTo>
                      <a:pt x="62" y="76"/>
                      <a:pt x="61" y="87"/>
                      <a:pt x="63" y="89"/>
                    </a:cubicBezTo>
                    <a:cubicBezTo>
                      <a:pt x="63" y="89"/>
                      <a:pt x="64" y="90"/>
                      <a:pt x="64" y="90"/>
                    </a:cubicBezTo>
                    <a:cubicBezTo>
                      <a:pt x="67" y="93"/>
                      <a:pt x="70" y="96"/>
                      <a:pt x="67" y="100"/>
                    </a:cubicBezTo>
                    <a:cubicBezTo>
                      <a:pt x="66" y="101"/>
                      <a:pt x="65" y="103"/>
                      <a:pt x="65" y="104"/>
                    </a:cubicBezTo>
                    <a:cubicBezTo>
                      <a:pt x="65" y="104"/>
                      <a:pt x="66" y="105"/>
                      <a:pt x="66" y="106"/>
                    </a:cubicBezTo>
                    <a:cubicBezTo>
                      <a:pt x="68" y="107"/>
                      <a:pt x="70" y="109"/>
                      <a:pt x="69" y="113"/>
                    </a:cubicBezTo>
                    <a:cubicBezTo>
                      <a:pt x="69" y="113"/>
                      <a:pt x="69" y="114"/>
                      <a:pt x="69" y="114"/>
                    </a:cubicBezTo>
                    <a:cubicBezTo>
                      <a:pt x="69" y="114"/>
                      <a:pt x="69" y="114"/>
                      <a:pt x="69" y="114"/>
                    </a:cubicBezTo>
                    <a:cubicBezTo>
                      <a:pt x="69" y="114"/>
                      <a:pt x="69" y="114"/>
                      <a:pt x="69" y="114"/>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7" name="Freeform 2026"/>
              <p:cNvSpPr>
                <a:spLocks/>
              </p:cNvSpPr>
              <p:nvPr/>
            </p:nvSpPr>
            <p:spPr bwMode="auto">
              <a:xfrm>
                <a:off x="2121" y="1810"/>
                <a:ext cx="6" cy="3"/>
              </a:xfrm>
              <a:custGeom>
                <a:avLst/>
                <a:gdLst>
                  <a:gd name="T0" fmla="*/ 0 w 7"/>
                  <a:gd name="T1" fmla="*/ 0 h 3"/>
                  <a:gd name="T2" fmla="*/ 7 w 7"/>
                  <a:gd name="T3" fmla="*/ 3 h 3"/>
                  <a:gd name="T4" fmla="*/ 0 w 7"/>
                  <a:gd name="T5" fmla="*/ 0 h 3"/>
                </a:gdLst>
                <a:ahLst/>
                <a:cxnLst>
                  <a:cxn ang="0">
                    <a:pos x="T0" y="T1"/>
                  </a:cxn>
                  <a:cxn ang="0">
                    <a:pos x="T2" y="T3"/>
                  </a:cxn>
                  <a:cxn ang="0">
                    <a:pos x="T4" y="T5"/>
                  </a:cxn>
                </a:cxnLst>
                <a:rect l="0" t="0" r="r" b="b"/>
                <a:pathLst>
                  <a:path w="7" h="3">
                    <a:moveTo>
                      <a:pt x="0" y="0"/>
                    </a:moveTo>
                    <a:cubicBezTo>
                      <a:pt x="3" y="1"/>
                      <a:pt x="6" y="1"/>
                      <a:pt x="7" y="3"/>
                    </a:cubicBezTo>
                    <a:cubicBezTo>
                      <a:pt x="6" y="1"/>
                      <a:pt x="3"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8" name="Freeform 2027"/>
              <p:cNvSpPr>
                <a:spLocks/>
              </p:cNvSpPr>
              <p:nvPr/>
            </p:nvSpPr>
            <p:spPr bwMode="auto">
              <a:xfrm>
                <a:off x="2150" y="1801"/>
                <a:ext cx="1" cy="2"/>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1" y="1"/>
                      <a:pt x="1" y="0"/>
                    </a:cubicBezTo>
                    <a:cubicBezTo>
                      <a:pt x="1" y="0"/>
                      <a:pt x="1" y="0"/>
                      <a:pt x="1" y="0"/>
                    </a:cubicBezTo>
                    <a:cubicBezTo>
                      <a:pt x="1" y="1"/>
                      <a:pt x="0" y="2"/>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9" name="Freeform 2028"/>
              <p:cNvSpPr>
                <a:spLocks/>
              </p:cNvSpPr>
              <p:nvPr/>
            </p:nvSpPr>
            <p:spPr bwMode="auto">
              <a:xfrm>
                <a:off x="2106" y="1811"/>
                <a:ext cx="2" cy="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2"/>
                      <a:pt x="0" y="0"/>
                      <a:pt x="0" y="0"/>
                    </a:cubicBezTo>
                    <a:cubicBezTo>
                      <a:pt x="0" y="0"/>
                      <a:pt x="0" y="2"/>
                      <a:pt x="2"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0" name="Freeform 2029"/>
              <p:cNvSpPr>
                <a:spLocks/>
              </p:cNvSpPr>
              <p:nvPr/>
            </p:nvSpPr>
            <p:spPr bwMode="auto">
              <a:xfrm>
                <a:off x="2084" y="1838"/>
                <a:ext cx="2" cy="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0"/>
                      <a:pt x="1" y="1"/>
                      <a:pt x="2"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1" name="Freeform 2030"/>
              <p:cNvSpPr>
                <a:spLocks/>
              </p:cNvSpPr>
              <p:nvPr/>
            </p:nvSpPr>
            <p:spPr bwMode="auto">
              <a:xfrm>
                <a:off x="2092" y="184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2" name="Freeform 2031"/>
              <p:cNvSpPr>
                <a:spLocks/>
              </p:cNvSpPr>
              <p:nvPr/>
            </p:nvSpPr>
            <p:spPr bwMode="auto">
              <a:xfrm>
                <a:off x="2115" y="182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3" name="Freeform 2032"/>
              <p:cNvSpPr>
                <a:spLocks/>
              </p:cNvSpPr>
              <p:nvPr/>
            </p:nvSpPr>
            <p:spPr bwMode="auto">
              <a:xfrm>
                <a:off x="2114" y="1827"/>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4" name="Freeform 2033"/>
              <p:cNvSpPr>
                <a:spLocks/>
              </p:cNvSpPr>
              <p:nvPr/>
            </p:nvSpPr>
            <p:spPr bwMode="auto">
              <a:xfrm>
                <a:off x="2082" y="1834"/>
                <a:ext cx="2" cy="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1" y="2"/>
                      <a:pt x="2"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5" name="Freeform 2034"/>
              <p:cNvSpPr>
                <a:spLocks/>
              </p:cNvSpPr>
              <p:nvPr/>
            </p:nvSpPr>
            <p:spPr bwMode="auto">
              <a:xfrm>
                <a:off x="2115" y="1830"/>
                <a:ext cx="6" cy="2"/>
              </a:xfrm>
              <a:custGeom>
                <a:avLst/>
                <a:gdLst>
                  <a:gd name="T0" fmla="*/ 3 w 6"/>
                  <a:gd name="T1" fmla="*/ 1 h 2"/>
                  <a:gd name="T2" fmla="*/ 6 w 6"/>
                  <a:gd name="T3" fmla="*/ 1 h 2"/>
                  <a:gd name="T4" fmla="*/ 0 w 6"/>
                  <a:gd name="T5" fmla="*/ 0 h 2"/>
                  <a:gd name="T6" fmla="*/ 3 w 6"/>
                  <a:gd name="T7" fmla="*/ 1 h 2"/>
                </a:gdLst>
                <a:ahLst/>
                <a:cxnLst>
                  <a:cxn ang="0">
                    <a:pos x="T0" y="T1"/>
                  </a:cxn>
                  <a:cxn ang="0">
                    <a:pos x="T2" y="T3"/>
                  </a:cxn>
                  <a:cxn ang="0">
                    <a:pos x="T4" y="T5"/>
                  </a:cxn>
                  <a:cxn ang="0">
                    <a:pos x="T6" y="T7"/>
                  </a:cxn>
                </a:cxnLst>
                <a:rect l="0" t="0" r="r" b="b"/>
                <a:pathLst>
                  <a:path w="6" h="2">
                    <a:moveTo>
                      <a:pt x="3" y="1"/>
                    </a:moveTo>
                    <a:cubicBezTo>
                      <a:pt x="4" y="1"/>
                      <a:pt x="5" y="1"/>
                      <a:pt x="6" y="1"/>
                    </a:cubicBezTo>
                    <a:cubicBezTo>
                      <a:pt x="4" y="1"/>
                      <a:pt x="1" y="2"/>
                      <a:pt x="0" y="0"/>
                    </a:cubicBezTo>
                    <a:cubicBezTo>
                      <a:pt x="1" y="1"/>
                      <a:pt x="2" y="1"/>
                      <a:pt x="3"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6" name="Freeform 2035"/>
              <p:cNvSpPr>
                <a:spLocks/>
              </p:cNvSpPr>
              <p:nvPr/>
            </p:nvSpPr>
            <p:spPr bwMode="auto">
              <a:xfrm>
                <a:off x="2052" y="1780"/>
                <a:ext cx="11" cy="6"/>
              </a:xfrm>
              <a:custGeom>
                <a:avLst/>
                <a:gdLst>
                  <a:gd name="T0" fmla="*/ 0 w 12"/>
                  <a:gd name="T1" fmla="*/ 0 h 6"/>
                  <a:gd name="T2" fmla="*/ 12 w 12"/>
                  <a:gd name="T3" fmla="*/ 6 h 6"/>
                  <a:gd name="T4" fmla="*/ 0 w 12"/>
                  <a:gd name="T5" fmla="*/ 0 h 6"/>
                </a:gdLst>
                <a:ahLst/>
                <a:cxnLst>
                  <a:cxn ang="0">
                    <a:pos x="T0" y="T1"/>
                  </a:cxn>
                  <a:cxn ang="0">
                    <a:pos x="T2" y="T3"/>
                  </a:cxn>
                  <a:cxn ang="0">
                    <a:pos x="T4" y="T5"/>
                  </a:cxn>
                </a:cxnLst>
                <a:rect l="0" t="0" r="r" b="b"/>
                <a:pathLst>
                  <a:path w="12" h="6">
                    <a:moveTo>
                      <a:pt x="0" y="0"/>
                    </a:moveTo>
                    <a:cubicBezTo>
                      <a:pt x="3" y="4"/>
                      <a:pt x="7" y="6"/>
                      <a:pt x="12" y="6"/>
                    </a:cubicBezTo>
                    <a:cubicBezTo>
                      <a:pt x="7" y="6"/>
                      <a:pt x="3" y="4"/>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7" name="Freeform 2036"/>
              <p:cNvSpPr>
                <a:spLocks/>
              </p:cNvSpPr>
              <p:nvPr/>
            </p:nvSpPr>
            <p:spPr bwMode="auto">
              <a:xfrm>
                <a:off x="2027" y="1734"/>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8" name="Freeform 2037"/>
              <p:cNvSpPr>
                <a:spLocks/>
              </p:cNvSpPr>
              <p:nvPr/>
            </p:nvSpPr>
            <p:spPr bwMode="auto">
              <a:xfrm>
                <a:off x="2082" y="183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9" name="Freeform 2038"/>
              <p:cNvSpPr>
                <a:spLocks/>
              </p:cNvSpPr>
              <p:nvPr/>
            </p:nvSpPr>
            <p:spPr bwMode="auto">
              <a:xfrm>
                <a:off x="2184" y="1790"/>
                <a:ext cx="40" cy="44"/>
              </a:xfrm>
              <a:custGeom>
                <a:avLst/>
                <a:gdLst>
                  <a:gd name="T0" fmla="*/ 15 w 42"/>
                  <a:gd name="T1" fmla="*/ 45 h 46"/>
                  <a:gd name="T2" fmla="*/ 16 w 42"/>
                  <a:gd name="T3" fmla="*/ 46 h 46"/>
                  <a:gd name="T4" fmla="*/ 18 w 42"/>
                  <a:gd name="T5" fmla="*/ 46 h 46"/>
                  <a:gd name="T6" fmla="*/ 18 w 42"/>
                  <a:gd name="T7" fmla="*/ 46 h 46"/>
                  <a:gd name="T8" fmla="*/ 18 w 42"/>
                  <a:gd name="T9" fmla="*/ 46 h 46"/>
                  <a:gd name="T10" fmla="*/ 18 w 42"/>
                  <a:gd name="T11" fmla="*/ 46 h 46"/>
                  <a:gd name="T12" fmla="*/ 19 w 42"/>
                  <a:gd name="T13" fmla="*/ 43 h 46"/>
                  <a:gd name="T14" fmla="*/ 19 w 42"/>
                  <a:gd name="T15" fmla="*/ 43 h 46"/>
                  <a:gd name="T16" fmla="*/ 24 w 42"/>
                  <a:gd name="T17" fmla="*/ 38 h 46"/>
                  <a:gd name="T18" fmla="*/ 24 w 42"/>
                  <a:gd name="T19" fmla="*/ 38 h 46"/>
                  <a:gd name="T20" fmla="*/ 29 w 42"/>
                  <a:gd name="T21" fmla="*/ 38 h 46"/>
                  <a:gd name="T22" fmla="*/ 34 w 42"/>
                  <a:gd name="T23" fmla="*/ 37 h 46"/>
                  <a:gd name="T24" fmla="*/ 34 w 42"/>
                  <a:gd name="T25" fmla="*/ 37 h 46"/>
                  <a:gd name="T26" fmla="*/ 35 w 42"/>
                  <a:gd name="T27" fmla="*/ 38 h 46"/>
                  <a:gd name="T28" fmla="*/ 36 w 42"/>
                  <a:gd name="T29" fmla="*/ 38 h 46"/>
                  <a:gd name="T30" fmla="*/ 36 w 42"/>
                  <a:gd name="T31" fmla="*/ 38 h 46"/>
                  <a:gd name="T32" fmla="*/ 37 w 42"/>
                  <a:gd name="T33" fmla="*/ 38 h 46"/>
                  <a:gd name="T34" fmla="*/ 37 w 42"/>
                  <a:gd name="T35" fmla="*/ 39 h 46"/>
                  <a:gd name="T36" fmla="*/ 38 w 42"/>
                  <a:gd name="T37" fmla="*/ 39 h 46"/>
                  <a:gd name="T38" fmla="*/ 38 w 42"/>
                  <a:gd name="T39" fmla="*/ 39 h 46"/>
                  <a:gd name="T40" fmla="*/ 38 w 42"/>
                  <a:gd name="T41" fmla="*/ 38 h 46"/>
                  <a:gd name="T42" fmla="*/ 39 w 42"/>
                  <a:gd name="T43" fmla="*/ 37 h 46"/>
                  <a:gd name="T44" fmla="*/ 39 w 42"/>
                  <a:gd name="T45" fmla="*/ 36 h 46"/>
                  <a:gd name="T46" fmla="*/ 39 w 42"/>
                  <a:gd name="T47" fmla="*/ 36 h 46"/>
                  <a:gd name="T48" fmla="*/ 39 w 42"/>
                  <a:gd name="T49" fmla="*/ 36 h 46"/>
                  <a:gd name="T50" fmla="*/ 38 w 42"/>
                  <a:gd name="T51" fmla="*/ 23 h 46"/>
                  <a:gd name="T52" fmla="*/ 41 w 42"/>
                  <a:gd name="T53" fmla="*/ 7 h 46"/>
                  <a:gd name="T54" fmla="*/ 41 w 42"/>
                  <a:gd name="T55" fmla="*/ 5 h 46"/>
                  <a:gd name="T56" fmla="*/ 42 w 42"/>
                  <a:gd name="T57" fmla="*/ 4 h 46"/>
                  <a:gd name="T58" fmla="*/ 42 w 42"/>
                  <a:gd name="T59" fmla="*/ 4 h 46"/>
                  <a:gd name="T60" fmla="*/ 33 w 42"/>
                  <a:gd name="T61" fmla="*/ 2 h 46"/>
                  <a:gd name="T62" fmla="*/ 28 w 42"/>
                  <a:gd name="T63" fmla="*/ 3 h 46"/>
                  <a:gd name="T64" fmla="*/ 22 w 42"/>
                  <a:gd name="T65" fmla="*/ 4 h 46"/>
                  <a:gd name="T66" fmla="*/ 17 w 42"/>
                  <a:gd name="T67" fmla="*/ 2 h 46"/>
                  <a:gd name="T68" fmla="*/ 15 w 42"/>
                  <a:gd name="T69" fmla="*/ 0 h 46"/>
                  <a:gd name="T70" fmla="*/ 11 w 42"/>
                  <a:gd name="T71" fmla="*/ 2 h 46"/>
                  <a:gd name="T72" fmla="*/ 10 w 42"/>
                  <a:gd name="T73" fmla="*/ 2 h 46"/>
                  <a:gd name="T74" fmla="*/ 10 w 42"/>
                  <a:gd name="T75" fmla="*/ 3 h 46"/>
                  <a:gd name="T76" fmla="*/ 10 w 42"/>
                  <a:gd name="T77" fmla="*/ 3 h 46"/>
                  <a:gd name="T78" fmla="*/ 10 w 42"/>
                  <a:gd name="T79" fmla="*/ 4 h 46"/>
                  <a:gd name="T80" fmla="*/ 10 w 42"/>
                  <a:gd name="T81" fmla="*/ 5 h 46"/>
                  <a:gd name="T82" fmla="*/ 9 w 42"/>
                  <a:gd name="T83" fmla="*/ 6 h 46"/>
                  <a:gd name="T84" fmla="*/ 9 w 42"/>
                  <a:gd name="T85" fmla="*/ 6 h 46"/>
                  <a:gd name="T86" fmla="*/ 9 w 42"/>
                  <a:gd name="T87" fmla="*/ 7 h 46"/>
                  <a:gd name="T88" fmla="*/ 9 w 42"/>
                  <a:gd name="T89" fmla="*/ 11 h 46"/>
                  <a:gd name="T90" fmla="*/ 3 w 42"/>
                  <a:gd name="T91" fmla="*/ 15 h 46"/>
                  <a:gd name="T92" fmla="*/ 1 w 42"/>
                  <a:gd name="T93" fmla="*/ 19 h 46"/>
                  <a:gd name="T94" fmla="*/ 0 w 42"/>
                  <a:gd name="T95" fmla="*/ 23 h 46"/>
                  <a:gd name="T96" fmla="*/ 3 w 42"/>
                  <a:gd name="T97" fmla="*/ 27 h 46"/>
                  <a:gd name="T98" fmla="*/ 9 w 42"/>
                  <a:gd name="T99" fmla="*/ 34 h 46"/>
                  <a:gd name="T100" fmla="*/ 10 w 42"/>
                  <a:gd name="T101" fmla="*/ 36 h 46"/>
                  <a:gd name="T102" fmla="*/ 10 w 42"/>
                  <a:gd name="T103" fmla="*/ 36 h 46"/>
                  <a:gd name="T104" fmla="*/ 11 w 42"/>
                  <a:gd name="T105" fmla="*/ 38 h 46"/>
                  <a:gd name="T106" fmla="*/ 12 w 42"/>
                  <a:gd name="T107" fmla="*/ 39 h 46"/>
                  <a:gd name="T108" fmla="*/ 13 w 42"/>
                  <a:gd name="T109" fmla="*/ 42 h 46"/>
                  <a:gd name="T110" fmla="*/ 14 w 42"/>
                  <a:gd name="T111" fmla="*/ 43 h 46"/>
                  <a:gd name="T112" fmla="*/ 15 w 42"/>
                  <a:gd name="T113" fmla="*/ 45 h 46"/>
                  <a:gd name="T114" fmla="*/ 15 w 42"/>
                  <a:gd name="T115"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 h="46">
                    <a:moveTo>
                      <a:pt x="15" y="45"/>
                    </a:moveTo>
                    <a:cubicBezTo>
                      <a:pt x="16" y="45"/>
                      <a:pt x="16" y="46"/>
                      <a:pt x="16" y="46"/>
                    </a:cubicBezTo>
                    <a:cubicBezTo>
                      <a:pt x="17" y="46"/>
                      <a:pt x="17" y="46"/>
                      <a:pt x="18" y="46"/>
                    </a:cubicBezTo>
                    <a:cubicBezTo>
                      <a:pt x="18" y="46"/>
                      <a:pt x="18" y="46"/>
                      <a:pt x="18" y="46"/>
                    </a:cubicBezTo>
                    <a:cubicBezTo>
                      <a:pt x="18" y="46"/>
                      <a:pt x="18" y="46"/>
                      <a:pt x="18" y="46"/>
                    </a:cubicBezTo>
                    <a:cubicBezTo>
                      <a:pt x="18" y="46"/>
                      <a:pt x="18" y="46"/>
                      <a:pt x="18" y="46"/>
                    </a:cubicBezTo>
                    <a:cubicBezTo>
                      <a:pt x="19" y="45"/>
                      <a:pt x="19" y="45"/>
                      <a:pt x="19" y="43"/>
                    </a:cubicBezTo>
                    <a:cubicBezTo>
                      <a:pt x="19" y="43"/>
                      <a:pt x="19" y="43"/>
                      <a:pt x="19" y="43"/>
                    </a:cubicBezTo>
                    <a:cubicBezTo>
                      <a:pt x="20" y="41"/>
                      <a:pt x="20" y="38"/>
                      <a:pt x="24" y="38"/>
                    </a:cubicBezTo>
                    <a:cubicBezTo>
                      <a:pt x="24" y="38"/>
                      <a:pt x="24" y="38"/>
                      <a:pt x="24" y="38"/>
                    </a:cubicBezTo>
                    <a:cubicBezTo>
                      <a:pt x="26" y="38"/>
                      <a:pt x="28" y="38"/>
                      <a:pt x="29" y="38"/>
                    </a:cubicBezTo>
                    <a:cubicBezTo>
                      <a:pt x="31" y="38"/>
                      <a:pt x="32" y="37"/>
                      <a:pt x="34" y="37"/>
                    </a:cubicBezTo>
                    <a:cubicBezTo>
                      <a:pt x="34" y="37"/>
                      <a:pt x="34" y="37"/>
                      <a:pt x="34" y="37"/>
                    </a:cubicBezTo>
                    <a:cubicBezTo>
                      <a:pt x="35" y="37"/>
                      <a:pt x="35" y="38"/>
                      <a:pt x="35" y="38"/>
                    </a:cubicBezTo>
                    <a:cubicBezTo>
                      <a:pt x="35" y="38"/>
                      <a:pt x="35" y="38"/>
                      <a:pt x="36" y="38"/>
                    </a:cubicBezTo>
                    <a:cubicBezTo>
                      <a:pt x="36" y="38"/>
                      <a:pt x="36" y="38"/>
                      <a:pt x="36" y="38"/>
                    </a:cubicBezTo>
                    <a:cubicBezTo>
                      <a:pt x="36" y="38"/>
                      <a:pt x="37" y="38"/>
                      <a:pt x="37" y="38"/>
                    </a:cubicBezTo>
                    <a:cubicBezTo>
                      <a:pt x="37" y="38"/>
                      <a:pt x="37" y="38"/>
                      <a:pt x="37" y="39"/>
                    </a:cubicBezTo>
                    <a:cubicBezTo>
                      <a:pt x="37" y="39"/>
                      <a:pt x="38" y="39"/>
                      <a:pt x="38" y="39"/>
                    </a:cubicBezTo>
                    <a:cubicBezTo>
                      <a:pt x="38" y="39"/>
                      <a:pt x="38" y="39"/>
                      <a:pt x="38" y="39"/>
                    </a:cubicBezTo>
                    <a:cubicBezTo>
                      <a:pt x="38" y="38"/>
                      <a:pt x="38" y="38"/>
                      <a:pt x="38" y="38"/>
                    </a:cubicBezTo>
                    <a:cubicBezTo>
                      <a:pt x="38" y="38"/>
                      <a:pt x="38" y="37"/>
                      <a:pt x="39" y="37"/>
                    </a:cubicBezTo>
                    <a:cubicBezTo>
                      <a:pt x="39" y="37"/>
                      <a:pt x="39" y="36"/>
                      <a:pt x="39" y="36"/>
                    </a:cubicBezTo>
                    <a:cubicBezTo>
                      <a:pt x="39" y="36"/>
                      <a:pt x="39" y="36"/>
                      <a:pt x="39" y="36"/>
                    </a:cubicBezTo>
                    <a:cubicBezTo>
                      <a:pt x="39" y="36"/>
                      <a:pt x="39" y="36"/>
                      <a:pt x="39" y="36"/>
                    </a:cubicBezTo>
                    <a:cubicBezTo>
                      <a:pt x="40" y="35"/>
                      <a:pt x="40" y="27"/>
                      <a:pt x="38" y="23"/>
                    </a:cubicBezTo>
                    <a:cubicBezTo>
                      <a:pt x="36" y="17"/>
                      <a:pt x="38" y="10"/>
                      <a:pt x="41" y="7"/>
                    </a:cubicBezTo>
                    <a:cubicBezTo>
                      <a:pt x="41" y="7"/>
                      <a:pt x="41" y="7"/>
                      <a:pt x="41" y="5"/>
                    </a:cubicBezTo>
                    <a:cubicBezTo>
                      <a:pt x="42" y="5"/>
                      <a:pt x="42" y="4"/>
                      <a:pt x="42" y="4"/>
                    </a:cubicBezTo>
                    <a:cubicBezTo>
                      <a:pt x="42" y="4"/>
                      <a:pt x="42" y="4"/>
                      <a:pt x="42" y="4"/>
                    </a:cubicBezTo>
                    <a:cubicBezTo>
                      <a:pt x="39" y="3"/>
                      <a:pt x="36" y="2"/>
                      <a:pt x="33" y="2"/>
                    </a:cubicBezTo>
                    <a:cubicBezTo>
                      <a:pt x="32" y="2"/>
                      <a:pt x="30" y="3"/>
                      <a:pt x="28" y="3"/>
                    </a:cubicBezTo>
                    <a:cubicBezTo>
                      <a:pt x="26" y="4"/>
                      <a:pt x="24" y="4"/>
                      <a:pt x="22" y="4"/>
                    </a:cubicBezTo>
                    <a:cubicBezTo>
                      <a:pt x="20" y="4"/>
                      <a:pt x="18" y="3"/>
                      <a:pt x="17" y="2"/>
                    </a:cubicBezTo>
                    <a:cubicBezTo>
                      <a:pt x="16" y="0"/>
                      <a:pt x="15" y="0"/>
                      <a:pt x="15" y="0"/>
                    </a:cubicBezTo>
                    <a:cubicBezTo>
                      <a:pt x="14" y="0"/>
                      <a:pt x="12" y="1"/>
                      <a:pt x="11" y="2"/>
                    </a:cubicBezTo>
                    <a:cubicBezTo>
                      <a:pt x="11" y="2"/>
                      <a:pt x="11" y="2"/>
                      <a:pt x="10" y="2"/>
                    </a:cubicBezTo>
                    <a:cubicBezTo>
                      <a:pt x="10" y="2"/>
                      <a:pt x="10" y="2"/>
                      <a:pt x="10" y="3"/>
                    </a:cubicBezTo>
                    <a:cubicBezTo>
                      <a:pt x="10" y="3"/>
                      <a:pt x="10" y="3"/>
                      <a:pt x="10" y="3"/>
                    </a:cubicBezTo>
                    <a:cubicBezTo>
                      <a:pt x="10" y="4"/>
                      <a:pt x="10" y="4"/>
                      <a:pt x="10" y="4"/>
                    </a:cubicBezTo>
                    <a:cubicBezTo>
                      <a:pt x="10" y="4"/>
                      <a:pt x="10" y="5"/>
                      <a:pt x="10" y="5"/>
                    </a:cubicBezTo>
                    <a:cubicBezTo>
                      <a:pt x="9" y="5"/>
                      <a:pt x="9" y="5"/>
                      <a:pt x="9" y="6"/>
                    </a:cubicBezTo>
                    <a:cubicBezTo>
                      <a:pt x="9" y="6"/>
                      <a:pt x="9" y="6"/>
                      <a:pt x="9" y="6"/>
                    </a:cubicBezTo>
                    <a:cubicBezTo>
                      <a:pt x="9" y="6"/>
                      <a:pt x="9" y="7"/>
                      <a:pt x="9" y="7"/>
                    </a:cubicBezTo>
                    <a:cubicBezTo>
                      <a:pt x="10" y="9"/>
                      <a:pt x="10" y="10"/>
                      <a:pt x="9" y="11"/>
                    </a:cubicBezTo>
                    <a:cubicBezTo>
                      <a:pt x="8" y="14"/>
                      <a:pt x="4" y="15"/>
                      <a:pt x="3" y="15"/>
                    </a:cubicBezTo>
                    <a:cubicBezTo>
                      <a:pt x="2" y="15"/>
                      <a:pt x="2" y="18"/>
                      <a:pt x="1" y="19"/>
                    </a:cubicBezTo>
                    <a:cubicBezTo>
                      <a:pt x="1" y="20"/>
                      <a:pt x="1" y="22"/>
                      <a:pt x="0" y="23"/>
                    </a:cubicBezTo>
                    <a:cubicBezTo>
                      <a:pt x="0" y="24"/>
                      <a:pt x="2" y="26"/>
                      <a:pt x="3" y="27"/>
                    </a:cubicBezTo>
                    <a:cubicBezTo>
                      <a:pt x="5" y="29"/>
                      <a:pt x="8" y="31"/>
                      <a:pt x="9" y="34"/>
                    </a:cubicBezTo>
                    <a:cubicBezTo>
                      <a:pt x="9" y="34"/>
                      <a:pt x="9" y="35"/>
                      <a:pt x="10" y="36"/>
                    </a:cubicBezTo>
                    <a:cubicBezTo>
                      <a:pt x="10" y="36"/>
                      <a:pt x="10" y="36"/>
                      <a:pt x="10" y="36"/>
                    </a:cubicBezTo>
                    <a:cubicBezTo>
                      <a:pt x="11" y="37"/>
                      <a:pt x="11" y="38"/>
                      <a:pt x="11" y="38"/>
                    </a:cubicBezTo>
                    <a:cubicBezTo>
                      <a:pt x="11" y="39"/>
                      <a:pt x="12" y="39"/>
                      <a:pt x="12" y="39"/>
                    </a:cubicBezTo>
                    <a:cubicBezTo>
                      <a:pt x="12" y="40"/>
                      <a:pt x="13" y="41"/>
                      <a:pt x="13" y="42"/>
                    </a:cubicBezTo>
                    <a:cubicBezTo>
                      <a:pt x="13" y="42"/>
                      <a:pt x="13" y="42"/>
                      <a:pt x="14" y="43"/>
                    </a:cubicBezTo>
                    <a:cubicBezTo>
                      <a:pt x="14" y="44"/>
                      <a:pt x="15" y="44"/>
                      <a:pt x="15" y="45"/>
                    </a:cubicBezTo>
                    <a:cubicBezTo>
                      <a:pt x="15" y="45"/>
                      <a:pt x="15" y="45"/>
                      <a:pt x="15" y="45"/>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0" name="Freeform 2039"/>
              <p:cNvSpPr>
                <a:spLocks/>
              </p:cNvSpPr>
              <p:nvPr/>
            </p:nvSpPr>
            <p:spPr bwMode="auto">
              <a:xfrm>
                <a:off x="2219" y="182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1" name="Freeform 2040"/>
              <p:cNvSpPr>
                <a:spLocks/>
              </p:cNvSpPr>
              <p:nvPr/>
            </p:nvSpPr>
            <p:spPr bwMode="auto">
              <a:xfrm>
                <a:off x="2218"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2" name="Freeform 2041"/>
              <p:cNvSpPr>
                <a:spLocks/>
              </p:cNvSpPr>
              <p:nvPr/>
            </p:nvSpPr>
            <p:spPr bwMode="auto">
              <a:xfrm>
                <a:off x="2201" y="18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3" name="Freeform 2042"/>
              <p:cNvSpPr>
                <a:spLocks/>
              </p:cNvSpPr>
              <p:nvPr/>
            </p:nvSpPr>
            <p:spPr bwMode="auto">
              <a:xfrm>
                <a:off x="2202" y="1826"/>
                <a:ext cx="5" cy="5"/>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1" y="0"/>
                      <a:pt x="1" y="3"/>
                      <a:pt x="0" y="5"/>
                    </a:cubicBezTo>
                    <a:cubicBezTo>
                      <a:pt x="1" y="3"/>
                      <a:pt x="1" y="0"/>
                      <a:pt x="5"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4" name="Freeform 2043"/>
              <p:cNvSpPr>
                <a:spLocks/>
              </p:cNvSpPr>
              <p:nvPr/>
            </p:nvSpPr>
            <p:spPr bwMode="auto">
              <a:xfrm>
                <a:off x="2216" y="1825"/>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5" name="Freeform 2044"/>
              <p:cNvSpPr>
                <a:spLocks/>
              </p:cNvSpPr>
              <p:nvPr/>
            </p:nvSpPr>
            <p:spPr bwMode="auto">
              <a:xfrm>
                <a:off x="2198"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6" name="Freeform 2045"/>
              <p:cNvSpPr>
                <a:spLocks/>
              </p:cNvSpPr>
              <p:nvPr/>
            </p:nvSpPr>
            <p:spPr bwMode="auto">
              <a:xfrm>
                <a:off x="2199" y="183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7" name="Freeform 2046"/>
              <p:cNvSpPr>
                <a:spLocks/>
              </p:cNvSpPr>
              <p:nvPr/>
            </p:nvSpPr>
            <p:spPr bwMode="auto">
              <a:xfrm>
                <a:off x="2147" y="1766"/>
                <a:ext cx="46" cy="74"/>
              </a:xfrm>
              <a:custGeom>
                <a:avLst/>
                <a:gdLst>
                  <a:gd name="T0" fmla="*/ 8 w 48"/>
                  <a:gd name="T1" fmla="*/ 33 h 77"/>
                  <a:gd name="T2" fmla="*/ 10 w 48"/>
                  <a:gd name="T3" fmla="*/ 33 h 77"/>
                  <a:gd name="T4" fmla="*/ 11 w 48"/>
                  <a:gd name="T5" fmla="*/ 33 h 77"/>
                  <a:gd name="T6" fmla="*/ 16 w 48"/>
                  <a:gd name="T7" fmla="*/ 42 h 77"/>
                  <a:gd name="T8" fmla="*/ 17 w 48"/>
                  <a:gd name="T9" fmla="*/ 55 h 77"/>
                  <a:gd name="T10" fmla="*/ 20 w 48"/>
                  <a:gd name="T11" fmla="*/ 72 h 77"/>
                  <a:gd name="T12" fmla="*/ 28 w 48"/>
                  <a:gd name="T13" fmla="*/ 77 h 77"/>
                  <a:gd name="T14" fmla="*/ 34 w 48"/>
                  <a:gd name="T15" fmla="*/ 75 h 77"/>
                  <a:gd name="T16" fmla="*/ 40 w 48"/>
                  <a:gd name="T17" fmla="*/ 72 h 77"/>
                  <a:gd name="T18" fmla="*/ 42 w 48"/>
                  <a:gd name="T19" fmla="*/ 71 h 77"/>
                  <a:gd name="T20" fmla="*/ 48 w 48"/>
                  <a:gd name="T21" fmla="*/ 69 h 77"/>
                  <a:gd name="T22" fmla="*/ 47 w 48"/>
                  <a:gd name="T23" fmla="*/ 67 h 77"/>
                  <a:gd name="T24" fmla="*/ 45 w 48"/>
                  <a:gd name="T25" fmla="*/ 64 h 77"/>
                  <a:gd name="T26" fmla="*/ 44 w 48"/>
                  <a:gd name="T27" fmla="*/ 62 h 77"/>
                  <a:gd name="T28" fmla="*/ 43 w 48"/>
                  <a:gd name="T29" fmla="*/ 60 h 77"/>
                  <a:gd name="T30" fmla="*/ 34 w 48"/>
                  <a:gd name="T31" fmla="*/ 48 h 77"/>
                  <a:gd name="T32" fmla="*/ 35 w 48"/>
                  <a:gd name="T33" fmla="*/ 43 h 77"/>
                  <a:gd name="T34" fmla="*/ 44 w 48"/>
                  <a:gd name="T35" fmla="*/ 34 h 77"/>
                  <a:gd name="T36" fmla="*/ 43 w 48"/>
                  <a:gd name="T37" fmla="*/ 32 h 77"/>
                  <a:gd name="T38" fmla="*/ 43 w 48"/>
                  <a:gd name="T39" fmla="*/ 30 h 77"/>
                  <a:gd name="T40" fmla="*/ 44 w 48"/>
                  <a:gd name="T41" fmla="*/ 28 h 77"/>
                  <a:gd name="T42" fmla="*/ 44 w 48"/>
                  <a:gd name="T43" fmla="*/ 27 h 77"/>
                  <a:gd name="T44" fmla="*/ 36 w 48"/>
                  <a:gd name="T45" fmla="*/ 18 h 77"/>
                  <a:gd name="T46" fmla="*/ 29 w 48"/>
                  <a:gd name="T47" fmla="*/ 9 h 77"/>
                  <a:gd name="T48" fmla="*/ 18 w 48"/>
                  <a:gd name="T49" fmla="*/ 1 h 77"/>
                  <a:gd name="T50" fmla="*/ 15 w 48"/>
                  <a:gd name="T51" fmla="*/ 1 h 77"/>
                  <a:gd name="T52" fmla="*/ 14 w 48"/>
                  <a:gd name="T53" fmla="*/ 3 h 77"/>
                  <a:gd name="T54" fmla="*/ 12 w 48"/>
                  <a:gd name="T55" fmla="*/ 4 h 77"/>
                  <a:gd name="T56" fmla="*/ 11 w 48"/>
                  <a:gd name="T57" fmla="*/ 15 h 77"/>
                  <a:gd name="T58" fmla="*/ 2 w 48"/>
                  <a:gd name="T59" fmla="*/ 19 h 77"/>
                  <a:gd name="T60" fmla="*/ 1 w 48"/>
                  <a:gd name="T61" fmla="*/ 26 h 77"/>
                  <a:gd name="T62" fmla="*/ 2 w 48"/>
                  <a:gd name="T63" fmla="*/ 28 h 77"/>
                  <a:gd name="T64" fmla="*/ 3 w 48"/>
                  <a:gd name="T65" fmla="*/ 30 h 77"/>
                  <a:gd name="T66" fmla="*/ 5 w 48"/>
                  <a:gd name="T67" fmla="*/ 32 h 77"/>
                  <a:gd name="T68" fmla="*/ 6 w 48"/>
                  <a:gd name="T69"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7">
                    <a:moveTo>
                      <a:pt x="6" y="34"/>
                    </a:moveTo>
                    <a:cubicBezTo>
                      <a:pt x="7" y="33"/>
                      <a:pt x="7" y="33"/>
                      <a:pt x="8" y="33"/>
                    </a:cubicBezTo>
                    <a:cubicBezTo>
                      <a:pt x="8" y="33"/>
                      <a:pt x="8" y="33"/>
                      <a:pt x="8" y="33"/>
                    </a:cubicBezTo>
                    <a:cubicBezTo>
                      <a:pt x="8" y="33"/>
                      <a:pt x="9" y="33"/>
                      <a:pt x="10" y="33"/>
                    </a:cubicBezTo>
                    <a:cubicBezTo>
                      <a:pt x="10" y="33"/>
                      <a:pt x="10" y="32"/>
                      <a:pt x="10" y="32"/>
                    </a:cubicBezTo>
                    <a:cubicBezTo>
                      <a:pt x="10" y="32"/>
                      <a:pt x="10" y="33"/>
                      <a:pt x="11" y="33"/>
                    </a:cubicBezTo>
                    <a:cubicBezTo>
                      <a:pt x="15" y="33"/>
                      <a:pt x="15" y="37"/>
                      <a:pt x="15" y="39"/>
                    </a:cubicBezTo>
                    <a:cubicBezTo>
                      <a:pt x="15" y="41"/>
                      <a:pt x="15" y="42"/>
                      <a:pt x="16" y="42"/>
                    </a:cubicBezTo>
                    <a:cubicBezTo>
                      <a:pt x="18" y="43"/>
                      <a:pt x="20" y="45"/>
                      <a:pt x="20" y="48"/>
                    </a:cubicBezTo>
                    <a:cubicBezTo>
                      <a:pt x="20" y="51"/>
                      <a:pt x="19" y="54"/>
                      <a:pt x="17" y="55"/>
                    </a:cubicBezTo>
                    <a:cubicBezTo>
                      <a:pt x="17" y="55"/>
                      <a:pt x="16" y="57"/>
                      <a:pt x="16" y="59"/>
                    </a:cubicBezTo>
                    <a:cubicBezTo>
                      <a:pt x="16" y="63"/>
                      <a:pt x="17" y="68"/>
                      <a:pt x="20" y="72"/>
                    </a:cubicBezTo>
                    <a:cubicBezTo>
                      <a:pt x="23" y="76"/>
                      <a:pt x="26" y="77"/>
                      <a:pt x="27" y="77"/>
                    </a:cubicBezTo>
                    <a:cubicBezTo>
                      <a:pt x="27" y="77"/>
                      <a:pt x="27" y="77"/>
                      <a:pt x="28" y="77"/>
                    </a:cubicBezTo>
                    <a:cubicBezTo>
                      <a:pt x="29" y="77"/>
                      <a:pt x="29" y="76"/>
                      <a:pt x="29" y="76"/>
                    </a:cubicBezTo>
                    <a:cubicBezTo>
                      <a:pt x="30" y="75"/>
                      <a:pt x="32" y="75"/>
                      <a:pt x="34" y="75"/>
                    </a:cubicBezTo>
                    <a:cubicBezTo>
                      <a:pt x="35" y="75"/>
                      <a:pt x="36" y="74"/>
                      <a:pt x="36" y="74"/>
                    </a:cubicBezTo>
                    <a:cubicBezTo>
                      <a:pt x="37" y="72"/>
                      <a:pt x="38" y="72"/>
                      <a:pt x="40" y="72"/>
                    </a:cubicBezTo>
                    <a:cubicBezTo>
                      <a:pt x="41" y="72"/>
                      <a:pt x="41" y="72"/>
                      <a:pt x="41" y="72"/>
                    </a:cubicBezTo>
                    <a:cubicBezTo>
                      <a:pt x="41" y="72"/>
                      <a:pt x="42" y="72"/>
                      <a:pt x="42" y="71"/>
                    </a:cubicBezTo>
                    <a:cubicBezTo>
                      <a:pt x="43" y="71"/>
                      <a:pt x="43" y="70"/>
                      <a:pt x="43" y="70"/>
                    </a:cubicBezTo>
                    <a:cubicBezTo>
                      <a:pt x="44" y="69"/>
                      <a:pt x="46" y="69"/>
                      <a:pt x="48" y="69"/>
                    </a:cubicBezTo>
                    <a:cubicBezTo>
                      <a:pt x="48" y="69"/>
                      <a:pt x="48" y="69"/>
                      <a:pt x="48" y="69"/>
                    </a:cubicBezTo>
                    <a:cubicBezTo>
                      <a:pt x="47" y="68"/>
                      <a:pt x="47" y="68"/>
                      <a:pt x="47" y="67"/>
                    </a:cubicBezTo>
                    <a:cubicBezTo>
                      <a:pt x="47" y="67"/>
                      <a:pt x="46" y="67"/>
                      <a:pt x="46" y="66"/>
                    </a:cubicBezTo>
                    <a:cubicBezTo>
                      <a:pt x="46" y="66"/>
                      <a:pt x="46" y="65"/>
                      <a:pt x="45" y="64"/>
                    </a:cubicBezTo>
                    <a:cubicBezTo>
                      <a:pt x="45" y="64"/>
                      <a:pt x="45" y="64"/>
                      <a:pt x="45" y="64"/>
                    </a:cubicBezTo>
                    <a:cubicBezTo>
                      <a:pt x="45" y="63"/>
                      <a:pt x="44" y="63"/>
                      <a:pt x="44" y="62"/>
                    </a:cubicBezTo>
                    <a:cubicBezTo>
                      <a:pt x="44" y="62"/>
                      <a:pt x="44" y="62"/>
                      <a:pt x="44" y="62"/>
                    </a:cubicBezTo>
                    <a:cubicBezTo>
                      <a:pt x="44" y="61"/>
                      <a:pt x="43" y="61"/>
                      <a:pt x="43" y="60"/>
                    </a:cubicBezTo>
                    <a:cubicBezTo>
                      <a:pt x="43" y="58"/>
                      <a:pt x="40" y="56"/>
                      <a:pt x="38" y="55"/>
                    </a:cubicBezTo>
                    <a:cubicBezTo>
                      <a:pt x="36" y="52"/>
                      <a:pt x="34" y="50"/>
                      <a:pt x="34" y="48"/>
                    </a:cubicBezTo>
                    <a:cubicBezTo>
                      <a:pt x="34" y="48"/>
                      <a:pt x="34" y="47"/>
                      <a:pt x="34" y="46"/>
                    </a:cubicBezTo>
                    <a:cubicBezTo>
                      <a:pt x="35" y="46"/>
                      <a:pt x="35" y="44"/>
                      <a:pt x="35" y="43"/>
                    </a:cubicBezTo>
                    <a:cubicBezTo>
                      <a:pt x="36" y="40"/>
                      <a:pt x="37" y="36"/>
                      <a:pt x="40" y="36"/>
                    </a:cubicBezTo>
                    <a:cubicBezTo>
                      <a:pt x="42" y="36"/>
                      <a:pt x="44" y="35"/>
                      <a:pt x="44" y="34"/>
                    </a:cubicBezTo>
                    <a:cubicBezTo>
                      <a:pt x="44" y="34"/>
                      <a:pt x="44" y="34"/>
                      <a:pt x="44" y="34"/>
                    </a:cubicBezTo>
                    <a:cubicBezTo>
                      <a:pt x="43" y="33"/>
                      <a:pt x="43" y="32"/>
                      <a:pt x="43" y="32"/>
                    </a:cubicBezTo>
                    <a:cubicBezTo>
                      <a:pt x="43" y="32"/>
                      <a:pt x="43" y="31"/>
                      <a:pt x="43" y="31"/>
                    </a:cubicBezTo>
                    <a:cubicBezTo>
                      <a:pt x="43" y="31"/>
                      <a:pt x="43" y="30"/>
                      <a:pt x="43" y="30"/>
                    </a:cubicBezTo>
                    <a:cubicBezTo>
                      <a:pt x="43" y="30"/>
                      <a:pt x="43" y="29"/>
                      <a:pt x="44" y="29"/>
                    </a:cubicBezTo>
                    <a:cubicBezTo>
                      <a:pt x="44" y="29"/>
                      <a:pt x="44" y="28"/>
                      <a:pt x="44" y="28"/>
                    </a:cubicBezTo>
                    <a:cubicBezTo>
                      <a:pt x="44" y="28"/>
                      <a:pt x="44" y="27"/>
                      <a:pt x="44" y="27"/>
                    </a:cubicBezTo>
                    <a:cubicBezTo>
                      <a:pt x="44" y="27"/>
                      <a:pt x="44" y="27"/>
                      <a:pt x="44" y="27"/>
                    </a:cubicBezTo>
                    <a:cubicBezTo>
                      <a:pt x="43" y="26"/>
                      <a:pt x="41" y="24"/>
                      <a:pt x="40" y="22"/>
                    </a:cubicBezTo>
                    <a:cubicBezTo>
                      <a:pt x="39" y="21"/>
                      <a:pt x="37" y="18"/>
                      <a:pt x="36" y="18"/>
                    </a:cubicBezTo>
                    <a:cubicBezTo>
                      <a:pt x="34" y="18"/>
                      <a:pt x="32" y="17"/>
                      <a:pt x="30" y="15"/>
                    </a:cubicBezTo>
                    <a:cubicBezTo>
                      <a:pt x="29" y="14"/>
                      <a:pt x="28" y="11"/>
                      <a:pt x="29" y="9"/>
                    </a:cubicBezTo>
                    <a:cubicBezTo>
                      <a:pt x="29" y="8"/>
                      <a:pt x="28" y="7"/>
                      <a:pt x="25" y="6"/>
                    </a:cubicBezTo>
                    <a:cubicBezTo>
                      <a:pt x="23" y="5"/>
                      <a:pt x="20" y="4"/>
                      <a:pt x="18" y="1"/>
                    </a:cubicBezTo>
                    <a:cubicBezTo>
                      <a:pt x="17" y="1"/>
                      <a:pt x="17" y="0"/>
                      <a:pt x="16" y="0"/>
                    </a:cubicBezTo>
                    <a:cubicBezTo>
                      <a:pt x="16" y="0"/>
                      <a:pt x="15" y="1"/>
                      <a:pt x="15" y="1"/>
                    </a:cubicBezTo>
                    <a:cubicBezTo>
                      <a:pt x="15" y="2"/>
                      <a:pt x="15" y="2"/>
                      <a:pt x="15" y="2"/>
                    </a:cubicBezTo>
                    <a:cubicBezTo>
                      <a:pt x="15" y="2"/>
                      <a:pt x="14" y="3"/>
                      <a:pt x="14" y="3"/>
                    </a:cubicBezTo>
                    <a:cubicBezTo>
                      <a:pt x="14" y="3"/>
                      <a:pt x="14" y="3"/>
                      <a:pt x="14" y="3"/>
                    </a:cubicBezTo>
                    <a:cubicBezTo>
                      <a:pt x="13" y="4"/>
                      <a:pt x="13" y="4"/>
                      <a:pt x="12" y="4"/>
                    </a:cubicBezTo>
                    <a:cubicBezTo>
                      <a:pt x="10" y="6"/>
                      <a:pt x="8" y="8"/>
                      <a:pt x="8" y="9"/>
                    </a:cubicBezTo>
                    <a:cubicBezTo>
                      <a:pt x="10" y="10"/>
                      <a:pt x="12" y="12"/>
                      <a:pt x="11" y="15"/>
                    </a:cubicBezTo>
                    <a:cubicBezTo>
                      <a:pt x="11" y="16"/>
                      <a:pt x="10" y="18"/>
                      <a:pt x="6" y="18"/>
                    </a:cubicBezTo>
                    <a:cubicBezTo>
                      <a:pt x="3" y="19"/>
                      <a:pt x="2" y="19"/>
                      <a:pt x="2" y="19"/>
                    </a:cubicBezTo>
                    <a:cubicBezTo>
                      <a:pt x="2" y="20"/>
                      <a:pt x="2" y="20"/>
                      <a:pt x="2" y="21"/>
                    </a:cubicBezTo>
                    <a:cubicBezTo>
                      <a:pt x="2" y="24"/>
                      <a:pt x="1" y="25"/>
                      <a:pt x="1" y="26"/>
                    </a:cubicBezTo>
                    <a:cubicBezTo>
                      <a:pt x="1" y="26"/>
                      <a:pt x="0" y="26"/>
                      <a:pt x="0" y="26"/>
                    </a:cubicBezTo>
                    <a:cubicBezTo>
                      <a:pt x="1" y="27"/>
                      <a:pt x="1" y="27"/>
                      <a:pt x="2" y="28"/>
                    </a:cubicBezTo>
                    <a:cubicBezTo>
                      <a:pt x="2" y="28"/>
                      <a:pt x="2" y="28"/>
                      <a:pt x="2" y="28"/>
                    </a:cubicBezTo>
                    <a:cubicBezTo>
                      <a:pt x="2" y="29"/>
                      <a:pt x="3" y="29"/>
                      <a:pt x="3" y="30"/>
                    </a:cubicBezTo>
                    <a:cubicBezTo>
                      <a:pt x="3" y="30"/>
                      <a:pt x="4" y="30"/>
                      <a:pt x="4" y="30"/>
                    </a:cubicBezTo>
                    <a:cubicBezTo>
                      <a:pt x="4" y="31"/>
                      <a:pt x="5" y="31"/>
                      <a:pt x="5" y="32"/>
                    </a:cubicBezTo>
                    <a:cubicBezTo>
                      <a:pt x="5" y="32"/>
                      <a:pt x="6" y="33"/>
                      <a:pt x="6" y="33"/>
                    </a:cubicBezTo>
                    <a:cubicBezTo>
                      <a:pt x="6" y="33"/>
                      <a:pt x="6" y="33"/>
                      <a:pt x="6" y="34"/>
                    </a:cubicBezTo>
                    <a:cubicBezTo>
                      <a:pt x="6" y="34"/>
                      <a:pt x="6" y="34"/>
                      <a:pt x="6" y="34"/>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8" name="Freeform 2047"/>
              <p:cNvSpPr>
                <a:spLocks/>
              </p:cNvSpPr>
              <p:nvPr/>
            </p:nvSpPr>
            <p:spPr bwMode="auto">
              <a:xfrm>
                <a:off x="2167" y="1835"/>
                <a:ext cx="6" cy="5"/>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3" y="4"/>
                      <a:pt x="6" y="5"/>
                      <a:pt x="7" y="5"/>
                    </a:cubicBezTo>
                    <a:cubicBezTo>
                      <a:pt x="6" y="5"/>
                      <a:pt x="3" y="4"/>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9" name="Freeform 2048"/>
              <p:cNvSpPr>
                <a:spLocks/>
              </p:cNvSpPr>
              <p:nvPr/>
            </p:nvSpPr>
            <p:spPr bwMode="auto">
              <a:xfrm>
                <a:off x="2153" y="1798"/>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0" name="Freeform 2049"/>
              <p:cNvSpPr>
                <a:spLocks/>
              </p:cNvSpPr>
              <p:nvPr/>
            </p:nvSpPr>
            <p:spPr bwMode="auto">
              <a:xfrm>
                <a:off x="2155" y="1798"/>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1" name="Freeform 2050"/>
              <p:cNvSpPr>
                <a:spLocks/>
              </p:cNvSpPr>
              <p:nvPr/>
            </p:nvSpPr>
            <p:spPr bwMode="auto">
              <a:xfrm>
                <a:off x="2188" y="1833"/>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2" name="Freeform 2051"/>
              <p:cNvSpPr>
                <a:spLocks/>
              </p:cNvSpPr>
              <p:nvPr/>
            </p:nvSpPr>
            <p:spPr bwMode="auto">
              <a:xfrm>
                <a:off x="2161" y="17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3" name="Freeform 2052"/>
              <p:cNvSpPr>
                <a:spLocks/>
              </p:cNvSpPr>
              <p:nvPr/>
            </p:nvSpPr>
            <p:spPr bwMode="auto">
              <a:xfrm>
                <a:off x="2150" y="179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4" name="Freeform 2053"/>
              <p:cNvSpPr>
                <a:spLocks/>
              </p:cNvSpPr>
              <p:nvPr/>
            </p:nvSpPr>
            <p:spPr bwMode="auto">
              <a:xfrm>
                <a:off x="2149" y="1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5" name="Freeform 2054"/>
              <p:cNvSpPr>
                <a:spLocks/>
              </p:cNvSpPr>
              <p:nvPr/>
            </p:nvSpPr>
            <p:spPr bwMode="auto">
              <a:xfrm>
                <a:off x="2152" y="1797"/>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6" name="Freeform 2055"/>
              <p:cNvSpPr>
                <a:spLocks/>
              </p:cNvSpPr>
              <p:nvPr/>
            </p:nvSpPr>
            <p:spPr bwMode="auto">
              <a:xfrm>
                <a:off x="2162" y="176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7" name="Freeform 2056"/>
              <p:cNvSpPr>
                <a:spLocks/>
              </p:cNvSpPr>
              <p:nvPr/>
            </p:nvSpPr>
            <p:spPr bwMode="auto">
              <a:xfrm>
                <a:off x="2193" y="1830"/>
                <a:ext cx="0"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sp>
          <p:nvSpPr>
            <p:cNvPr id="790" name="Freeform 2058"/>
            <p:cNvSpPr>
              <a:spLocks/>
            </p:cNvSpPr>
            <p:nvPr/>
          </p:nvSpPr>
          <p:spPr bwMode="auto">
            <a:xfrm>
              <a:off x="2190" y="17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1" name="Freeform 2059"/>
            <p:cNvSpPr>
              <a:spLocks/>
            </p:cNvSpPr>
            <p:nvPr/>
          </p:nvSpPr>
          <p:spPr bwMode="auto">
            <a:xfrm>
              <a:off x="2189" y="17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2" name="Freeform 2060"/>
            <p:cNvSpPr>
              <a:spLocks/>
            </p:cNvSpPr>
            <p:nvPr/>
          </p:nvSpPr>
          <p:spPr bwMode="auto">
            <a:xfrm>
              <a:off x="2189" y="1823"/>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3" name="Freeform 2061"/>
            <p:cNvSpPr>
              <a:spLocks/>
            </p:cNvSpPr>
            <p:nvPr/>
          </p:nvSpPr>
          <p:spPr bwMode="auto">
            <a:xfrm>
              <a:off x="2190" y="1825"/>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4" name="Freeform 2062"/>
            <p:cNvSpPr>
              <a:spLocks/>
            </p:cNvSpPr>
            <p:nvPr/>
          </p:nvSpPr>
          <p:spPr bwMode="auto">
            <a:xfrm>
              <a:off x="2189" y="179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5" name="Freeform 2063"/>
            <p:cNvSpPr>
              <a:spLocks/>
            </p:cNvSpPr>
            <p:nvPr/>
          </p:nvSpPr>
          <p:spPr bwMode="auto">
            <a:xfrm>
              <a:off x="2191" y="1827"/>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2"/>
                    <a:pt x="1" y="2"/>
                  </a:cubicBezTo>
                  <a:cubicBezTo>
                    <a:pt x="1" y="2"/>
                    <a:pt x="1"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6" name="Freeform 2064"/>
            <p:cNvSpPr>
              <a:spLocks/>
            </p:cNvSpPr>
            <p:nvPr/>
          </p:nvSpPr>
          <p:spPr bwMode="auto">
            <a:xfrm>
              <a:off x="2222" y="1795"/>
              <a:ext cx="29" cy="36"/>
            </a:xfrm>
            <a:custGeom>
              <a:avLst/>
              <a:gdLst>
                <a:gd name="T0" fmla="*/ 1 w 30"/>
                <a:gd name="T1" fmla="*/ 37 h 38"/>
                <a:gd name="T2" fmla="*/ 4 w 30"/>
                <a:gd name="T3" fmla="*/ 38 h 38"/>
                <a:gd name="T4" fmla="*/ 4 w 30"/>
                <a:gd name="T5" fmla="*/ 38 h 38"/>
                <a:gd name="T6" fmla="*/ 5 w 30"/>
                <a:gd name="T7" fmla="*/ 38 h 38"/>
                <a:gd name="T8" fmla="*/ 6 w 30"/>
                <a:gd name="T9" fmla="*/ 38 h 38"/>
                <a:gd name="T10" fmla="*/ 7 w 30"/>
                <a:gd name="T11" fmla="*/ 37 h 38"/>
                <a:gd name="T12" fmla="*/ 12 w 30"/>
                <a:gd name="T13" fmla="*/ 36 h 38"/>
                <a:gd name="T14" fmla="*/ 15 w 30"/>
                <a:gd name="T15" fmla="*/ 36 h 38"/>
                <a:gd name="T16" fmla="*/ 18 w 30"/>
                <a:gd name="T17" fmla="*/ 33 h 38"/>
                <a:gd name="T18" fmla="*/ 19 w 30"/>
                <a:gd name="T19" fmla="*/ 31 h 38"/>
                <a:gd name="T20" fmla="*/ 19 w 30"/>
                <a:gd name="T21" fmla="*/ 30 h 38"/>
                <a:gd name="T22" fmla="*/ 20 w 30"/>
                <a:gd name="T23" fmla="*/ 28 h 38"/>
                <a:gd name="T24" fmla="*/ 21 w 30"/>
                <a:gd name="T25" fmla="*/ 27 h 38"/>
                <a:gd name="T26" fmla="*/ 22 w 30"/>
                <a:gd name="T27" fmla="*/ 25 h 38"/>
                <a:gd name="T28" fmla="*/ 23 w 30"/>
                <a:gd name="T29" fmla="*/ 25 h 38"/>
                <a:gd name="T30" fmla="*/ 24 w 30"/>
                <a:gd name="T31" fmla="*/ 23 h 38"/>
                <a:gd name="T32" fmla="*/ 25 w 30"/>
                <a:gd name="T33" fmla="*/ 22 h 38"/>
                <a:gd name="T34" fmla="*/ 29 w 30"/>
                <a:gd name="T35" fmla="*/ 18 h 38"/>
                <a:gd name="T36" fmla="*/ 29 w 30"/>
                <a:gd name="T37" fmla="*/ 17 h 38"/>
                <a:gd name="T38" fmla="*/ 30 w 30"/>
                <a:gd name="T39" fmla="*/ 16 h 38"/>
                <a:gd name="T40" fmla="*/ 25 w 30"/>
                <a:gd name="T41" fmla="*/ 11 h 38"/>
                <a:gd name="T42" fmla="*/ 13 w 30"/>
                <a:gd name="T43" fmla="*/ 3 h 38"/>
                <a:gd name="T44" fmla="*/ 5 w 30"/>
                <a:gd name="T45" fmla="*/ 0 h 38"/>
                <a:gd name="T46" fmla="*/ 5 w 30"/>
                <a:gd name="T47" fmla="*/ 3 h 38"/>
                <a:gd name="T48" fmla="*/ 5 w 30"/>
                <a:gd name="T49" fmla="*/ 3 h 38"/>
                <a:gd name="T50" fmla="*/ 4 w 30"/>
                <a:gd name="T51" fmla="*/ 3 h 38"/>
                <a:gd name="T52" fmla="*/ 4 w 30"/>
                <a:gd name="T53" fmla="*/ 4 h 38"/>
                <a:gd name="T54" fmla="*/ 4 w 30"/>
                <a:gd name="T55" fmla="*/ 4 h 38"/>
                <a:gd name="T56" fmla="*/ 4 w 30"/>
                <a:gd name="T57" fmla="*/ 4 h 38"/>
                <a:gd name="T58" fmla="*/ 4 w 30"/>
                <a:gd name="T59" fmla="*/ 4 h 38"/>
                <a:gd name="T60" fmla="*/ 4 w 30"/>
                <a:gd name="T61" fmla="*/ 5 h 38"/>
                <a:gd name="T62" fmla="*/ 4 w 30"/>
                <a:gd name="T63" fmla="*/ 5 h 38"/>
                <a:gd name="T64" fmla="*/ 3 w 30"/>
                <a:gd name="T65" fmla="*/ 5 h 38"/>
                <a:gd name="T66" fmla="*/ 3 w 30"/>
                <a:gd name="T67" fmla="*/ 5 h 38"/>
                <a:gd name="T68" fmla="*/ 2 w 30"/>
                <a:gd name="T69" fmla="*/ 16 h 38"/>
                <a:gd name="T70" fmla="*/ 3 w 30"/>
                <a:gd name="T71" fmla="*/ 33 h 38"/>
                <a:gd name="T72" fmla="*/ 3 w 30"/>
                <a:gd name="T73" fmla="*/ 33 h 38"/>
                <a:gd name="T74" fmla="*/ 3 w 30"/>
                <a:gd name="T75" fmla="*/ 33 h 38"/>
                <a:gd name="T76" fmla="*/ 3 w 30"/>
                <a:gd name="T77" fmla="*/ 33 h 38"/>
                <a:gd name="T78" fmla="*/ 3 w 30"/>
                <a:gd name="T79" fmla="*/ 33 h 38"/>
                <a:gd name="T80" fmla="*/ 3 w 30"/>
                <a:gd name="T81" fmla="*/ 33 h 38"/>
                <a:gd name="T82" fmla="*/ 3 w 30"/>
                <a:gd name="T83" fmla="*/ 34 h 38"/>
                <a:gd name="T84" fmla="*/ 2 w 30"/>
                <a:gd name="T85" fmla="*/ 34 h 38"/>
                <a:gd name="T86" fmla="*/ 2 w 30"/>
                <a:gd name="T87" fmla="*/ 34 h 38"/>
                <a:gd name="T88" fmla="*/ 2 w 30"/>
                <a:gd name="T89" fmla="*/ 35 h 38"/>
                <a:gd name="T90" fmla="*/ 2 w 30"/>
                <a:gd name="T91" fmla="*/ 35 h 38"/>
                <a:gd name="T92" fmla="*/ 0 w 30"/>
                <a:gd name="T93" fmla="*/ 37 h 38"/>
                <a:gd name="T94" fmla="*/ 1 w 30"/>
                <a:gd name="T95"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38">
                  <a:moveTo>
                    <a:pt x="1" y="37"/>
                  </a:moveTo>
                  <a:cubicBezTo>
                    <a:pt x="1" y="37"/>
                    <a:pt x="2" y="38"/>
                    <a:pt x="4" y="38"/>
                  </a:cubicBezTo>
                  <a:cubicBezTo>
                    <a:pt x="4" y="38"/>
                    <a:pt x="4" y="38"/>
                    <a:pt x="4" y="38"/>
                  </a:cubicBezTo>
                  <a:cubicBezTo>
                    <a:pt x="4" y="38"/>
                    <a:pt x="5" y="38"/>
                    <a:pt x="5" y="38"/>
                  </a:cubicBezTo>
                  <a:cubicBezTo>
                    <a:pt x="5" y="38"/>
                    <a:pt x="5" y="38"/>
                    <a:pt x="6" y="38"/>
                  </a:cubicBezTo>
                  <a:cubicBezTo>
                    <a:pt x="6" y="37"/>
                    <a:pt x="7" y="37"/>
                    <a:pt x="7" y="37"/>
                  </a:cubicBezTo>
                  <a:cubicBezTo>
                    <a:pt x="9" y="36"/>
                    <a:pt x="11" y="36"/>
                    <a:pt x="12" y="36"/>
                  </a:cubicBezTo>
                  <a:cubicBezTo>
                    <a:pt x="15" y="36"/>
                    <a:pt x="15" y="36"/>
                    <a:pt x="15" y="36"/>
                  </a:cubicBezTo>
                  <a:cubicBezTo>
                    <a:pt x="16" y="36"/>
                    <a:pt x="17" y="36"/>
                    <a:pt x="18" y="33"/>
                  </a:cubicBezTo>
                  <a:cubicBezTo>
                    <a:pt x="18" y="33"/>
                    <a:pt x="18" y="32"/>
                    <a:pt x="19" y="31"/>
                  </a:cubicBezTo>
                  <a:cubicBezTo>
                    <a:pt x="19" y="31"/>
                    <a:pt x="19" y="30"/>
                    <a:pt x="19" y="30"/>
                  </a:cubicBezTo>
                  <a:cubicBezTo>
                    <a:pt x="20" y="29"/>
                    <a:pt x="20" y="29"/>
                    <a:pt x="20" y="28"/>
                  </a:cubicBezTo>
                  <a:cubicBezTo>
                    <a:pt x="21" y="28"/>
                    <a:pt x="21" y="28"/>
                    <a:pt x="21" y="27"/>
                  </a:cubicBezTo>
                  <a:cubicBezTo>
                    <a:pt x="21" y="27"/>
                    <a:pt x="22" y="26"/>
                    <a:pt x="22" y="25"/>
                  </a:cubicBezTo>
                  <a:cubicBezTo>
                    <a:pt x="22" y="25"/>
                    <a:pt x="23" y="25"/>
                    <a:pt x="23" y="25"/>
                  </a:cubicBezTo>
                  <a:cubicBezTo>
                    <a:pt x="23" y="24"/>
                    <a:pt x="24" y="23"/>
                    <a:pt x="24" y="23"/>
                  </a:cubicBezTo>
                  <a:cubicBezTo>
                    <a:pt x="24" y="23"/>
                    <a:pt x="25" y="22"/>
                    <a:pt x="25" y="22"/>
                  </a:cubicBezTo>
                  <a:cubicBezTo>
                    <a:pt x="26" y="20"/>
                    <a:pt x="27" y="19"/>
                    <a:pt x="29" y="18"/>
                  </a:cubicBezTo>
                  <a:cubicBezTo>
                    <a:pt x="29" y="18"/>
                    <a:pt x="29" y="18"/>
                    <a:pt x="29" y="17"/>
                  </a:cubicBezTo>
                  <a:cubicBezTo>
                    <a:pt x="29" y="17"/>
                    <a:pt x="30" y="17"/>
                    <a:pt x="30" y="16"/>
                  </a:cubicBezTo>
                  <a:cubicBezTo>
                    <a:pt x="28" y="15"/>
                    <a:pt x="26" y="13"/>
                    <a:pt x="25" y="11"/>
                  </a:cubicBezTo>
                  <a:cubicBezTo>
                    <a:pt x="21" y="8"/>
                    <a:pt x="17" y="4"/>
                    <a:pt x="13" y="3"/>
                  </a:cubicBezTo>
                  <a:cubicBezTo>
                    <a:pt x="11" y="2"/>
                    <a:pt x="8" y="1"/>
                    <a:pt x="5" y="0"/>
                  </a:cubicBezTo>
                  <a:cubicBezTo>
                    <a:pt x="5" y="1"/>
                    <a:pt x="5" y="2"/>
                    <a:pt x="5" y="3"/>
                  </a:cubicBezTo>
                  <a:cubicBezTo>
                    <a:pt x="5" y="3"/>
                    <a:pt x="5" y="3"/>
                    <a:pt x="5" y="3"/>
                  </a:cubicBezTo>
                  <a:cubicBezTo>
                    <a:pt x="5" y="3"/>
                    <a:pt x="4" y="3"/>
                    <a:pt x="4" y="3"/>
                  </a:cubicBezTo>
                  <a:cubicBezTo>
                    <a:pt x="4" y="3"/>
                    <a:pt x="4" y="4"/>
                    <a:pt x="4" y="4"/>
                  </a:cubicBezTo>
                  <a:cubicBezTo>
                    <a:pt x="4" y="4"/>
                    <a:pt x="4" y="4"/>
                    <a:pt x="4" y="4"/>
                  </a:cubicBezTo>
                  <a:cubicBezTo>
                    <a:pt x="4" y="4"/>
                    <a:pt x="4" y="4"/>
                    <a:pt x="4" y="4"/>
                  </a:cubicBezTo>
                  <a:cubicBezTo>
                    <a:pt x="4" y="4"/>
                    <a:pt x="4" y="4"/>
                    <a:pt x="4" y="4"/>
                  </a:cubicBezTo>
                  <a:cubicBezTo>
                    <a:pt x="4" y="4"/>
                    <a:pt x="4" y="5"/>
                    <a:pt x="4" y="5"/>
                  </a:cubicBezTo>
                  <a:cubicBezTo>
                    <a:pt x="4" y="5"/>
                    <a:pt x="4" y="5"/>
                    <a:pt x="4" y="5"/>
                  </a:cubicBezTo>
                  <a:cubicBezTo>
                    <a:pt x="4" y="5"/>
                    <a:pt x="3" y="5"/>
                    <a:pt x="3" y="5"/>
                  </a:cubicBezTo>
                  <a:cubicBezTo>
                    <a:pt x="3" y="5"/>
                    <a:pt x="3" y="5"/>
                    <a:pt x="3" y="5"/>
                  </a:cubicBezTo>
                  <a:cubicBezTo>
                    <a:pt x="2" y="6"/>
                    <a:pt x="0" y="12"/>
                    <a:pt x="2" y="16"/>
                  </a:cubicBezTo>
                  <a:cubicBezTo>
                    <a:pt x="4" y="21"/>
                    <a:pt x="4" y="30"/>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4"/>
                  </a:cubicBezTo>
                  <a:cubicBezTo>
                    <a:pt x="2" y="34"/>
                    <a:pt x="2" y="34"/>
                    <a:pt x="2" y="34"/>
                  </a:cubicBezTo>
                  <a:cubicBezTo>
                    <a:pt x="2" y="34"/>
                    <a:pt x="2" y="34"/>
                    <a:pt x="2" y="34"/>
                  </a:cubicBezTo>
                  <a:cubicBezTo>
                    <a:pt x="2" y="34"/>
                    <a:pt x="2" y="34"/>
                    <a:pt x="2" y="35"/>
                  </a:cubicBezTo>
                  <a:cubicBezTo>
                    <a:pt x="2" y="35"/>
                    <a:pt x="2" y="35"/>
                    <a:pt x="2" y="35"/>
                  </a:cubicBezTo>
                  <a:cubicBezTo>
                    <a:pt x="1" y="35"/>
                    <a:pt x="1" y="36"/>
                    <a:pt x="0" y="37"/>
                  </a:cubicBezTo>
                  <a:cubicBezTo>
                    <a:pt x="0" y="37"/>
                    <a:pt x="0" y="37"/>
                    <a:pt x="1" y="3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7" name="Freeform 2065"/>
            <p:cNvSpPr>
              <a:spLocks/>
            </p:cNvSpPr>
            <p:nvPr/>
          </p:nvSpPr>
          <p:spPr bwMode="auto">
            <a:xfrm>
              <a:off x="2245" y="1816"/>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8" name="Freeform 2066"/>
            <p:cNvSpPr>
              <a:spLocks/>
            </p:cNvSpPr>
            <p:nvPr/>
          </p:nvSpPr>
          <p:spPr bwMode="auto">
            <a:xfrm>
              <a:off x="2240" y="18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9" name="Freeform 2067"/>
            <p:cNvSpPr>
              <a:spLocks/>
            </p:cNvSpPr>
            <p:nvPr/>
          </p:nvSpPr>
          <p:spPr bwMode="auto">
            <a:xfrm>
              <a:off x="2222" y="1830"/>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0" name="Freeform 2068"/>
            <p:cNvSpPr>
              <a:spLocks/>
            </p:cNvSpPr>
            <p:nvPr/>
          </p:nvSpPr>
          <p:spPr bwMode="auto">
            <a:xfrm>
              <a:off x="2250" y="181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1" name="Freeform 2069"/>
            <p:cNvSpPr>
              <a:spLocks/>
            </p:cNvSpPr>
            <p:nvPr/>
          </p:nvSpPr>
          <p:spPr bwMode="auto">
            <a:xfrm>
              <a:off x="2226" y="183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2" name="Freeform 2070"/>
            <p:cNvSpPr>
              <a:spLocks/>
            </p:cNvSpPr>
            <p:nvPr/>
          </p:nvSpPr>
          <p:spPr bwMode="auto">
            <a:xfrm>
              <a:off x="2243" y="181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3" name="Freeform 2071"/>
            <p:cNvSpPr>
              <a:spLocks/>
            </p:cNvSpPr>
            <p:nvPr/>
          </p:nvSpPr>
          <p:spPr bwMode="auto">
            <a:xfrm>
              <a:off x="2227" y="183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4" name="Freeform 2072"/>
            <p:cNvSpPr>
              <a:spLocks/>
            </p:cNvSpPr>
            <p:nvPr/>
          </p:nvSpPr>
          <p:spPr bwMode="auto">
            <a:xfrm>
              <a:off x="2241" y="1821"/>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1" y="1"/>
                    <a:pt x="1"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5" name="Freeform 2073"/>
            <p:cNvSpPr>
              <a:spLocks/>
            </p:cNvSpPr>
            <p:nvPr/>
          </p:nvSpPr>
          <p:spPr bwMode="auto">
            <a:xfrm>
              <a:off x="2226" y="179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6" name="Freeform 2074"/>
            <p:cNvSpPr>
              <a:spLocks/>
            </p:cNvSpPr>
            <p:nvPr/>
          </p:nvSpPr>
          <p:spPr bwMode="auto">
            <a:xfrm>
              <a:off x="2224" y="18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7" name="Freeform 2075"/>
            <p:cNvSpPr>
              <a:spLocks/>
            </p:cNvSpPr>
            <p:nvPr/>
          </p:nvSpPr>
          <p:spPr bwMode="auto">
            <a:xfrm>
              <a:off x="2224"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8" name="Freeform 2076"/>
            <p:cNvSpPr>
              <a:spLocks/>
            </p:cNvSpPr>
            <p:nvPr/>
          </p:nvSpPr>
          <p:spPr bwMode="auto">
            <a:xfrm>
              <a:off x="2227" y="17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9" name="Freeform 2077"/>
            <p:cNvSpPr>
              <a:spLocks/>
            </p:cNvSpPr>
            <p:nvPr/>
          </p:nvSpPr>
          <p:spPr bwMode="auto">
            <a:xfrm>
              <a:off x="2226" y="17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0" name="Freeform 2078"/>
            <p:cNvSpPr>
              <a:spLocks/>
            </p:cNvSpPr>
            <p:nvPr/>
          </p:nvSpPr>
          <p:spPr bwMode="auto">
            <a:xfrm>
              <a:off x="2225" y="180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1" name="Freeform 2079"/>
            <p:cNvSpPr>
              <a:spLocks/>
            </p:cNvSpPr>
            <p:nvPr/>
          </p:nvSpPr>
          <p:spPr bwMode="auto">
            <a:xfrm>
              <a:off x="2226" y="179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2" name="Freeform 2080"/>
            <p:cNvSpPr>
              <a:spLocks/>
            </p:cNvSpPr>
            <p:nvPr/>
          </p:nvSpPr>
          <p:spPr bwMode="auto">
            <a:xfrm>
              <a:off x="2225"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3" name="Freeform 2081"/>
            <p:cNvSpPr>
              <a:spLocks/>
            </p:cNvSpPr>
            <p:nvPr/>
          </p:nvSpPr>
          <p:spPr bwMode="auto">
            <a:xfrm>
              <a:off x="2225"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4" name="Freeform 2082"/>
            <p:cNvSpPr>
              <a:spLocks/>
            </p:cNvSpPr>
            <p:nvPr/>
          </p:nvSpPr>
          <p:spPr bwMode="auto">
            <a:xfrm>
              <a:off x="2225" y="182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5" name="Freeform 2083"/>
            <p:cNvSpPr>
              <a:spLocks/>
            </p:cNvSpPr>
            <p:nvPr/>
          </p:nvSpPr>
          <p:spPr bwMode="auto">
            <a:xfrm>
              <a:off x="1932" y="1843"/>
              <a:ext cx="58" cy="65"/>
            </a:xfrm>
            <a:custGeom>
              <a:avLst/>
              <a:gdLst>
                <a:gd name="T0" fmla="*/ 47 w 61"/>
                <a:gd name="T1" fmla="*/ 13 h 68"/>
                <a:gd name="T2" fmla="*/ 45 w 61"/>
                <a:gd name="T3" fmla="*/ 12 h 68"/>
                <a:gd name="T4" fmla="*/ 41 w 61"/>
                <a:gd name="T5" fmla="*/ 11 h 68"/>
                <a:gd name="T6" fmla="*/ 35 w 61"/>
                <a:gd name="T7" fmla="*/ 6 h 68"/>
                <a:gd name="T8" fmla="*/ 33 w 61"/>
                <a:gd name="T9" fmla="*/ 6 h 68"/>
                <a:gd name="T10" fmla="*/ 32 w 61"/>
                <a:gd name="T11" fmla="*/ 5 h 68"/>
                <a:gd name="T12" fmla="*/ 30 w 61"/>
                <a:gd name="T13" fmla="*/ 4 h 68"/>
                <a:gd name="T14" fmla="*/ 28 w 61"/>
                <a:gd name="T15" fmla="*/ 3 h 68"/>
                <a:gd name="T16" fmla="*/ 25 w 61"/>
                <a:gd name="T17" fmla="*/ 2 h 68"/>
                <a:gd name="T18" fmla="*/ 23 w 61"/>
                <a:gd name="T19" fmla="*/ 0 h 68"/>
                <a:gd name="T20" fmla="*/ 22 w 61"/>
                <a:gd name="T21" fmla="*/ 1 h 68"/>
                <a:gd name="T22" fmla="*/ 12 w 61"/>
                <a:gd name="T23" fmla="*/ 9 h 68"/>
                <a:gd name="T24" fmla="*/ 9 w 61"/>
                <a:gd name="T25" fmla="*/ 15 h 68"/>
                <a:gd name="T26" fmla="*/ 6 w 61"/>
                <a:gd name="T27" fmla="*/ 20 h 68"/>
                <a:gd name="T28" fmla="*/ 0 w 61"/>
                <a:gd name="T29" fmla="*/ 27 h 68"/>
                <a:gd name="T30" fmla="*/ 1 w 61"/>
                <a:gd name="T31" fmla="*/ 38 h 68"/>
                <a:gd name="T32" fmla="*/ 2 w 61"/>
                <a:gd name="T33" fmla="*/ 39 h 68"/>
                <a:gd name="T34" fmla="*/ 7 w 61"/>
                <a:gd name="T35" fmla="*/ 43 h 68"/>
                <a:gd name="T36" fmla="*/ 9 w 61"/>
                <a:gd name="T37" fmla="*/ 42 h 68"/>
                <a:gd name="T38" fmla="*/ 12 w 61"/>
                <a:gd name="T39" fmla="*/ 50 h 68"/>
                <a:gd name="T40" fmla="*/ 8 w 61"/>
                <a:gd name="T41" fmla="*/ 54 h 68"/>
                <a:gd name="T42" fmla="*/ 9 w 61"/>
                <a:gd name="T43" fmla="*/ 56 h 68"/>
                <a:gd name="T44" fmla="*/ 9 w 61"/>
                <a:gd name="T45" fmla="*/ 57 h 68"/>
                <a:gd name="T46" fmla="*/ 9 w 61"/>
                <a:gd name="T47" fmla="*/ 58 h 68"/>
                <a:gd name="T48" fmla="*/ 7 w 61"/>
                <a:gd name="T49" fmla="*/ 61 h 68"/>
                <a:gd name="T50" fmla="*/ 8 w 61"/>
                <a:gd name="T51" fmla="*/ 62 h 68"/>
                <a:gd name="T52" fmla="*/ 13 w 61"/>
                <a:gd name="T53" fmla="*/ 63 h 68"/>
                <a:gd name="T54" fmla="*/ 18 w 61"/>
                <a:gd name="T55" fmla="*/ 66 h 68"/>
                <a:gd name="T56" fmla="*/ 19 w 61"/>
                <a:gd name="T57" fmla="*/ 67 h 68"/>
                <a:gd name="T58" fmla="*/ 19 w 61"/>
                <a:gd name="T59" fmla="*/ 68 h 68"/>
                <a:gd name="T60" fmla="*/ 20 w 61"/>
                <a:gd name="T61" fmla="*/ 68 h 68"/>
                <a:gd name="T62" fmla="*/ 20 w 61"/>
                <a:gd name="T63" fmla="*/ 67 h 68"/>
                <a:gd name="T64" fmla="*/ 22 w 61"/>
                <a:gd name="T65" fmla="*/ 65 h 68"/>
                <a:gd name="T66" fmla="*/ 33 w 61"/>
                <a:gd name="T67" fmla="*/ 46 h 68"/>
                <a:gd name="T68" fmla="*/ 54 w 61"/>
                <a:gd name="T69" fmla="*/ 35 h 68"/>
                <a:gd name="T70" fmla="*/ 61 w 61"/>
                <a:gd name="T71" fmla="*/ 23 h 68"/>
                <a:gd name="T72" fmla="*/ 60 w 61"/>
                <a:gd name="T73" fmla="*/ 20 h 68"/>
                <a:gd name="T74" fmla="*/ 59 w 61"/>
                <a:gd name="T75" fmla="*/ 19 h 68"/>
                <a:gd name="T76" fmla="*/ 58 w 61"/>
                <a:gd name="T77" fmla="*/ 18 h 68"/>
                <a:gd name="T78" fmla="*/ 52 w 61"/>
                <a:gd name="T7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68">
                  <a:moveTo>
                    <a:pt x="52" y="11"/>
                  </a:moveTo>
                  <a:cubicBezTo>
                    <a:pt x="51" y="12"/>
                    <a:pt x="49" y="13"/>
                    <a:pt x="47" y="13"/>
                  </a:cubicBezTo>
                  <a:cubicBezTo>
                    <a:pt x="46" y="13"/>
                    <a:pt x="46" y="12"/>
                    <a:pt x="46" y="12"/>
                  </a:cubicBezTo>
                  <a:cubicBezTo>
                    <a:pt x="45" y="12"/>
                    <a:pt x="45" y="12"/>
                    <a:pt x="45" y="12"/>
                  </a:cubicBezTo>
                  <a:cubicBezTo>
                    <a:pt x="44" y="12"/>
                    <a:pt x="44" y="12"/>
                    <a:pt x="43" y="12"/>
                  </a:cubicBezTo>
                  <a:cubicBezTo>
                    <a:pt x="43" y="12"/>
                    <a:pt x="42" y="12"/>
                    <a:pt x="41" y="11"/>
                  </a:cubicBezTo>
                  <a:cubicBezTo>
                    <a:pt x="40" y="10"/>
                    <a:pt x="38" y="9"/>
                    <a:pt x="37" y="8"/>
                  </a:cubicBezTo>
                  <a:cubicBezTo>
                    <a:pt x="37" y="7"/>
                    <a:pt x="36" y="6"/>
                    <a:pt x="35" y="6"/>
                  </a:cubicBezTo>
                  <a:cubicBezTo>
                    <a:pt x="35" y="6"/>
                    <a:pt x="34" y="6"/>
                    <a:pt x="34" y="6"/>
                  </a:cubicBezTo>
                  <a:cubicBezTo>
                    <a:pt x="34" y="6"/>
                    <a:pt x="33" y="6"/>
                    <a:pt x="33" y="6"/>
                  </a:cubicBezTo>
                  <a:cubicBezTo>
                    <a:pt x="33" y="6"/>
                    <a:pt x="33" y="6"/>
                    <a:pt x="32" y="5"/>
                  </a:cubicBezTo>
                  <a:cubicBezTo>
                    <a:pt x="32" y="5"/>
                    <a:pt x="32" y="5"/>
                    <a:pt x="32" y="5"/>
                  </a:cubicBezTo>
                  <a:cubicBezTo>
                    <a:pt x="31" y="5"/>
                    <a:pt x="31" y="5"/>
                    <a:pt x="30" y="5"/>
                  </a:cubicBezTo>
                  <a:cubicBezTo>
                    <a:pt x="30" y="5"/>
                    <a:pt x="30" y="4"/>
                    <a:pt x="30" y="4"/>
                  </a:cubicBezTo>
                  <a:cubicBezTo>
                    <a:pt x="29" y="4"/>
                    <a:pt x="28" y="4"/>
                    <a:pt x="28" y="3"/>
                  </a:cubicBezTo>
                  <a:cubicBezTo>
                    <a:pt x="28" y="3"/>
                    <a:pt x="28" y="3"/>
                    <a:pt x="28" y="3"/>
                  </a:cubicBezTo>
                  <a:cubicBezTo>
                    <a:pt x="27" y="3"/>
                    <a:pt x="26" y="2"/>
                    <a:pt x="26" y="2"/>
                  </a:cubicBezTo>
                  <a:cubicBezTo>
                    <a:pt x="26" y="2"/>
                    <a:pt x="25" y="2"/>
                    <a:pt x="25" y="2"/>
                  </a:cubicBezTo>
                  <a:cubicBezTo>
                    <a:pt x="25" y="1"/>
                    <a:pt x="24" y="1"/>
                    <a:pt x="24" y="1"/>
                  </a:cubicBezTo>
                  <a:cubicBezTo>
                    <a:pt x="24" y="1"/>
                    <a:pt x="23" y="1"/>
                    <a:pt x="23" y="0"/>
                  </a:cubicBezTo>
                  <a:cubicBezTo>
                    <a:pt x="23" y="0"/>
                    <a:pt x="23" y="0"/>
                    <a:pt x="23" y="0"/>
                  </a:cubicBezTo>
                  <a:cubicBezTo>
                    <a:pt x="23" y="0"/>
                    <a:pt x="22" y="1"/>
                    <a:pt x="22" y="1"/>
                  </a:cubicBezTo>
                  <a:cubicBezTo>
                    <a:pt x="20" y="3"/>
                    <a:pt x="15" y="4"/>
                    <a:pt x="14" y="4"/>
                  </a:cubicBezTo>
                  <a:cubicBezTo>
                    <a:pt x="12" y="4"/>
                    <a:pt x="12" y="5"/>
                    <a:pt x="12" y="9"/>
                  </a:cubicBezTo>
                  <a:cubicBezTo>
                    <a:pt x="12" y="10"/>
                    <a:pt x="12" y="10"/>
                    <a:pt x="12" y="10"/>
                  </a:cubicBezTo>
                  <a:cubicBezTo>
                    <a:pt x="12" y="13"/>
                    <a:pt x="10" y="14"/>
                    <a:pt x="9" y="15"/>
                  </a:cubicBezTo>
                  <a:cubicBezTo>
                    <a:pt x="8" y="16"/>
                    <a:pt x="7" y="17"/>
                    <a:pt x="6" y="18"/>
                  </a:cubicBezTo>
                  <a:cubicBezTo>
                    <a:pt x="6" y="19"/>
                    <a:pt x="6" y="19"/>
                    <a:pt x="6" y="20"/>
                  </a:cubicBezTo>
                  <a:cubicBezTo>
                    <a:pt x="6" y="22"/>
                    <a:pt x="5" y="23"/>
                    <a:pt x="3" y="25"/>
                  </a:cubicBezTo>
                  <a:cubicBezTo>
                    <a:pt x="1" y="25"/>
                    <a:pt x="0" y="26"/>
                    <a:pt x="0" y="27"/>
                  </a:cubicBezTo>
                  <a:cubicBezTo>
                    <a:pt x="0" y="28"/>
                    <a:pt x="0" y="29"/>
                    <a:pt x="1" y="30"/>
                  </a:cubicBezTo>
                  <a:cubicBezTo>
                    <a:pt x="3" y="33"/>
                    <a:pt x="2" y="36"/>
                    <a:pt x="1" y="38"/>
                  </a:cubicBezTo>
                  <a:cubicBezTo>
                    <a:pt x="1" y="38"/>
                    <a:pt x="1" y="38"/>
                    <a:pt x="0" y="38"/>
                  </a:cubicBezTo>
                  <a:cubicBezTo>
                    <a:pt x="1" y="39"/>
                    <a:pt x="1" y="39"/>
                    <a:pt x="2" y="39"/>
                  </a:cubicBezTo>
                  <a:cubicBezTo>
                    <a:pt x="3" y="40"/>
                    <a:pt x="5" y="41"/>
                    <a:pt x="6" y="42"/>
                  </a:cubicBezTo>
                  <a:cubicBezTo>
                    <a:pt x="7" y="43"/>
                    <a:pt x="7" y="43"/>
                    <a:pt x="7" y="43"/>
                  </a:cubicBezTo>
                  <a:cubicBezTo>
                    <a:pt x="7" y="43"/>
                    <a:pt x="8" y="43"/>
                    <a:pt x="8" y="43"/>
                  </a:cubicBezTo>
                  <a:cubicBezTo>
                    <a:pt x="8" y="43"/>
                    <a:pt x="9" y="42"/>
                    <a:pt x="9" y="42"/>
                  </a:cubicBezTo>
                  <a:cubicBezTo>
                    <a:pt x="11" y="42"/>
                    <a:pt x="11" y="43"/>
                    <a:pt x="12" y="44"/>
                  </a:cubicBezTo>
                  <a:cubicBezTo>
                    <a:pt x="13" y="46"/>
                    <a:pt x="13" y="48"/>
                    <a:pt x="12" y="50"/>
                  </a:cubicBezTo>
                  <a:cubicBezTo>
                    <a:pt x="11" y="52"/>
                    <a:pt x="10" y="53"/>
                    <a:pt x="8" y="54"/>
                  </a:cubicBezTo>
                  <a:cubicBezTo>
                    <a:pt x="8" y="54"/>
                    <a:pt x="8" y="54"/>
                    <a:pt x="8" y="54"/>
                  </a:cubicBezTo>
                  <a:cubicBezTo>
                    <a:pt x="8" y="54"/>
                    <a:pt x="9" y="55"/>
                    <a:pt x="9" y="55"/>
                  </a:cubicBezTo>
                  <a:cubicBezTo>
                    <a:pt x="9" y="56"/>
                    <a:pt x="9" y="56"/>
                    <a:pt x="9" y="56"/>
                  </a:cubicBezTo>
                  <a:cubicBezTo>
                    <a:pt x="9" y="56"/>
                    <a:pt x="9" y="57"/>
                    <a:pt x="9" y="57"/>
                  </a:cubicBezTo>
                  <a:cubicBezTo>
                    <a:pt x="9" y="57"/>
                    <a:pt x="9" y="57"/>
                    <a:pt x="9" y="57"/>
                  </a:cubicBezTo>
                  <a:cubicBezTo>
                    <a:pt x="9" y="58"/>
                    <a:pt x="9" y="58"/>
                    <a:pt x="9" y="58"/>
                  </a:cubicBezTo>
                  <a:cubicBezTo>
                    <a:pt x="9" y="58"/>
                    <a:pt x="9" y="58"/>
                    <a:pt x="9" y="58"/>
                  </a:cubicBezTo>
                  <a:cubicBezTo>
                    <a:pt x="9" y="59"/>
                    <a:pt x="8" y="59"/>
                    <a:pt x="8" y="59"/>
                  </a:cubicBezTo>
                  <a:cubicBezTo>
                    <a:pt x="8" y="60"/>
                    <a:pt x="7" y="60"/>
                    <a:pt x="7" y="61"/>
                  </a:cubicBezTo>
                  <a:cubicBezTo>
                    <a:pt x="7" y="61"/>
                    <a:pt x="7" y="61"/>
                    <a:pt x="7" y="61"/>
                  </a:cubicBezTo>
                  <a:cubicBezTo>
                    <a:pt x="7" y="61"/>
                    <a:pt x="7" y="62"/>
                    <a:pt x="8" y="62"/>
                  </a:cubicBezTo>
                  <a:cubicBezTo>
                    <a:pt x="9" y="63"/>
                    <a:pt x="10" y="63"/>
                    <a:pt x="11" y="63"/>
                  </a:cubicBezTo>
                  <a:cubicBezTo>
                    <a:pt x="11" y="63"/>
                    <a:pt x="12" y="63"/>
                    <a:pt x="13" y="63"/>
                  </a:cubicBezTo>
                  <a:cubicBezTo>
                    <a:pt x="14" y="63"/>
                    <a:pt x="16" y="63"/>
                    <a:pt x="17" y="65"/>
                  </a:cubicBezTo>
                  <a:cubicBezTo>
                    <a:pt x="17" y="66"/>
                    <a:pt x="18" y="66"/>
                    <a:pt x="18" y="66"/>
                  </a:cubicBezTo>
                  <a:cubicBezTo>
                    <a:pt x="18" y="67"/>
                    <a:pt x="18" y="67"/>
                    <a:pt x="18" y="67"/>
                  </a:cubicBezTo>
                  <a:cubicBezTo>
                    <a:pt x="18" y="67"/>
                    <a:pt x="19" y="67"/>
                    <a:pt x="19" y="67"/>
                  </a:cubicBezTo>
                  <a:cubicBezTo>
                    <a:pt x="19" y="67"/>
                    <a:pt x="19" y="67"/>
                    <a:pt x="19" y="68"/>
                  </a:cubicBezTo>
                  <a:cubicBezTo>
                    <a:pt x="19" y="68"/>
                    <a:pt x="19" y="68"/>
                    <a:pt x="19" y="68"/>
                  </a:cubicBezTo>
                  <a:cubicBezTo>
                    <a:pt x="19" y="68"/>
                    <a:pt x="19" y="68"/>
                    <a:pt x="19" y="68"/>
                  </a:cubicBezTo>
                  <a:cubicBezTo>
                    <a:pt x="20" y="68"/>
                    <a:pt x="20" y="68"/>
                    <a:pt x="20" y="68"/>
                  </a:cubicBezTo>
                  <a:cubicBezTo>
                    <a:pt x="20" y="68"/>
                    <a:pt x="20" y="68"/>
                    <a:pt x="20" y="67"/>
                  </a:cubicBezTo>
                  <a:cubicBezTo>
                    <a:pt x="20" y="67"/>
                    <a:pt x="20" y="67"/>
                    <a:pt x="20" y="67"/>
                  </a:cubicBezTo>
                  <a:cubicBezTo>
                    <a:pt x="21" y="67"/>
                    <a:pt x="21" y="67"/>
                    <a:pt x="21" y="66"/>
                  </a:cubicBezTo>
                  <a:cubicBezTo>
                    <a:pt x="21" y="66"/>
                    <a:pt x="21" y="66"/>
                    <a:pt x="22" y="65"/>
                  </a:cubicBezTo>
                  <a:cubicBezTo>
                    <a:pt x="22" y="63"/>
                    <a:pt x="23" y="62"/>
                    <a:pt x="23" y="60"/>
                  </a:cubicBezTo>
                  <a:cubicBezTo>
                    <a:pt x="26" y="54"/>
                    <a:pt x="28" y="47"/>
                    <a:pt x="33" y="46"/>
                  </a:cubicBezTo>
                  <a:cubicBezTo>
                    <a:pt x="34" y="46"/>
                    <a:pt x="34" y="45"/>
                    <a:pt x="35" y="45"/>
                  </a:cubicBezTo>
                  <a:cubicBezTo>
                    <a:pt x="41" y="44"/>
                    <a:pt x="49" y="41"/>
                    <a:pt x="54" y="35"/>
                  </a:cubicBezTo>
                  <a:cubicBezTo>
                    <a:pt x="57" y="30"/>
                    <a:pt x="58" y="28"/>
                    <a:pt x="58" y="27"/>
                  </a:cubicBezTo>
                  <a:cubicBezTo>
                    <a:pt x="58" y="25"/>
                    <a:pt x="59" y="24"/>
                    <a:pt x="61" y="23"/>
                  </a:cubicBezTo>
                  <a:cubicBezTo>
                    <a:pt x="61" y="22"/>
                    <a:pt x="61" y="22"/>
                    <a:pt x="61" y="22"/>
                  </a:cubicBezTo>
                  <a:cubicBezTo>
                    <a:pt x="61" y="22"/>
                    <a:pt x="61" y="21"/>
                    <a:pt x="60" y="20"/>
                  </a:cubicBezTo>
                  <a:cubicBezTo>
                    <a:pt x="60" y="20"/>
                    <a:pt x="60" y="20"/>
                    <a:pt x="60" y="20"/>
                  </a:cubicBezTo>
                  <a:cubicBezTo>
                    <a:pt x="60" y="20"/>
                    <a:pt x="60" y="20"/>
                    <a:pt x="59" y="19"/>
                  </a:cubicBezTo>
                  <a:cubicBezTo>
                    <a:pt x="59" y="19"/>
                    <a:pt x="59" y="19"/>
                    <a:pt x="59" y="19"/>
                  </a:cubicBezTo>
                  <a:cubicBezTo>
                    <a:pt x="58" y="18"/>
                    <a:pt x="58" y="18"/>
                    <a:pt x="58" y="18"/>
                  </a:cubicBezTo>
                  <a:cubicBezTo>
                    <a:pt x="57" y="16"/>
                    <a:pt x="57" y="16"/>
                    <a:pt x="57" y="16"/>
                  </a:cubicBezTo>
                  <a:cubicBezTo>
                    <a:pt x="55" y="15"/>
                    <a:pt x="53" y="12"/>
                    <a:pt x="52" y="1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6" name="Freeform 2084"/>
            <p:cNvSpPr>
              <a:spLocks/>
            </p:cNvSpPr>
            <p:nvPr/>
          </p:nvSpPr>
          <p:spPr bwMode="auto">
            <a:xfrm>
              <a:off x="1973" y="185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7" name="Freeform 2085"/>
            <p:cNvSpPr>
              <a:spLocks/>
            </p:cNvSpPr>
            <p:nvPr/>
          </p:nvSpPr>
          <p:spPr bwMode="auto">
            <a:xfrm>
              <a:off x="1976" y="1853"/>
              <a:ext cx="6" cy="2"/>
            </a:xfrm>
            <a:custGeom>
              <a:avLst/>
              <a:gdLst>
                <a:gd name="T0" fmla="*/ 6 w 6"/>
                <a:gd name="T1" fmla="*/ 0 h 2"/>
                <a:gd name="T2" fmla="*/ 0 w 6"/>
                <a:gd name="T3" fmla="*/ 1 h 2"/>
                <a:gd name="T4" fmla="*/ 1 w 6"/>
                <a:gd name="T5" fmla="*/ 2 h 2"/>
                <a:gd name="T6" fmla="*/ 6 w 6"/>
                <a:gd name="T7" fmla="*/ 0 h 2"/>
              </a:gdLst>
              <a:ahLst/>
              <a:cxnLst>
                <a:cxn ang="0">
                  <a:pos x="T0" y="T1"/>
                </a:cxn>
                <a:cxn ang="0">
                  <a:pos x="T2" y="T3"/>
                </a:cxn>
                <a:cxn ang="0">
                  <a:pos x="T4" y="T5"/>
                </a:cxn>
                <a:cxn ang="0">
                  <a:pos x="T6" y="T7"/>
                </a:cxn>
              </a:cxnLst>
              <a:rect l="0" t="0" r="r" b="b"/>
              <a:pathLst>
                <a:path w="6" h="2">
                  <a:moveTo>
                    <a:pt x="6" y="0"/>
                  </a:moveTo>
                  <a:cubicBezTo>
                    <a:pt x="4" y="1"/>
                    <a:pt x="2" y="2"/>
                    <a:pt x="0" y="1"/>
                  </a:cubicBezTo>
                  <a:cubicBezTo>
                    <a:pt x="0" y="1"/>
                    <a:pt x="0" y="2"/>
                    <a:pt x="1" y="2"/>
                  </a:cubicBezTo>
                  <a:cubicBezTo>
                    <a:pt x="3" y="2"/>
                    <a:pt x="5" y="1"/>
                    <a:pt x="6"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8" name="Freeform 2086"/>
            <p:cNvSpPr>
              <a:spLocks/>
            </p:cNvSpPr>
            <p:nvPr/>
          </p:nvSpPr>
          <p:spPr bwMode="auto">
            <a:xfrm>
              <a:off x="1964" y="1848"/>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9" name="Freeform 2087"/>
            <p:cNvSpPr>
              <a:spLocks/>
            </p:cNvSpPr>
            <p:nvPr/>
          </p:nvSpPr>
          <p:spPr bwMode="auto">
            <a:xfrm>
              <a:off x="1961" y="184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0" name="Freeform 2088"/>
            <p:cNvSpPr>
              <a:spLocks/>
            </p:cNvSpPr>
            <p:nvPr/>
          </p:nvSpPr>
          <p:spPr bwMode="auto">
            <a:xfrm>
              <a:off x="1963" y="184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1" name="Freeform 2089"/>
            <p:cNvSpPr>
              <a:spLocks/>
            </p:cNvSpPr>
            <p:nvPr/>
          </p:nvSpPr>
          <p:spPr bwMode="auto">
            <a:xfrm>
              <a:off x="1956" y="184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2" name="Freeform 2090"/>
            <p:cNvSpPr>
              <a:spLocks/>
            </p:cNvSpPr>
            <p:nvPr/>
          </p:nvSpPr>
          <p:spPr bwMode="auto">
            <a:xfrm>
              <a:off x="1954" y="184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3" name="Freeform 2091"/>
            <p:cNvSpPr>
              <a:spLocks/>
            </p:cNvSpPr>
            <p:nvPr/>
          </p:nvSpPr>
          <p:spPr bwMode="auto">
            <a:xfrm>
              <a:off x="1959" y="18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4" name="Freeform 2092"/>
            <p:cNvSpPr>
              <a:spLocks/>
            </p:cNvSpPr>
            <p:nvPr/>
          </p:nvSpPr>
          <p:spPr bwMode="auto">
            <a:xfrm>
              <a:off x="1941" y="189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5" name="Freeform 2093"/>
            <p:cNvSpPr>
              <a:spLocks/>
            </p:cNvSpPr>
            <p:nvPr/>
          </p:nvSpPr>
          <p:spPr bwMode="auto">
            <a:xfrm>
              <a:off x="1989" y="1862"/>
              <a:ext cx="1" cy="3"/>
            </a:xfrm>
            <a:custGeom>
              <a:avLst/>
              <a:gdLst>
                <a:gd name="T0" fmla="*/ 1 w 1"/>
                <a:gd name="T1" fmla="*/ 3 h 3"/>
                <a:gd name="T2" fmla="*/ 1 w 1"/>
                <a:gd name="T3" fmla="*/ 2 h 3"/>
                <a:gd name="T4" fmla="*/ 0 w 1"/>
                <a:gd name="T5" fmla="*/ 0 h 3"/>
                <a:gd name="T6" fmla="*/ 1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2"/>
                    <a:pt x="1" y="2"/>
                    <a:pt x="1" y="2"/>
                  </a:cubicBezTo>
                  <a:cubicBezTo>
                    <a:pt x="1" y="2"/>
                    <a:pt x="1" y="1"/>
                    <a:pt x="0" y="0"/>
                  </a:cubicBezTo>
                  <a:cubicBezTo>
                    <a:pt x="1" y="1"/>
                    <a:pt x="1" y="2"/>
                    <a:pt x="1" y="2"/>
                  </a:cubicBezTo>
                  <a:cubicBezTo>
                    <a:pt x="1" y="2"/>
                    <a:pt x="1" y="2"/>
                    <a:pt x="1"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6" name="Freeform 2094"/>
            <p:cNvSpPr>
              <a:spLocks/>
            </p:cNvSpPr>
            <p:nvPr/>
          </p:nvSpPr>
          <p:spPr bwMode="auto">
            <a:xfrm>
              <a:off x="1940" y="1894"/>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7" name="Freeform 2095"/>
            <p:cNvSpPr>
              <a:spLocks/>
            </p:cNvSpPr>
            <p:nvPr/>
          </p:nvSpPr>
          <p:spPr bwMode="auto">
            <a:xfrm>
              <a:off x="1950" y="1908"/>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8" name="Freeform 2096"/>
            <p:cNvSpPr>
              <a:spLocks/>
            </p:cNvSpPr>
            <p:nvPr/>
          </p:nvSpPr>
          <p:spPr bwMode="auto">
            <a:xfrm>
              <a:off x="1951" y="19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9" name="Freeform 2097"/>
            <p:cNvSpPr>
              <a:spLocks/>
            </p:cNvSpPr>
            <p:nvPr/>
          </p:nvSpPr>
          <p:spPr bwMode="auto">
            <a:xfrm>
              <a:off x="1941" y="18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0" name="Freeform 2098"/>
            <p:cNvSpPr>
              <a:spLocks/>
            </p:cNvSpPr>
            <p:nvPr/>
          </p:nvSpPr>
          <p:spPr bwMode="auto">
            <a:xfrm>
              <a:off x="1940" y="1898"/>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1" name="Freeform 2099"/>
            <p:cNvSpPr>
              <a:spLocks/>
            </p:cNvSpPr>
            <p:nvPr/>
          </p:nvSpPr>
          <p:spPr bwMode="auto">
            <a:xfrm>
              <a:off x="1988" y="186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2" name="Freeform 2100"/>
            <p:cNvSpPr>
              <a:spLocks/>
            </p:cNvSpPr>
            <p:nvPr/>
          </p:nvSpPr>
          <p:spPr bwMode="auto">
            <a:xfrm>
              <a:off x="1950" y="19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3" name="Freeform 2101"/>
            <p:cNvSpPr>
              <a:spLocks/>
            </p:cNvSpPr>
            <p:nvPr/>
          </p:nvSpPr>
          <p:spPr bwMode="auto">
            <a:xfrm>
              <a:off x="1949" y="190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4" name="Freeform 2102"/>
            <p:cNvSpPr>
              <a:spLocks/>
            </p:cNvSpPr>
            <p:nvPr/>
          </p:nvSpPr>
          <p:spPr bwMode="auto">
            <a:xfrm>
              <a:off x="1987" y="1858"/>
              <a:ext cx="1" cy="3"/>
            </a:xfrm>
            <a:custGeom>
              <a:avLst/>
              <a:gdLst>
                <a:gd name="T0" fmla="*/ 2 w 2"/>
                <a:gd name="T1" fmla="*/ 3 h 3"/>
                <a:gd name="T2" fmla="*/ 0 w 2"/>
                <a:gd name="T3" fmla="*/ 1 h 3"/>
                <a:gd name="T4" fmla="*/ 0 w 2"/>
                <a:gd name="T5" fmla="*/ 0 h 3"/>
                <a:gd name="T6" fmla="*/ 1 w 2"/>
                <a:gd name="T7" fmla="*/ 2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2"/>
                    <a:pt x="1" y="1"/>
                    <a:pt x="0" y="1"/>
                  </a:cubicBezTo>
                  <a:cubicBezTo>
                    <a:pt x="0" y="1"/>
                    <a:pt x="0" y="1"/>
                    <a:pt x="0" y="0"/>
                  </a:cubicBezTo>
                  <a:cubicBezTo>
                    <a:pt x="1" y="2"/>
                    <a:pt x="1" y="2"/>
                    <a:pt x="1" y="2"/>
                  </a:cubicBezTo>
                  <a:cubicBezTo>
                    <a:pt x="1" y="2"/>
                    <a:pt x="1" y="2"/>
                    <a:pt x="2"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5" name="Freeform 2103"/>
            <p:cNvSpPr>
              <a:spLocks/>
            </p:cNvSpPr>
            <p:nvPr/>
          </p:nvSpPr>
          <p:spPr bwMode="auto">
            <a:xfrm>
              <a:off x="1948" y="190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6" name="Freeform 2104"/>
            <p:cNvSpPr>
              <a:spLocks/>
            </p:cNvSpPr>
            <p:nvPr/>
          </p:nvSpPr>
          <p:spPr bwMode="auto">
            <a:xfrm>
              <a:off x="1952" y="190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7" name="Freeform 2105"/>
            <p:cNvSpPr>
              <a:spLocks/>
            </p:cNvSpPr>
            <p:nvPr/>
          </p:nvSpPr>
          <p:spPr bwMode="auto">
            <a:xfrm>
              <a:off x="2142" y="1740"/>
              <a:ext cx="6" cy="4"/>
            </a:xfrm>
            <a:custGeom>
              <a:avLst/>
              <a:gdLst>
                <a:gd name="T0" fmla="*/ 7 w 7"/>
                <a:gd name="T1" fmla="*/ 3 h 4"/>
                <a:gd name="T2" fmla="*/ 5 w 7"/>
                <a:gd name="T3" fmla="*/ 0 h 4"/>
                <a:gd name="T4" fmla="*/ 4 w 7"/>
                <a:gd name="T5" fmla="*/ 0 h 4"/>
                <a:gd name="T6" fmla="*/ 1 w 7"/>
                <a:gd name="T7" fmla="*/ 0 h 4"/>
                <a:gd name="T8" fmla="*/ 1 w 7"/>
                <a:gd name="T9" fmla="*/ 4 h 4"/>
                <a:gd name="T10" fmla="*/ 0 w 7"/>
                <a:gd name="T11" fmla="*/ 4 h 4"/>
                <a:gd name="T12" fmla="*/ 6 w 7"/>
                <a:gd name="T13" fmla="*/ 3 h 4"/>
                <a:gd name="T14" fmla="*/ 7 w 7"/>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3"/>
                  </a:moveTo>
                  <a:cubicBezTo>
                    <a:pt x="7" y="2"/>
                    <a:pt x="6" y="1"/>
                    <a:pt x="5" y="0"/>
                  </a:cubicBezTo>
                  <a:cubicBezTo>
                    <a:pt x="5" y="0"/>
                    <a:pt x="5" y="0"/>
                    <a:pt x="4" y="0"/>
                  </a:cubicBezTo>
                  <a:cubicBezTo>
                    <a:pt x="3" y="0"/>
                    <a:pt x="2" y="0"/>
                    <a:pt x="1" y="0"/>
                  </a:cubicBezTo>
                  <a:cubicBezTo>
                    <a:pt x="1" y="1"/>
                    <a:pt x="1" y="3"/>
                    <a:pt x="1" y="4"/>
                  </a:cubicBezTo>
                  <a:cubicBezTo>
                    <a:pt x="1" y="4"/>
                    <a:pt x="0" y="4"/>
                    <a:pt x="0" y="4"/>
                  </a:cubicBezTo>
                  <a:cubicBezTo>
                    <a:pt x="2" y="4"/>
                    <a:pt x="5" y="4"/>
                    <a:pt x="6" y="3"/>
                  </a:cubicBezTo>
                  <a:cubicBezTo>
                    <a:pt x="7" y="3"/>
                    <a:pt x="7" y="3"/>
                    <a:pt x="7"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sp>
        <p:nvSpPr>
          <p:cNvPr id="1190" name="Oval 1189"/>
          <p:cNvSpPr/>
          <p:nvPr/>
        </p:nvSpPr>
        <p:spPr>
          <a:xfrm>
            <a:off x="571533" y="2156724"/>
            <a:ext cx="171437" cy="165911"/>
          </a:xfrm>
          <a:prstGeom prst="ellipse">
            <a:avLst/>
          </a:prstGeom>
          <a:solidFill>
            <a:srgbClr val="4BA08D"/>
          </a:solidFill>
          <a:ln>
            <a:solidFill>
              <a:srgbClr val="4BA0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082" eaLnBrk="1" fontAlgn="auto" hangingPunct="1">
              <a:lnSpc>
                <a:spcPct val="90000"/>
              </a:lnSpc>
              <a:spcBef>
                <a:spcPct val="20000"/>
              </a:spcBef>
              <a:spcAft>
                <a:spcPts val="0"/>
              </a:spcAft>
              <a:defRPr/>
            </a:pPr>
            <a:r>
              <a:rPr lang="en-US" sz="788" dirty="0">
                <a:solidFill>
                  <a:schemeClr val="bg1"/>
                </a:solidFill>
                <a:latin typeface="+mj-lt"/>
                <a:ea typeface="Segoe UI" panose="020B0502040204020203" pitchFamily="34" charset="0"/>
                <a:cs typeface="Segoe UI Semilight" panose="020B0402040204020203" pitchFamily="34" charset="0"/>
              </a:rPr>
              <a:t>1</a:t>
            </a:r>
            <a:endParaRPr lang="id-ID" sz="788" dirty="0">
              <a:solidFill>
                <a:schemeClr val="bg1"/>
              </a:solidFill>
              <a:latin typeface="+mj-lt"/>
              <a:ea typeface="Segoe UI" panose="020B0502040204020203" pitchFamily="34" charset="0"/>
              <a:cs typeface="Segoe UI Semilight" panose="020B0402040204020203" pitchFamily="34" charset="0"/>
            </a:endParaRPr>
          </a:p>
        </p:txBody>
      </p:sp>
      <p:cxnSp>
        <p:nvCxnSpPr>
          <p:cNvPr id="1194" name="Straight Connector 1193"/>
          <p:cNvCxnSpPr/>
          <p:nvPr/>
        </p:nvCxnSpPr>
        <p:spPr>
          <a:xfrm flipV="1">
            <a:off x="661875" y="1721043"/>
            <a:ext cx="8902" cy="425532"/>
          </a:xfrm>
          <a:prstGeom prst="line">
            <a:avLst/>
          </a:prstGeom>
          <a:solidFill>
            <a:srgbClr val="E94F35"/>
          </a:solidFill>
          <a:ln w="19050">
            <a:solidFill>
              <a:srgbClr val="4BA08D"/>
            </a:solidFill>
            <a:prstDash val="sysDot"/>
          </a:ln>
        </p:spPr>
        <p:style>
          <a:lnRef idx="1">
            <a:schemeClr val="accent1"/>
          </a:lnRef>
          <a:fillRef idx="0">
            <a:schemeClr val="accent1"/>
          </a:fillRef>
          <a:effectRef idx="0">
            <a:schemeClr val="accent1"/>
          </a:effectRef>
          <a:fontRef idx="minor">
            <a:schemeClr val="tx1"/>
          </a:fontRef>
        </p:style>
      </p:cxnSp>
      <p:cxnSp>
        <p:nvCxnSpPr>
          <p:cNvPr id="1195" name="Straight Connector 1194"/>
          <p:cNvCxnSpPr/>
          <p:nvPr/>
        </p:nvCxnSpPr>
        <p:spPr>
          <a:xfrm>
            <a:off x="670777" y="1717376"/>
            <a:ext cx="1864801" cy="7333"/>
          </a:xfrm>
          <a:prstGeom prst="line">
            <a:avLst/>
          </a:prstGeom>
          <a:solidFill>
            <a:srgbClr val="E94F35"/>
          </a:solidFill>
          <a:ln w="19050">
            <a:solidFill>
              <a:srgbClr val="4BA08D"/>
            </a:solidFill>
            <a:prstDash val="sysDot"/>
          </a:ln>
        </p:spPr>
        <p:style>
          <a:lnRef idx="1">
            <a:schemeClr val="accent1"/>
          </a:lnRef>
          <a:fillRef idx="0">
            <a:schemeClr val="accent1"/>
          </a:fillRef>
          <a:effectRef idx="0">
            <a:schemeClr val="accent1"/>
          </a:effectRef>
          <a:fontRef idx="minor">
            <a:schemeClr val="tx1"/>
          </a:fontRef>
        </p:style>
      </p:cxnSp>
      <p:sp>
        <p:nvSpPr>
          <p:cNvPr id="1188" name="Text Placeholder 32"/>
          <p:cNvSpPr txBox="1">
            <a:spLocks/>
          </p:cNvSpPr>
          <p:nvPr/>
        </p:nvSpPr>
        <p:spPr>
          <a:xfrm>
            <a:off x="654774" y="2476706"/>
            <a:ext cx="2022308" cy="148341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defRPr/>
            </a:pPr>
            <a:r>
              <a:rPr lang="en-US" sz="1400" dirty="0" smtClean="0">
                <a:solidFill>
                  <a:srgbClr val="0A304B"/>
                </a:solidFill>
                <a:latin typeface="Source Sans Pro"/>
                <a:cs typeface="Source Sans Pro"/>
              </a:rPr>
              <a:t>Number of Latin America and Caribbean Community members participating in one or more projects of the LAC Strategic Plan</a:t>
            </a:r>
            <a:endParaRPr lang="en-US" sz="1400" dirty="0">
              <a:solidFill>
                <a:srgbClr val="0A304B"/>
              </a:solidFill>
              <a:latin typeface="Source Sans Pro"/>
              <a:cs typeface="Source Sans Pro"/>
            </a:endParaRPr>
          </a:p>
        </p:txBody>
      </p:sp>
      <p:sp>
        <p:nvSpPr>
          <p:cNvPr id="1189" name="Text Placeholder 33"/>
          <p:cNvSpPr txBox="1">
            <a:spLocks/>
          </p:cNvSpPr>
          <p:nvPr/>
        </p:nvSpPr>
        <p:spPr>
          <a:xfrm>
            <a:off x="869563" y="2045446"/>
            <a:ext cx="1408228" cy="38984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fontAlgn="auto">
              <a:spcBef>
                <a:spcPts val="0"/>
              </a:spcBef>
              <a:spcAft>
                <a:spcPts val="0"/>
              </a:spcAft>
              <a:buFont typeface="Arial" panose="020B0604020202020204" pitchFamily="34" charset="0"/>
              <a:buNone/>
              <a:defRPr/>
            </a:pPr>
            <a:r>
              <a:rPr lang="en-AU" sz="1400" dirty="0" smtClean="0">
                <a:solidFill>
                  <a:srgbClr val="4BA08D"/>
                </a:solidFill>
                <a:latin typeface="Source Sans Pro" panose="020B0503030403020204" pitchFamily="34" charset="0"/>
                <a:ea typeface="Segoe UI" panose="020B0502040204020203" pitchFamily="34" charset="0"/>
                <a:cs typeface="Segoe UI Semilight" panose="020B0402040204020203" pitchFamily="34" charset="0"/>
              </a:rPr>
              <a:t>Latin America/</a:t>
            </a:r>
          </a:p>
          <a:p>
            <a:pPr marL="0" indent="0" defTabSz="457082" fontAlgn="auto">
              <a:spcBef>
                <a:spcPts val="0"/>
              </a:spcBef>
              <a:spcAft>
                <a:spcPts val="0"/>
              </a:spcAft>
              <a:buFont typeface="Arial" panose="020B0604020202020204" pitchFamily="34" charset="0"/>
              <a:buNone/>
              <a:defRPr/>
            </a:pPr>
            <a:r>
              <a:rPr lang="en-AU" sz="1400" dirty="0" smtClean="0">
                <a:solidFill>
                  <a:srgbClr val="4BA08D"/>
                </a:solidFill>
                <a:latin typeface="Source Sans Pro" panose="020B0503030403020204" pitchFamily="34" charset="0"/>
                <a:ea typeface="Segoe UI" panose="020B0502040204020203" pitchFamily="34" charset="0"/>
                <a:cs typeface="Segoe UI Semilight" panose="020B0402040204020203" pitchFamily="34" charset="0"/>
              </a:rPr>
              <a:t>Caribbean Islands</a:t>
            </a:r>
            <a:endParaRPr lang="en-AU" sz="1400" dirty="0">
              <a:solidFill>
                <a:srgbClr val="4BA08D"/>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6" name="Title 5"/>
          <p:cNvSpPr>
            <a:spLocks noGrp="1"/>
          </p:cNvSpPr>
          <p:nvPr>
            <p:ph type="title"/>
          </p:nvPr>
        </p:nvSpPr>
        <p:spPr/>
        <p:txBody>
          <a:bodyPr/>
          <a:lstStyle/>
          <a:p>
            <a:r>
              <a:rPr lang="en-US" dirty="0" smtClean="0"/>
              <a:t>LAC Community participation</a:t>
            </a:r>
            <a:endParaRPr lang="en-US" dirty="0"/>
          </a:p>
        </p:txBody>
      </p:sp>
      <p:sp>
        <p:nvSpPr>
          <p:cNvPr id="1156" name="Oval 1155"/>
          <p:cNvSpPr/>
          <p:nvPr/>
        </p:nvSpPr>
        <p:spPr>
          <a:xfrm>
            <a:off x="571533" y="2135031"/>
            <a:ext cx="180684" cy="180684"/>
          </a:xfrm>
          <a:prstGeom prst="ellipse">
            <a:avLst/>
          </a:prstGeom>
          <a:solidFill>
            <a:srgbClr val="458D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Freeform 2109"/>
          <p:cNvSpPr>
            <a:spLocks/>
          </p:cNvSpPr>
          <p:nvPr/>
        </p:nvSpPr>
        <p:spPr bwMode="auto">
          <a:xfrm>
            <a:off x="2873198" y="2132611"/>
            <a:ext cx="35493" cy="18078"/>
          </a:xfrm>
          <a:custGeom>
            <a:avLst/>
            <a:gdLst>
              <a:gd name="T0" fmla="*/ 4 w 20"/>
              <a:gd name="T1" fmla="*/ 1 h 11"/>
              <a:gd name="T2" fmla="*/ 4 w 20"/>
              <a:gd name="T3" fmla="*/ 1 h 11"/>
              <a:gd name="T4" fmla="*/ 2 w 20"/>
              <a:gd name="T5" fmla="*/ 2 h 11"/>
              <a:gd name="T6" fmla="*/ 2 w 20"/>
              <a:gd name="T7" fmla="*/ 2 h 11"/>
              <a:gd name="T8" fmla="*/ 1 w 20"/>
              <a:gd name="T9" fmla="*/ 3 h 11"/>
              <a:gd name="T10" fmla="*/ 1 w 20"/>
              <a:gd name="T11" fmla="*/ 3 h 11"/>
              <a:gd name="T12" fmla="*/ 0 w 20"/>
              <a:gd name="T13" fmla="*/ 5 h 11"/>
              <a:gd name="T14" fmla="*/ 0 w 20"/>
              <a:gd name="T15" fmla="*/ 5 h 11"/>
              <a:gd name="T16" fmla="*/ 18 w 20"/>
              <a:gd name="T17" fmla="*/ 11 h 11"/>
              <a:gd name="T18" fmla="*/ 20 w 20"/>
              <a:gd name="T19" fmla="*/ 10 h 11"/>
              <a:gd name="T20" fmla="*/ 20 w 20"/>
              <a:gd name="T21" fmla="*/ 10 h 11"/>
              <a:gd name="T22" fmla="*/ 20 w 20"/>
              <a:gd name="T23" fmla="*/ 9 h 11"/>
              <a:gd name="T24" fmla="*/ 20 w 20"/>
              <a:gd name="T25" fmla="*/ 8 h 11"/>
              <a:gd name="T26" fmla="*/ 20 w 20"/>
              <a:gd name="T27" fmla="*/ 8 h 11"/>
              <a:gd name="T28" fmla="*/ 20 w 20"/>
              <a:gd name="T29" fmla="*/ 7 h 11"/>
              <a:gd name="T30" fmla="*/ 20 w 20"/>
              <a:gd name="T31" fmla="*/ 7 h 11"/>
              <a:gd name="T32" fmla="*/ 20 w 20"/>
              <a:gd name="T33" fmla="*/ 6 h 11"/>
              <a:gd name="T34" fmla="*/ 20 w 20"/>
              <a:gd name="T35" fmla="*/ 6 h 11"/>
              <a:gd name="T36" fmla="*/ 20 w 20"/>
              <a:gd name="T37" fmla="*/ 6 h 11"/>
              <a:gd name="T38" fmla="*/ 20 w 20"/>
              <a:gd name="T39" fmla="*/ 5 h 11"/>
              <a:gd name="T40" fmla="*/ 20 w 20"/>
              <a:gd name="T41" fmla="*/ 5 h 11"/>
              <a:gd name="T42" fmla="*/ 20 w 20"/>
              <a:gd name="T43" fmla="*/ 5 h 11"/>
              <a:gd name="T44" fmla="*/ 20 w 20"/>
              <a:gd name="T45" fmla="*/ 5 h 11"/>
              <a:gd name="T46" fmla="*/ 20 w 20"/>
              <a:gd name="T47" fmla="*/ 5 h 11"/>
              <a:gd name="T48" fmla="*/ 20 w 20"/>
              <a:gd name="T49" fmla="*/ 5 h 11"/>
              <a:gd name="T50" fmla="*/ 18 w 20"/>
              <a:gd name="T51" fmla="*/ 5 h 11"/>
              <a:gd name="T52" fmla="*/ 17 w 20"/>
              <a:gd name="T53" fmla="*/ 5 h 11"/>
              <a:gd name="T54" fmla="*/ 8 w 20"/>
              <a:gd name="T55" fmla="*/ 2 h 11"/>
              <a:gd name="T56" fmla="*/ 7 w 20"/>
              <a:gd name="T57" fmla="*/ 1 h 11"/>
              <a:gd name="T58" fmla="*/ 6 w 20"/>
              <a:gd name="T59" fmla="*/ 1 h 11"/>
              <a:gd name="T60" fmla="*/ 5 w 20"/>
              <a:gd name="T61" fmla="*/ 0 h 11"/>
              <a:gd name="T62" fmla="*/ 4 w 20"/>
              <a:gd name="T63" fmla="*/ 1 h 11"/>
              <a:gd name="T64" fmla="*/ 4 w 20"/>
              <a:gd name="T6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11">
                <a:moveTo>
                  <a:pt x="4" y="1"/>
                </a:moveTo>
                <a:cubicBezTo>
                  <a:pt x="4" y="1"/>
                  <a:pt x="4" y="1"/>
                  <a:pt x="4" y="1"/>
                </a:cubicBezTo>
                <a:cubicBezTo>
                  <a:pt x="4" y="1"/>
                  <a:pt x="3" y="2"/>
                  <a:pt x="2" y="2"/>
                </a:cubicBezTo>
                <a:cubicBezTo>
                  <a:pt x="2" y="2"/>
                  <a:pt x="2" y="2"/>
                  <a:pt x="2" y="2"/>
                </a:cubicBezTo>
                <a:cubicBezTo>
                  <a:pt x="2" y="3"/>
                  <a:pt x="2" y="3"/>
                  <a:pt x="1" y="3"/>
                </a:cubicBezTo>
                <a:cubicBezTo>
                  <a:pt x="1" y="3"/>
                  <a:pt x="1" y="3"/>
                  <a:pt x="1" y="3"/>
                </a:cubicBezTo>
                <a:cubicBezTo>
                  <a:pt x="1" y="4"/>
                  <a:pt x="0" y="4"/>
                  <a:pt x="0" y="5"/>
                </a:cubicBezTo>
                <a:cubicBezTo>
                  <a:pt x="0" y="5"/>
                  <a:pt x="0" y="5"/>
                  <a:pt x="0" y="5"/>
                </a:cubicBezTo>
                <a:cubicBezTo>
                  <a:pt x="5" y="8"/>
                  <a:pt x="15" y="11"/>
                  <a:pt x="18" y="11"/>
                </a:cubicBezTo>
                <a:cubicBezTo>
                  <a:pt x="19" y="11"/>
                  <a:pt x="19" y="10"/>
                  <a:pt x="20" y="10"/>
                </a:cubicBezTo>
                <a:cubicBezTo>
                  <a:pt x="20" y="10"/>
                  <a:pt x="20" y="10"/>
                  <a:pt x="20" y="10"/>
                </a:cubicBezTo>
                <a:cubicBezTo>
                  <a:pt x="20" y="9"/>
                  <a:pt x="20" y="9"/>
                  <a:pt x="20" y="9"/>
                </a:cubicBezTo>
                <a:cubicBezTo>
                  <a:pt x="20" y="9"/>
                  <a:pt x="20" y="8"/>
                  <a:pt x="20" y="8"/>
                </a:cubicBezTo>
                <a:cubicBezTo>
                  <a:pt x="20" y="8"/>
                  <a:pt x="20" y="8"/>
                  <a:pt x="20" y="8"/>
                </a:cubicBezTo>
                <a:cubicBezTo>
                  <a:pt x="20" y="8"/>
                  <a:pt x="20" y="7"/>
                  <a:pt x="20" y="7"/>
                </a:cubicBezTo>
                <a:cubicBezTo>
                  <a:pt x="20" y="7"/>
                  <a:pt x="20" y="7"/>
                  <a:pt x="20" y="7"/>
                </a:cubicBezTo>
                <a:cubicBezTo>
                  <a:pt x="20" y="7"/>
                  <a:pt x="20" y="6"/>
                  <a:pt x="20" y="6"/>
                </a:cubicBezTo>
                <a:cubicBezTo>
                  <a:pt x="20" y="6"/>
                  <a:pt x="20" y="6"/>
                  <a:pt x="20" y="6"/>
                </a:cubicBezTo>
                <a:cubicBezTo>
                  <a:pt x="20" y="6"/>
                  <a:pt x="20" y="6"/>
                  <a:pt x="20" y="6"/>
                </a:cubicBezTo>
                <a:cubicBezTo>
                  <a:pt x="20" y="6"/>
                  <a:pt x="20" y="6"/>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19" y="5"/>
                  <a:pt x="18" y="5"/>
                </a:cubicBezTo>
                <a:cubicBezTo>
                  <a:pt x="17" y="5"/>
                  <a:pt x="17" y="5"/>
                  <a:pt x="17" y="5"/>
                </a:cubicBezTo>
                <a:cubicBezTo>
                  <a:pt x="15" y="5"/>
                  <a:pt x="12" y="5"/>
                  <a:pt x="8" y="2"/>
                </a:cubicBezTo>
                <a:cubicBezTo>
                  <a:pt x="8" y="2"/>
                  <a:pt x="7" y="2"/>
                  <a:pt x="7" y="1"/>
                </a:cubicBezTo>
                <a:cubicBezTo>
                  <a:pt x="6" y="1"/>
                  <a:pt x="6" y="1"/>
                  <a:pt x="6" y="1"/>
                </a:cubicBezTo>
                <a:cubicBezTo>
                  <a:pt x="6" y="1"/>
                  <a:pt x="5" y="1"/>
                  <a:pt x="5" y="0"/>
                </a:cubicBezTo>
                <a:cubicBezTo>
                  <a:pt x="5" y="1"/>
                  <a:pt x="5" y="1"/>
                  <a:pt x="4" y="1"/>
                </a:cubicBezTo>
                <a:cubicBezTo>
                  <a:pt x="4" y="1"/>
                  <a:pt x="4" y="1"/>
                  <a:pt x="4"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0" name="Freeform 2110"/>
          <p:cNvSpPr>
            <a:spLocks/>
          </p:cNvSpPr>
          <p:nvPr/>
        </p:nvSpPr>
        <p:spPr bwMode="auto">
          <a:xfrm>
            <a:off x="2888142" y="2100070"/>
            <a:ext cx="112082" cy="54235"/>
          </a:xfrm>
          <a:custGeom>
            <a:avLst/>
            <a:gdLst>
              <a:gd name="T0" fmla="*/ 60 w 63"/>
              <a:gd name="T1" fmla="*/ 7 h 32"/>
              <a:gd name="T2" fmla="*/ 52 w 63"/>
              <a:gd name="T3" fmla="*/ 3 h 32"/>
              <a:gd name="T4" fmla="*/ 43 w 63"/>
              <a:gd name="T5" fmla="*/ 0 h 32"/>
              <a:gd name="T6" fmla="*/ 30 w 63"/>
              <a:gd name="T7" fmla="*/ 3 h 32"/>
              <a:gd name="T8" fmla="*/ 20 w 63"/>
              <a:gd name="T9" fmla="*/ 3 h 32"/>
              <a:gd name="T10" fmla="*/ 9 w 63"/>
              <a:gd name="T11" fmla="*/ 4 h 32"/>
              <a:gd name="T12" fmla="*/ 7 w 63"/>
              <a:gd name="T13" fmla="*/ 6 h 32"/>
              <a:gd name="T14" fmla="*/ 6 w 63"/>
              <a:gd name="T15" fmla="*/ 7 h 32"/>
              <a:gd name="T16" fmla="*/ 3 w 63"/>
              <a:gd name="T17" fmla="*/ 10 h 32"/>
              <a:gd name="T18" fmla="*/ 0 w 63"/>
              <a:gd name="T19" fmla="*/ 15 h 32"/>
              <a:gd name="T20" fmla="*/ 0 w 63"/>
              <a:gd name="T21" fmla="*/ 16 h 32"/>
              <a:gd name="T22" fmla="*/ 0 w 63"/>
              <a:gd name="T23" fmla="*/ 17 h 32"/>
              <a:gd name="T24" fmla="*/ 1 w 63"/>
              <a:gd name="T25" fmla="*/ 17 h 32"/>
              <a:gd name="T26" fmla="*/ 3 w 63"/>
              <a:gd name="T27" fmla="*/ 18 h 32"/>
              <a:gd name="T28" fmla="*/ 9 w 63"/>
              <a:gd name="T29" fmla="*/ 20 h 32"/>
              <a:gd name="T30" fmla="*/ 10 w 63"/>
              <a:gd name="T31" fmla="*/ 20 h 32"/>
              <a:gd name="T32" fmla="*/ 16 w 63"/>
              <a:gd name="T33" fmla="*/ 22 h 32"/>
              <a:gd name="T34" fmla="*/ 16 w 63"/>
              <a:gd name="T35" fmla="*/ 22 h 32"/>
              <a:gd name="T36" fmla="*/ 16 w 63"/>
              <a:gd name="T37" fmla="*/ 23 h 32"/>
              <a:gd name="T38" fmla="*/ 16 w 63"/>
              <a:gd name="T39" fmla="*/ 23 h 32"/>
              <a:gd name="T40" fmla="*/ 16 w 63"/>
              <a:gd name="T41" fmla="*/ 24 h 32"/>
              <a:gd name="T42" fmla="*/ 16 w 63"/>
              <a:gd name="T43" fmla="*/ 25 h 32"/>
              <a:gd name="T44" fmla="*/ 16 w 63"/>
              <a:gd name="T45" fmla="*/ 25 h 32"/>
              <a:gd name="T46" fmla="*/ 16 w 63"/>
              <a:gd name="T47" fmla="*/ 27 h 32"/>
              <a:gd name="T48" fmla="*/ 16 w 63"/>
              <a:gd name="T49" fmla="*/ 27 h 32"/>
              <a:gd name="T50" fmla="*/ 18 w 63"/>
              <a:gd name="T51" fmla="*/ 29 h 32"/>
              <a:gd name="T52" fmla="*/ 20 w 63"/>
              <a:gd name="T53" fmla="*/ 32 h 32"/>
              <a:gd name="T54" fmla="*/ 21 w 63"/>
              <a:gd name="T55" fmla="*/ 32 h 32"/>
              <a:gd name="T56" fmla="*/ 24 w 63"/>
              <a:gd name="T57" fmla="*/ 30 h 32"/>
              <a:gd name="T58" fmla="*/ 24 w 63"/>
              <a:gd name="T59" fmla="*/ 29 h 32"/>
              <a:gd name="T60" fmla="*/ 24 w 63"/>
              <a:gd name="T61" fmla="*/ 24 h 32"/>
              <a:gd name="T62" fmla="*/ 29 w 63"/>
              <a:gd name="T63" fmla="*/ 21 h 32"/>
              <a:gd name="T64" fmla="*/ 40 w 63"/>
              <a:gd name="T65" fmla="*/ 18 h 32"/>
              <a:gd name="T66" fmla="*/ 47 w 63"/>
              <a:gd name="T67" fmla="*/ 13 h 32"/>
              <a:gd name="T68" fmla="*/ 50 w 63"/>
              <a:gd name="T69" fmla="*/ 13 h 32"/>
              <a:gd name="T70" fmla="*/ 52 w 63"/>
              <a:gd name="T71" fmla="*/ 14 h 32"/>
              <a:gd name="T72" fmla="*/ 54 w 63"/>
              <a:gd name="T73" fmla="*/ 12 h 32"/>
              <a:gd name="T74" fmla="*/ 56 w 63"/>
              <a:gd name="T75" fmla="*/ 11 h 32"/>
              <a:gd name="T76" fmla="*/ 56 w 63"/>
              <a:gd name="T77" fmla="*/ 11 h 32"/>
              <a:gd name="T78" fmla="*/ 58 w 63"/>
              <a:gd name="T79" fmla="*/ 10 h 32"/>
              <a:gd name="T80" fmla="*/ 58 w 63"/>
              <a:gd name="T81" fmla="*/ 10 h 32"/>
              <a:gd name="T82" fmla="*/ 60 w 63"/>
              <a:gd name="T83" fmla="*/ 9 h 32"/>
              <a:gd name="T84" fmla="*/ 61 w 63"/>
              <a:gd name="T85" fmla="*/ 9 h 32"/>
              <a:gd name="T86" fmla="*/ 63 w 63"/>
              <a:gd name="T87" fmla="*/ 9 h 32"/>
              <a:gd name="T88" fmla="*/ 63 w 63"/>
              <a:gd name="T89" fmla="*/ 9 h 32"/>
              <a:gd name="T90" fmla="*/ 60 w 63"/>
              <a:gd name="T9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 h="32">
                <a:moveTo>
                  <a:pt x="60" y="7"/>
                </a:moveTo>
                <a:cubicBezTo>
                  <a:pt x="57" y="6"/>
                  <a:pt x="54" y="5"/>
                  <a:pt x="52" y="3"/>
                </a:cubicBezTo>
                <a:cubicBezTo>
                  <a:pt x="50" y="1"/>
                  <a:pt x="47" y="0"/>
                  <a:pt x="43" y="0"/>
                </a:cubicBezTo>
                <a:cubicBezTo>
                  <a:pt x="37" y="0"/>
                  <a:pt x="31" y="2"/>
                  <a:pt x="30" y="3"/>
                </a:cubicBezTo>
                <a:cubicBezTo>
                  <a:pt x="27" y="4"/>
                  <a:pt x="23" y="4"/>
                  <a:pt x="20" y="3"/>
                </a:cubicBezTo>
                <a:cubicBezTo>
                  <a:pt x="16" y="3"/>
                  <a:pt x="12" y="2"/>
                  <a:pt x="9" y="4"/>
                </a:cubicBezTo>
                <a:cubicBezTo>
                  <a:pt x="9" y="5"/>
                  <a:pt x="8" y="5"/>
                  <a:pt x="7" y="6"/>
                </a:cubicBezTo>
                <a:cubicBezTo>
                  <a:pt x="7" y="6"/>
                  <a:pt x="7" y="7"/>
                  <a:pt x="6" y="7"/>
                </a:cubicBezTo>
                <a:cubicBezTo>
                  <a:pt x="5" y="8"/>
                  <a:pt x="4" y="9"/>
                  <a:pt x="3" y="10"/>
                </a:cubicBezTo>
                <a:cubicBezTo>
                  <a:pt x="1" y="12"/>
                  <a:pt x="0" y="14"/>
                  <a:pt x="0" y="15"/>
                </a:cubicBezTo>
                <a:cubicBezTo>
                  <a:pt x="0" y="16"/>
                  <a:pt x="0" y="16"/>
                  <a:pt x="0" y="16"/>
                </a:cubicBezTo>
                <a:cubicBezTo>
                  <a:pt x="0" y="16"/>
                  <a:pt x="0" y="16"/>
                  <a:pt x="0" y="17"/>
                </a:cubicBezTo>
                <a:cubicBezTo>
                  <a:pt x="0" y="17"/>
                  <a:pt x="0" y="17"/>
                  <a:pt x="1" y="17"/>
                </a:cubicBezTo>
                <a:cubicBezTo>
                  <a:pt x="1" y="17"/>
                  <a:pt x="2" y="18"/>
                  <a:pt x="3" y="18"/>
                </a:cubicBezTo>
                <a:cubicBezTo>
                  <a:pt x="5" y="19"/>
                  <a:pt x="7" y="20"/>
                  <a:pt x="9" y="20"/>
                </a:cubicBezTo>
                <a:cubicBezTo>
                  <a:pt x="10" y="20"/>
                  <a:pt x="10" y="20"/>
                  <a:pt x="10" y="20"/>
                </a:cubicBezTo>
                <a:cubicBezTo>
                  <a:pt x="12" y="20"/>
                  <a:pt x="14" y="20"/>
                  <a:pt x="16" y="22"/>
                </a:cubicBezTo>
                <a:cubicBezTo>
                  <a:pt x="16" y="22"/>
                  <a:pt x="16" y="22"/>
                  <a:pt x="16" y="22"/>
                </a:cubicBezTo>
                <a:cubicBezTo>
                  <a:pt x="16" y="22"/>
                  <a:pt x="16" y="22"/>
                  <a:pt x="16" y="23"/>
                </a:cubicBezTo>
                <a:cubicBezTo>
                  <a:pt x="16" y="23"/>
                  <a:pt x="16" y="23"/>
                  <a:pt x="16" y="23"/>
                </a:cubicBezTo>
                <a:cubicBezTo>
                  <a:pt x="16" y="24"/>
                  <a:pt x="16" y="24"/>
                  <a:pt x="16" y="24"/>
                </a:cubicBezTo>
                <a:cubicBezTo>
                  <a:pt x="16" y="24"/>
                  <a:pt x="16" y="25"/>
                  <a:pt x="16" y="25"/>
                </a:cubicBezTo>
                <a:cubicBezTo>
                  <a:pt x="16" y="25"/>
                  <a:pt x="16" y="25"/>
                  <a:pt x="16" y="25"/>
                </a:cubicBezTo>
                <a:cubicBezTo>
                  <a:pt x="16" y="26"/>
                  <a:pt x="16" y="27"/>
                  <a:pt x="16" y="27"/>
                </a:cubicBezTo>
                <a:cubicBezTo>
                  <a:pt x="16" y="27"/>
                  <a:pt x="16" y="27"/>
                  <a:pt x="16" y="27"/>
                </a:cubicBezTo>
                <a:cubicBezTo>
                  <a:pt x="17" y="28"/>
                  <a:pt x="18" y="28"/>
                  <a:pt x="18" y="29"/>
                </a:cubicBezTo>
                <a:cubicBezTo>
                  <a:pt x="20" y="30"/>
                  <a:pt x="20" y="31"/>
                  <a:pt x="20" y="32"/>
                </a:cubicBezTo>
                <a:cubicBezTo>
                  <a:pt x="21" y="32"/>
                  <a:pt x="21" y="32"/>
                  <a:pt x="21" y="32"/>
                </a:cubicBezTo>
                <a:cubicBezTo>
                  <a:pt x="22" y="31"/>
                  <a:pt x="23" y="30"/>
                  <a:pt x="24" y="30"/>
                </a:cubicBezTo>
                <a:cubicBezTo>
                  <a:pt x="24" y="30"/>
                  <a:pt x="24" y="29"/>
                  <a:pt x="24" y="29"/>
                </a:cubicBezTo>
                <a:cubicBezTo>
                  <a:pt x="23" y="28"/>
                  <a:pt x="23" y="26"/>
                  <a:pt x="24" y="24"/>
                </a:cubicBezTo>
                <a:cubicBezTo>
                  <a:pt x="25" y="22"/>
                  <a:pt x="27" y="21"/>
                  <a:pt x="29" y="21"/>
                </a:cubicBezTo>
                <a:cubicBezTo>
                  <a:pt x="36" y="21"/>
                  <a:pt x="39" y="20"/>
                  <a:pt x="40" y="18"/>
                </a:cubicBezTo>
                <a:cubicBezTo>
                  <a:pt x="40" y="15"/>
                  <a:pt x="43" y="13"/>
                  <a:pt x="47" y="13"/>
                </a:cubicBezTo>
                <a:cubicBezTo>
                  <a:pt x="48" y="13"/>
                  <a:pt x="49" y="13"/>
                  <a:pt x="50" y="13"/>
                </a:cubicBezTo>
                <a:cubicBezTo>
                  <a:pt x="51" y="14"/>
                  <a:pt x="52" y="14"/>
                  <a:pt x="52" y="14"/>
                </a:cubicBezTo>
                <a:cubicBezTo>
                  <a:pt x="53" y="14"/>
                  <a:pt x="54" y="13"/>
                  <a:pt x="54" y="12"/>
                </a:cubicBezTo>
                <a:cubicBezTo>
                  <a:pt x="55" y="12"/>
                  <a:pt x="55" y="12"/>
                  <a:pt x="56" y="11"/>
                </a:cubicBezTo>
                <a:cubicBezTo>
                  <a:pt x="56" y="11"/>
                  <a:pt x="56" y="11"/>
                  <a:pt x="56" y="11"/>
                </a:cubicBezTo>
                <a:cubicBezTo>
                  <a:pt x="57" y="11"/>
                  <a:pt x="57" y="11"/>
                  <a:pt x="58" y="10"/>
                </a:cubicBezTo>
                <a:cubicBezTo>
                  <a:pt x="58" y="10"/>
                  <a:pt x="58" y="10"/>
                  <a:pt x="58" y="10"/>
                </a:cubicBezTo>
                <a:cubicBezTo>
                  <a:pt x="59" y="10"/>
                  <a:pt x="60" y="10"/>
                  <a:pt x="60" y="9"/>
                </a:cubicBezTo>
                <a:cubicBezTo>
                  <a:pt x="60" y="9"/>
                  <a:pt x="60" y="9"/>
                  <a:pt x="61" y="9"/>
                </a:cubicBezTo>
                <a:cubicBezTo>
                  <a:pt x="61" y="9"/>
                  <a:pt x="62" y="9"/>
                  <a:pt x="63" y="9"/>
                </a:cubicBezTo>
                <a:cubicBezTo>
                  <a:pt x="63" y="9"/>
                  <a:pt x="63" y="9"/>
                  <a:pt x="63" y="9"/>
                </a:cubicBezTo>
                <a:cubicBezTo>
                  <a:pt x="62" y="8"/>
                  <a:pt x="61" y="8"/>
                  <a:pt x="60" y="7"/>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1" name="Freeform 2111"/>
          <p:cNvSpPr>
            <a:spLocks/>
          </p:cNvSpPr>
          <p:nvPr/>
        </p:nvSpPr>
        <p:spPr bwMode="auto">
          <a:xfrm>
            <a:off x="2916163" y="21380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2" name="Freeform 2112"/>
          <p:cNvSpPr>
            <a:spLocks/>
          </p:cNvSpPr>
          <p:nvPr/>
        </p:nvSpPr>
        <p:spPr bwMode="auto">
          <a:xfrm>
            <a:off x="2916163" y="2141650"/>
            <a:ext cx="0" cy="3616"/>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2"/>
                  <a:pt x="0" y="1"/>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3" name="Freeform 2113"/>
          <p:cNvSpPr>
            <a:spLocks/>
          </p:cNvSpPr>
          <p:nvPr/>
        </p:nvSpPr>
        <p:spPr bwMode="auto">
          <a:xfrm>
            <a:off x="2916163" y="21380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4" name="Freeform 2114"/>
          <p:cNvSpPr>
            <a:spLocks/>
          </p:cNvSpPr>
          <p:nvPr/>
        </p:nvSpPr>
        <p:spPr bwMode="auto">
          <a:xfrm>
            <a:off x="2916163" y="2139842"/>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5" name="Freeform 2115"/>
          <p:cNvSpPr>
            <a:spLocks/>
          </p:cNvSpPr>
          <p:nvPr/>
        </p:nvSpPr>
        <p:spPr bwMode="auto">
          <a:xfrm>
            <a:off x="2888142" y="2128996"/>
            <a:ext cx="1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6" name="Freeform 2116"/>
          <p:cNvSpPr>
            <a:spLocks/>
          </p:cNvSpPr>
          <p:nvPr/>
        </p:nvSpPr>
        <p:spPr bwMode="auto">
          <a:xfrm>
            <a:off x="2556334" y="1674964"/>
            <a:ext cx="603373" cy="361561"/>
          </a:xfrm>
          <a:custGeom>
            <a:avLst/>
            <a:gdLst>
              <a:gd name="T0" fmla="*/ 321 w 338"/>
              <a:gd name="T1" fmla="*/ 169 h 209"/>
              <a:gd name="T2" fmla="*/ 322 w 338"/>
              <a:gd name="T3" fmla="*/ 170 h 209"/>
              <a:gd name="T4" fmla="*/ 325 w 338"/>
              <a:gd name="T5" fmla="*/ 171 h 209"/>
              <a:gd name="T6" fmla="*/ 329 w 338"/>
              <a:gd name="T7" fmla="*/ 154 h 209"/>
              <a:gd name="T8" fmla="*/ 337 w 338"/>
              <a:gd name="T9" fmla="*/ 137 h 209"/>
              <a:gd name="T10" fmla="*/ 312 w 338"/>
              <a:gd name="T11" fmla="*/ 138 h 209"/>
              <a:gd name="T12" fmla="*/ 291 w 338"/>
              <a:gd name="T13" fmla="*/ 167 h 209"/>
              <a:gd name="T14" fmla="*/ 277 w 338"/>
              <a:gd name="T15" fmla="*/ 170 h 209"/>
              <a:gd name="T16" fmla="*/ 245 w 338"/>
              <a:gd name="T17" fmla="*/ 173 h 209"/>
              <a:gd name="T18" fmla="*/ 231 w 338"/>
              <a:gd name="T19" fmla="*/ 156 h 209"/>
              <a:gd name="T20" fmla="*/ 214 w 338"/>
              <a:gd name="T21" fmla="*/ 118 h 209"/>
              <a:gd name="T22" fmla="*/ 218 w 338"/>
              <a:gd name="T23" fmla="*/ 84 h 209"/>
              <a:gd name="T24" fmla="*/ 217 w 338"/>
              <a:gd name="T25" fmla="*/ 83 h 209"/>
              <a:gd name="T26" fmla="*/ 201 w 338"/>
              <a:gd name="T27" fmla="*/ 78 h 209"/>
              <a:gd name="T28" fmla="*/ 195 w 338"/>
              <a:gd name="T29" fmla="*/ 66 h 209"/>
              <a:gd name="T30" fmla="*/ 182 w 338"/>
              <a:gd name="T31" fmla="*/ 46 h 209"/>
              <a:gd name="T32" fmla="*/ 157 w 338"/>
              <a:gd name="T33" fmla="*/ 45 h 209"/>
              <a:gd name="T34" fmla="*/ 145 w 338"/>
              <a:gd name="T35" fmla="*/ 41 h 209"/>
              <a:gd name="T36" fmla="*/ 130 w 338"/>
              <a:gd name="T37" fmla="*/ 23 h 209"/>
              <a:gd name="T38" fmla="*/ 64 w 338"/>
              <a:gd name="T39" fmla="*/ 17 h 209"/>
              <a:gd name="T40" fmla="*/ 0 w 338"/>
              <a:gd name="T41" fmla="*/ 3 h 209"/>
              <a:gd name="T42" fmla="*/ 28 w 338"/>
              <a:gd name="T43" fmla="*/ 42 h 209"/>
              <a:gd name="T44" fmla="*/ 26 w 338"/>
              <a:gd name="T45" fmla="*/ 61 h 209"/>
              <a:gd name="T46" fmla="*/ 51 w 338"/>
              <a:gd name="T47" fmla="*/ 76 h 209"/>
              <a:gd name="T48" fmla="*/ 67 w 338"/>
              <a:gd name="T49" fmla="*/ 102 h 209"/>
              <a:gd name="T50" fmla="*/ 79 w 338"/>
              <a:gd name="T51" fmla="*/ 105 h 209"/>
              <a:gd name="T52" fmla="*/ 67 w 338"/>
              <a:gd name="T53" fmla="*/ 93 h 209"/>
              <a:gd name="T54" fmla="*/ 39 w 338"/>
              <a:gd name="T55" fmla="*/ 48 h 209"/>
              <a:gd name="T56" fmla="*/ 36 w 338"/>
              <a:gd name="T57" fmla="*/ 40 h 209"/>
              <a:gd name="T58" fmla="*/ 20 w 338"/>
              <a:gd name="T59" fmla="*/ 8 h 209"/>
              <a:gd name="T60" fmla="*/ 32 w 338"/>
              <a:gd name="T61" fmla="*/ 9 h 209"/>
              <a:gd name="T62" fmla="*/ 45 w 338"/>
              <a:gd name="T63" fmla="*/ 18 h 209"/>
              <a:gd name="T64" fmla="*/ 50 w 338"/>
              <a:gd name="T65" fmla="*/ 45 h 209"/>
              <a:gd name="T66" fmla="*/ 68 w 338"/>
              <a:gd name="T67" fmla="*/ 54 h 209"/>
              <a:gd name="T68" fmla="*/ 84 w 338"/>
              <a:gd name="T69" fmla="*/ 70 h 209"/>
              <a:gd name="T70" fmla="*/ 93 w 338"/>
              <a:gd name="T71" fmla="*/ 86 h 209"/>
              <a:gd name="T72" fmla="*/ 133 w 338"/>
              <a:gd name="T73" fmla="*/ 133 h 209"/>
              <a:gd name="T74" fmla="*/ 133 w 338"/>
              <a:gd name="T75" fmla="*/ 146 h 209"/>
              <a:gd name="T76" fmla="*/ 151 w 338"/>
              <a:gd name="T77" fmla="*/ 169 h 209"/>
              <a:gd name="T78" fmla="*/ 180 w 338"/>
              <a:gd name="T79" fmla="*/ 181 h 209"/>
              <a:gd name="T80" fmla="*/ 248 w 338"/>
              <a:gd name="T81" fmla="*/ 196 h 209"/>
              <a:gd name="T82" fmla="*/ 276 w 338"/>
              <a:gd name="T83" fmla="*/ 205 h 209"/>
              <a:gd name="T84" fmla="*/ 278 w 338"/>
              <a:gd name="T85" fmla="*/ 203 h 209"/>
              <a:gd name="T86" fmla="*/ 279 w 338"/>
              <a:gd name="T87" fmla="*/ 201 h 209"/>
              <a:gd name="T88" fmla="*/ 280 w 338"/>
              <a:gd name="T89" fmla="*/ 199 h 209"/>
              <a:gd name="T90" fmla="*/ 281 w 338"/>
              <a:gd name="T91" fmla="*/ 198 h 209"/>
              <a:gd name="T92" fmla="*/ 282 w 338"/>
              <a:gd name="T93" fmla="*/ 198 h 209"/>
              <a:gd name="T94" fmla="*/ 282 w 338"/>
              <a:gd name="T95" fmla="*/ 198 h 209"/>
              <a:gd name="T96" fmla="*/ 286 w 338"/>
              <a:gd name="T97" fmla="*/ 197 h 209"/>
              <a:gd name="T98" fmla="*/ 292 w 338"/>
              <a:gd name="T99" fmla="*/ 193 h 209"/>
              <a:gd name="T100" fmla="*/ 288 w 338"/>
              <a:gd name="T101" fmla="*/ 185 h 209"/>
              <a:gd name="T102" fmla="*/ 296 w 338"/>
              <a:gd name="T103" fmla="*/ 176 h 209"/>
              <a:gd name="T104" fmla="*/ 308 w 338"/>
              <a:gd name="T105" fmla="*/ 17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8" h="209">
                <a:moveTo>
                  <a:pt x="312" y="177"/>
                </a:moveTo>
                <a:cubicBezTo>
                  <a:pt x="313" y="177"/>
                  <a:pt x="313" y="177"/>
                  <a:pt x="313" y="177"/>
                </a:cubicBezTo>
                <a:cubicBezTo>
                  <a:pt x="313" y="176"/>
                  <a:pt x="314" y="176"/>
                  <a:pt x="314" y="175"/>
                </a:cubicBezTo>
                <a:cubicBezTo>
                  <a:pt x="316" y="173"/>
                  <a:pt x="318" y="170"/>
                  <a:pt x="321" y="169"/>
                </a:cubicBezTo>
                <a:cubicBezTo>
                  <a:pt x="321" y="169"/>
                  <a:pt x="321" y="169"/>
                  <a:pt x="321" y="169"/>
                </a:cubicBezTo>
                <a:cubicBezTo>
                  <a:pt x="321" y="169"/>
                  <a:pt x="321" y="169"/>
                  <a:pt x="321" y="169"/>
                </a:cubicBezTo>
                <a:cubicBezTo>
                  <a:pt x="321" y="169"/>
                  <a:pt x="321" y="169"/>
                  <a:pt x="321" y="169"/>
                </a:cubicBezTo>
                <a:cubicBezTo>
                  <a:pt x="321" y="169"/>
                  <a:pt x="322" y="170"/>
                  <a:pt x="322" y="170"/>
                </a:cubicBezTo>
                <a:cubicBezTo>
                  <a:pt x="323" y="170"/>
                  <a:pt x="323" y="170"/>
                  <a:pt x="323" y="170"/>
                </a:cubicBezTo>
                <a:cubicBezTo>
                  <a:pt x="323" y="170"/>
                  <a:pt x="323" y="170"/>
                  <a:pt x="324" y="170"/>
                </a:cubicBezTo>
                <a:cubicBezTo>
                  <a:pt x="324" y="170"/>
                  <a:pt x="324" y="170"/>
                  <a:pt x="324" y="171"/>
                </a:cubicBezTo>
                <a:cubicBezTo>
                  <a:pt x="325" y="171"/>
                  <a:pt x="325" y="171"/>
                  <a:pt x="325" y="171"/>
                </a:cubicBezTo>
                <a:cubicBezTo>
                  <a:pt x="326" y="171"/>
                  <a:pt x="326" y="172"/>
                  <a:pt x="326" y="172"/>
                </a:cubicBezTo>
                <a:cubicBezTo>
                  <a:pt x="326" y="172"/>
                  <a:pt x="326" y="172"/>
                  <a:pt x="326" y="172"/>
                </a:cubicBezTo>
                <a:cubicBezTo>
                  <a:pt x="328" y="169"/>
                  <a:pt x="329" y="163"/>
                  <a:pt x="329" y="159"/>
                </a:cubicBezTo>
                <a:cubicBezTo>
                  <a:pt x="330" y="157"/>
                  <a:pt x="330" y="155"/>
                  <a:pt x="329" y="154"/>
                </a:cubicBezTo>
                <a:cubicBezTo>
                  <a:pt x="329" y="151"/>
                  <a:pt x="329" y="148"/>
                  <a:pt x="332" y="145"/>
                </a:cubicBezTo>
                <a:cubicBezTo>
                  <a:pt x="333" y="144"/>
                  <a:pt x="334" y="143"/>
                  <a:pt x="335" y="142"/>
                </a:cubicBezTo>
                <a:cubicBezTo>
                  <a:pt x="337" y="141"/>
                  <a:pt x="338" y="140"/>
                  <a:pt x="338" y="138"/>
                </a:cubicBezTo>
                <a:cubicBezTo>
                  <a:pt x="338" y="137"/>
                  <a:pt x="337" y="137"/>
                  <a:pt x="337" y="137"/>
                </a:cubicBezTo>
                <a:cubicBezTo>
                  <a:pt x="337" y="137"/>
                  <a:pt x="336" y="137"/>
                  <a:pt x="336" y="137"/>
                </a:cubicBezTo>
                <a:cubicBezTo>
                  <a:pt x="334" y="138"/>
                  <a:pt x="331" y="138"/>
                  <a:pt x="329" y="137"/>
                </a:cubicBezTo>
                <a:cubicBezTo>
                  <a:pt x="327" y="135"/>
                  <a:pt x="324" y="136"/>
                  <a:pt x="319" y="137"/>
                </a:cubicBezTo>
                <a:cubicBezTo>
                  <a:pt x="317" y="137"/>
                  <a:pt x="315" y="137"/>
                  <a:pt x="312" y="138"/>
                </a:cubicBezTo>
                <a:cubicBezTo>
                  <a:pt x="300" y="139"/>
                  <a:pt x="299" y="145"/>
                  <a:pt x="300" y="149"/>
                </a:cubicBezTo>
                <a:cubicBezTo>
                  <a:pt x="300" y="153"/>
                  <a:pt x="299" y="154"/>
                  <a:pt x="297" y="156"/>
                </a:cubicBezTo>
                <a:cubicBezTo>
                  <a:pt x="297" y="156"/>
                  <a:pt x="296" y="157"/>
                  <a:pt x="296" y="159"/>
                </a:cubicBezTo>
                <a:cubicBezTo>
                  <a:pt x="297" y="163"/>
                  <a:pt x="293" y="166"/>
                  <a:pt x="291" y="167"/>
                </a:cubicBezTo>
                <a:cubicBezTo>
                  <a:pt x="290" y="168"/>
                  <a:pt x="289" y="168"/>
                  <a:pt x="289" y="169"/>
                </a:cubicBezTo>
                <a:cubicBezTo>
                  <a:pt x="289" y="170"/>
                  <a:pt x="289" y="171"/>
                  <a:pt x="288" y="172"/>
                </a:cubicBezTo>
                <a:cubicBezTo>
                  <a:pt x="288" y="172"/>
                  <a:pt x="287" y="173"/>
                  <a:pt x="286" y="173"/>
                </a:cubicBezTo>
                <a:cubicBezTo>
                  <a:pt x="283" y="173"/>
                  <a:pt x="278" y="170"/>
                  <a:pt x="277" y="170"/>
                </a:cubicBezTo>
                <a:cubicBezTo>
                  <a:pt x="275" y="170"/>
                  <a:pt x="265" y="172"/>
                  <a:pt x="259" y="174"/>
                </a:cubicBezTo>
                <a:cubicBezTo>
                  <a:pt x="255" y="175"/>
                  <a:pt x="253" y="175"/>
                  <a:pt x="252" y="176"/>
                </a:cubicBezTo>
                <a:cubicBezTo>
                  <a:pt x="252" y="176"/>
                  <a:pt x="252" y="176"/>
                  <a:pt x="252" y="176"/>
                </a:cubicBezTo>
                <a:cubicBezTo>
                  <a:pt x="250" y="176"/>
                  <a:pt x="248" y="174"/>
                  <a:pt x="245" y="173"/>
                </a:cubicBezTo>
                <a:cubicBezTo>
                  <a:pt x="243" y="171"/>
                  <a:pt x="241" y="170"/>
                  <a:pt x="239" y="170"/>
                </a:cubicBezTo>
                <a:cubicBezTo>
                  <a:pt x="239" y="168"/>
                  <a:pt x="239" y="168"/>
                  <a:pt x="239" y="168"/>
                </a:cubicBezTo>
                <a:cubicBezTo>
                  <a:pt x="239" y="170"/>
                  <a:pt x="239" y="170"/>
                  <a:pt x="239" y="170"/>
                </a:cubicBezTo>
                <a:cubicBezTo>
                  <a:pt x="234" y="170"/>
                  <a:pt x="231" y="165"/>
                  <a:pt x="231" y="156"/>
                </a:cubicBezTo>
                <a:cubicBezTo>
                  <a:pt x="230" y="154"/>
                  <a:pt x="227" y="151"/>
                  <a:pt x="224" y="148"/>
                </a:cubicBezTo>
                <a:cubicBezTo>
                  <a:pt x="222" y="146"/>
                  <a:pt x="220" y="144"/>
                  <a:pt x="219" y="143"/>
                </a:cubicBezTo>
                <a:cubicBezTo>
                  <a:pt x="215" y="137"/>
                  <a:pt x="215" y="126"/>
                  <a:pt x="214" y="119"/>
                </a:cubicBezTo>
                <a:cubicBezTo>
                  <a:pt x="214" y="118"/>
                  <a:pt x="214" y="118"/>
                  <a:pt x="214" y="118"/>
                </a:cubicBezTo>
                <a:cubicBezTo>
                  <a:pt x="214" y="112"/>
                  <a:pt x="214" y="100"/>
                  <a:pt x="218" y="87"/>
                </a:cubicBezTo>
                <a:cubicBezTo>
                  <a:pt x="219" y="86"/>
                  <a:pt x="219" y="85"/>
                  <a:pt x="219" y="84"/>
                </a:cubicBezTo>
                <a:cubicBezTo>
                  <a:pt x="219" y="84"/>
                  <a:pt x="219" y="84"/>
                  <a:pt x="219" y="84"/>
                </a:cubicBezTo>
                <a:cubicBezTo>
                  <a:pt x="219" y="84"/>
                  <a:pt x="219" y="84"/>
                  <a:pt x="218" y="84"/>
                </a:cubicBezTo>
                <a:cubicBezTo>
                  <a:pt x="218" y="84"/>
                  <a:pt x="218" y="84"/>
                  <a:pt x="218" y="84"/>
                </a:cubicBezTo>
                <a:cubicBezTo>
                  <a:pt x="218" y="84"/>
                  <a:pt x="218" y="84"/>
                  <a:pt x="218" y="84"/>
                </a:cubicBezTo>
                <a:cubicBezTo>
                  <a:pt x="217" y="84"/>
                  <a:pt x="217" y="84"/>
                  <a:pt x="217" y="84"/>
                </a:cubicBezTo>
                <a:cubicBezTo>
                  <a:pt x="217" y="84"/>
                  <a:pt x="217" y="84"/>
                  <a:pt x="217" y="83"/>
                </a:cubicBezTo>
                <a:cubicBezTo>
                  <a:pt x="217" y="83"/>
                  <a:pt x="217" y="83"/>
                  <a:pt x="217" y="83"/>
                </a:cubicBezTo>
                <a:cubicBezTo>
                  <a:pt x="216" y="83"/>
                  <a:pt x="216" y="83"/>
                  <a:pt x="216" y="83"/>
                </a:cubicBezTo>
                <a:cubicBezTo>
                  <a:pt x="213" y="83"/>
                  <a:pt x="208" y="81"/>
                  <a:pt x="205" y="80"/>
                </a:cubicBezTo>
                <a:cubicBezTo>
                  <a:pt x="203" y="79"/>
                  <a:pt x="201" y="78"/>
                  <a:pt x="201" y="78"/>
                </a:cubicBezTo>
                <a:cubicBezTo>
                  <a:pt x="201" y="78"/>
                  <a:pt x="201" y="78"/>
                  <a:pt x="201" y="78"/>
                </a:cubicBezTo>
                <a:cubicBezTo>
                  <a:pt x="198" y="78"/>
                  <a:pt x="197" y="75"/>
                  <a:pt x="197" y="73"/>
                </a:cubicBezTo>
                <a:cubicBezTo>
                  <a:pt x="197" y="72"/>
                  <a:pt x="196" y="71"/>
                  <a:pt x="196" y="70"/>
                </a:cubicBezTo>
                <a:cubicBezTo>
                  <a:pt x="195" y="69"/>
                  <a:pt x="195" y="68"/>
                  <a:pt x="195" y="66"/>
                </a:cubicBezTo>
                <a:cubicBezTo>
                  <a:pt x="195" y="66"/>
                  <a:pt x="194" y="65"/>
                  <a:pt x="194" y="65"/>
                </a:cubicBezTo>
                <a:cubicBezTo>
                  <a:pt x="194" y="64"/>
                  <a:pt x="194" y="62"/>
                  <a:pt x="194" y="62"/>
                </a:cubicBezTo>
                <a:cubicBezTo>
                  <a:pt x="193" y="62"/>
                  <a:pt x="193" y="61"/>
                  <a:pt x="193" y="61"/>
                </a:cubicBezTo>
                <a:cubicBezTo>
                  <a:pt x="190" y="59"/>
                  <a:pt x="184" y="53"/>
                  <a:pt x="182" y="46"/>
                </a:cubicBezTo>
                <a:cubicBezTo>
                  <a:pt x="180" y="39"/>
                  <a:pt x="168" y="36"/>
                  <a:pt x="164" y="36"/>
                </a:cubicBezTo>
                <a:cubicBezTo>
                  <a:pt x="163" y="36"/>
                  <a:pt x="163" y="36"/>
                  <a:pt x="162" y="37"/>
                </a:cubicBezTo>
                <a:cubicBezTo>
                  <a:pt x="161" y="39"/>
                  <a:pt x="160" y="41"/>
                  <a:pt x="159" y="42"/>
                </a:cubicBezTo>
                <a:cubicBezTo>
                  <a:pt x="158" y="44"/>
                  <a:pt x="158" y="45"/>
                  <a:pt x="157" y="45"/>
                </a:cubicBezTo>
                <a:cubicBezTo>
                  <a:pt x="157" y="46"/>
                  <a:pt x="156" y="46"/>
                  <a:pt x="156" y="46"/>
                </a:cubicBezTo>
                <a:cubicBezTo>
                  <a:pt x="155" y="46"/>
                  <a:pt x="155" y="46"/>
                  <a:pt x="155" y="46"/>
                </a:cubicBezTo>
                <a:cubicBezTo>
                  <a:pt x="155" y="46"/>
                  <a:pt x="154" y="46"/>
                  <a:pt x="153" y="45"/>
                </a:cubicBezTo>
                <a:cubicBezTo>
                  <a:pt x="151" y="45"/>
                  <a:pt x="149" y="43"/>
                  <a:pt x="145" y="41"/>
                </a:cubicBezTo>
                <a:cubicBezTo>
                  <a:pt x="144" y="41"/>
                  <a:pt x="144" y="41"/>
                  <a:pt x="144" y="40"/>
                </a:cubicBezTo>
                <a:cubicBezTo>
                  <a:pt x="143" y="40"/>
                  <a:pt x="142" y="39"/>
                  <a:pt x="141" y="39"/>
                </a:cubicBezTo>
                <a:cubicBezTo>
                  <a:pt x="138" y="38"/>
                  <a:pt x="136" y="34"/>
                  <a:pt x="136" y="30"/>
                </a:cubicBezTo>
                <a:cubicBezTo>
                  <a:pt x="136" y="28"/>
                  <a:pt x="132" y="24"/>
                  <a:pt x="130" y="23"/>
                </a:cubicBezTo>
                <a:cubicBezTo>
                  <a:pt x="129" y="23"/>
                  <a:pt x="125" y="19"/>
                  <a:pt x="117" y="12"/>
                </a:cubicBezTo>
                <a:cubicBezTo>
                  <a:pt x="102" y="12"/>
                  <a:pt x="102" y="12"/>
                  <a:pt x="102" y="12"/>
                </a:cubicBezTo>
                <a:cubicBezTo>
                  <a:pt x="98" y="17"/>
                  <a:pt x="98" y="17"/>
                  <a:pt x="98" y="17"/>
                </a:cubicBezTo>
                <a:cubicBezTo>
                  <a:pt x="64" y="17"/>
                  <a:pt x="64" y="17"/>
                  <a:pt x="64" y="17"/>
                </a:cubicBezTo>
                <a:cubicBezTo>
                  <a:pt x="64" y="17"/>
                  <a:pt x="64" y="17"/>
                  <a:pt x="64" y="17"/>
                </a:cubicBezTo>
                <a:cubicBezTo>
                  <a:pt x="56" y="14"/>
                  <a:pt x="39" y="8"/>
                  <a:pt x="35" y="7"/>
                </a:cubicBezTo>
                <a:cubicBezTo>
                  <a:pt x="31" y="6"/>
                  <a:pt x="25" y="2"/>
                  <a:pt x="23" y="0"/>
                </a:cubicBezTo>
                <a:cubicBezTo>
                  <a:pt x="0" y="3"/>
                  <a:pt x="0" y="3"/>
                  <a:pt x="0" y="3"/>
                </a:cubicBezTo>
                <a:cubicBezTo>
                  <a:pt x="1" y="5"/>
                  <a:pt x="3" y="7"/>
                  <a:pt x="5" y="10"/>
                </a:cubicBezTo>
                <a:cubicBezTo>
                  <a:pt x="10" y="16"/>
                  <a:pt x="14" y="28"/>
                  <a:pt x="15" y="33"/>
                </a:cubicBezTo>
                <a:cubicBezTo>
                  <a:pt x="15" y="35"/>
                  <a:pt x="19" y="38"/>
                  <a:pt x="23" y="40"/>
                </a:cubicBezTo>
                <a:cubicBezTo>
                  <a:pt x="25" y="41"/>
                  <a:pt x="26" y="42"/>
                  <a:pt x="28" y="42"/>
                </a:cubicBezTo>
                <a:cubicBezTo>
                  <a:pt x="35" y="47"/>
                  <a:pt x="35" y="57"/>
                  <a:pt x="34" y="60"/>
                </a:cubicBezTo>
                <a:cubicBezTo>
                  <a:pt x="34" y="61"/>
                  <a:pt x="33" y="62"/>
                  <a:pt x="31" y="62"/>
                </a:cubicBezTo>
                <a:cubicBezTo>
                  <a:pt x="29" y="62"/>
                  <a:pt x="28" y="62"/>
                  <a:pt x="27" y="62"/>
                </a:cubicBezTo>
                <a:cubicBezTo>
                  <a:pt x="27" y="61"/>
                  <a:pt x="26" y="61"/>
                  <a:pt x="26" y="61"/>
                </a:cubicBezTo>
                <a:cubicBezTo>
                  <a:pt x="28" y="64"/>
                  <a:pt x="34" y="68"/>
                  <a:pt x="37" y="68"/>
                </a:cubicBezTo>
                <a:cubicBezTo>
                  <a:pt x="37" y="68"/>
                  <a:pt x="38" y="68"/>
                  <a:pt x="38" y="68"/>
                </a:cubicBezTo>
                <a:cubicBezTo>
                  <a:pt x="42" y="68"/>
                  <a:pt x="44" y="70"/>
                  <a:pt x="48" y="74"/>
                </a:cubicBezTo>
                <a:cubicBezTo>
                  <a:pt x="51" y="76"/>
                  <a:pt x="51" y="76"/>
                  <a:pt x="51" y="76"/>
                </a:cubicBezTo>
                <a:cubicBezTo>
                  <a:pt x="54" y="80"/>
                  <a:pt x="56" y="84"/>
                  <a:pt x="56" y="88"/>
                </a:cubicBezTo>
                <a:cubicBezTo>
                  <a:pt x="56" y="90"/>
                  <a:pt x="56" y="92"/>
                  <a:pt x="54" y="93"/>
                </a:cubicBezTo>
                <a:cubicBezTo>
                  <a:pt x="56" y="95"/>
                  <a:pt x="60" y="97"/>
                  <a:pt x="63" y="100"/>
                </a:cubicBezTo>
                <a:cubicBezTo>
                  <a:pt x="67" y="102"/>
                  <a:pt x="67" y="102"/>
                  <a:pt x="67" y="102"/>
                </a:cubicBezTo>
                <a:cubicBezTo>
                  <a:pt x="76" y="108"/>
                  <a:pt x="79" y="115"/>
                  <a:pt x="79" y="117"/>
                </a:cubicBezTo>
                <a:cubicBezTo>
                  <a:pt x="80" y="116"/>
                  <a:pt x="81" y="115"/>
                  <a:pt x="81" y="114"/>
                </a:cubicBezTo>
                <a:cubicBezTo>
                  <a:pt x="82" y="113"/>
                  <a:pt x="81" y="112"/>
                  <a:pt x="81" y="111"/>
                </a:cubicBezTo>
                <a:cubicBezTo>
                  <a:pt x="80" y="110"/>
                  <a:pt x="79" y="108"/>
                  <a:pt x="79" y="105"/>
                </a:cubicBezTo>
                <a:cubicBezTo>
                  <a:pt x="79" y="104"/>
                  <a:pt x="77" y="104"/>
                  <a:pt x="73" y="104"/>
                </a:cubicBezTo>
                <a:cubicBezTo>
                  <a:pt x="72" y="104"/>
                  <a:pt x="72" y="104"/>
                  <a:pt x="71" y="103"/>
                </a:cubicBezTo>
                <a:cubicBezTo>
                  <a:pt x="68" y="103"/>
                  <a:pt x="68" y="100"/>
                  <a:pt x="68" y="97"/>
                </a:cubicBezTo>
                <a:cubicBezTo>
                  <a:pt x="68" y="96"/>
                  <a:pt x="68" y="94"/>
                  <a:pt x="67" y="93"/>
                </a:cubicBezTo>
                <a:cubicBezTo>
                  <a:pt x="63" y="89"/>
                  <a:pt x="60" y="79"/>
                  <a:pt x="59" y="76"/>
                </a:cubicBezTo>
                <a:cubicBezTo>
                  <a:pt x="59" y="73"/>
                  <a:pt x="56" y="70"/>
                  <a:pt x="53" y="67"/>
                </a:cubicBezTo>
                <a:cubicBezTo>
                  <a:pt x="51" y="65"/>
                  <a:pt x="48" y="62"/>
                  <a:pt x="47" y="59"/>
                </a:cubicBezTo>
                <a:cubicBezTo>
                  <a:pt x="43" y="53"/>
                  <a:pt x="40" y="49"/>
                  <a:pt x="39" y="48"/>
                </a:cubicBezTo>
                <a:cubicBezTo>
                  <a:pt x="38" y="47"/>
                  <a:pt x="37" y="46"/>
                  <a:pt x="37" y="46"/>
                </a:cubicBezTo>
                <a:cubicBezTo>
                  <a:pt x="37" y="44"/>
                  <a:pt x="38" y="43"/>
                  <a:pt x="39" y="42"/>
                </a:cubicBezTo>
                <a:cubicBezTo>
                  <a:pt x="39" y="42"/>
                  <a:pt x="39" y="41"/>
                  <a:pt x="39" y="41"/>
                </a:cubicBezTo>
                <a:cubicBezTo>
                  <a:pt x="39" y="41"/>
                  <a:pt x="38" y="40"/>
                  <a:pt x="36" y="40"/>
                </a:cubicBezTo>
                <a:cubicBezTo>
                  <a:pt x="34" y="39"/>
                  <a:pt x="33" y="39"/>
                  <a:pt x="31" y="38"/>
                </a:cubicBezTo>
                <a:cubicBezTo>
                  <a:pt x="27" y="36"/>
                  <a:pt x="24" y="32"/>
                  <a:pt x="24" y="28"/>
                </a:cubicBezTo>
                <a:cubicBezTo>
                  <a:pt x="24" y="24"/>
                  <a:pt x="22" y="15"/>
                  <a:pt x="20" y="12"/>
                </a:cubicBezTo>
                <a:cubicBezTo>
                  <a:pt x="20" y="10"/>
                  <a:pt x="20" y="9"/>
                  <a:pt x="20" y="8"/>
                </a:cubicBezTo>
                <a:cubicBezTo>
                  <a:pt x="22" y="6"/>
                  <a:pt x="26" y="6"/>
                  <a:pt x="28" y="8"/>
                </a:cubicBezTo>
                <a:cubicBezTo>
                  <a:pt x="28" y="9"/>
                  <a:pt x="28" y="9"/>
                  <a:pt x="28" y="9"/>
                </a:cubicBezTo>
                <a:cubicBezTo>
                  <a:pt x="28" y="9"/>
                  <a:pt x="29" y="10"/>
                  <a:pt x="29" y="10"/>
                </a:cubicBezTo>
                <a:cubicBezTo>
                  <a:pt x="30" y="9"/>
                  <a:pt x="31" y="9"/>
                  <a:pt x="32" y="9"/>
                </a:cubicBezTo>
                <a:cubicBezTo>
                  <a:pt x="34" y="9"/>
                  <a:pt x="37" y="11"/>
                  <a:pt x="38" y="13"/>
                </a:cubicBezTo>
                <a:cubicBezTo>
                  <a:pt x="38" y="14"/>
                  <a:pt x="39" y="14"/>
                  <a:pt x="40" y="13"/>
                </a:cubicBezTo>
                <a:cubicBezTo>
                  <a:pt x="42" y="13"/>
                  <a:pt x="44" y="13"/>
                  <a:pt x="45" y="14"/>
                </a:cubicBezTo>
                <a:cubicBezTo>
                  <a:pt x="46" y="15"/>
                  <a:pt x="46" y="16"/>
                  <a:pt x="45" y="18"/>
                </a:cubicBezTo>
                <a:cubicBezTo>
                  <a:pt x="45" y="19"/>
                  <a:pt x="43" y="22"/>
                  <a:pt x="47" y="29"/>
                </a:cubicBezTo>
                <a:cubicBezTo>
                  <a:pt x="51" y="36"/>
                  <a:pt x="52" y="37"/>
                  <a:pt x="50" y="39"/>
                </a:cubicBezTo>
                <a:cubicBezTo>
                  <a:pt x="50" y="40"/>
                  <a:pt x="50" y="40"/>
                  <a:pt x="50" y="43"/>
                </a:cubicBezTo>
                <a:cubicBezTo>
                  <a:pt x="50" y="44"/>
                  <a:pt x="50" y="45"/>
                  <a:pt x="50" y="45"/>
                </a:cubicBezTo>
                <a:cubicBezTo>
                  <a:pt x="50" y="45"/>
                  <a:pt x="51" y="45"/>
                  <a:pt x="51" y="44"/>
                </a:cubicBezTo>
                <a:cubicBezTo>
                  <a:pt x="52" y="44"/>
                  <a:pt x="53" y="43"/>
                  <a:pt x="54" y="43"/>
                </a:cubicBezTo>
                <a:cubicBezTo>
                  <a:pt x="55" y="43"/>
                  <a:pt x="57" y="45"/>
                  <a:pt x="62" y="51"/>
                </a:cubicBezTo>
                <a:cubicBezTo>
                  <a:pt x="64" y="53"/>
                  <a:pt x="66" y="54"/>
                  <a:pt x="68" y="54"/>
                </a:cubicBezTo>
                <a:cubicBezTo>
                  <a:pt x="70" y="55"/>
                  <a:pt x="72" y="56"/>
                  <a:pt x="72" y="59"/>
                </a:cubicBezTo>
                <a:cubicBezTo>
                  <a:pt x="72" y="60"/>
                  <a:pt x="73" y="64"/>
                  <a:pt x="76" y="64"/>
                </a:cubicBezTo>
                <a:cubicBezTo>
                  <a:pt x="79" y="65"/>
                  <a:pt x="81" y="67"/>
                  <a:pt x="82" y="68"/>
                </a:cubicBezTo>
                <a:cubicBezTo>
                  <a:pt x="83" y="69"/>
                  <a:pt x="84" y="70"/>
                  <a:pt x="84" y="70"/>
                </a:cubicBezTo>
                <a:cubicBezTo>
                  <a:pt x="86" y="70"/>
                  <a:pt x="87" y="71"/>
                  <a:pt x="88" y="73"/>
                </a:cubicBezTo>
                <a:cubicBezTo>
                  <a:pt x="89" y="75"/>
                  <a:pt x="88" y="77"/>
                  <a:pt x="87" y="80"/>
                </a:cubicBezTo>
                <a:cubicBezTo>
                  <a:pt x="87" y="81"/>
                  <a:pt x="87" y="81"/>
                  <a:pt x="87" y="82"/>
                </a:cubicBezTo>
                <a:cubicBezTo>
                  <a:pt x="87" y="83"/>
                  <a:pt x="89" y="84"/>
                  <a:pt x="93" y="86"/>
                </a:cubicBezTo>
                <a:cubicBezTo>
                  <a:pt x="98" y="88"/>
                  <a:pt x="98" y="89"/>
                  <a:pt x="100" y="91"/>
                </a:cubicBezTo>
                <a:cubicBezTo>
                  <a:pt x="100" y="92"/>
                  <a:pt x="101" y="93"/>
                  <a:pt x="103" y="95"/>
                </a:cubicBezTo>
                <a:cubicBezTo>
                  <a:pt x="108" y="100"/>
                  <a:pt x="124" y="117"/>
                  <a:pt x="128" y="122"/>
                </a:cubicBezTo>
                <a:cubicBezTo>
                  <a:pt x="130" y="126"/>
                  <a:pt x="132" y="130"/>
                  <a:pt x="133" y="133"/>
                </a:cubicBezTo>
                <a:cubicBezTo>
                  <a:pt x="133" y="135"/>
                  <a:pt x="133" y="135"/>
                  <a:pt x="133" y="135"/>
                </a:cubicBezTo>
                <a:cubicBezTo>
                  <a:pt x="134" y="137"/>
                  <a:pt x="133" y="139"/>
                  <a:pt x="133" y="140"/>
                </a:cubicBezTo>
                <a:cubicBezTo>
                  <a:pt x="132" y="142"/>
                  <a:pt x="132" y="142"/>
                  <a:pt x="133" y="143"/>
                </a:cubicBezTo>
                <a:cubicBezTo>
                  <a:pt x="133" y="144"/>
                  <a:pt x="134" y="145"/>
                  <a:pt x="133" y="146"/>
                </a:cubicBezTo>
                <a:cubicBezTo>
                  <a:pt x="133" y="147"/>
                  <a:pt x="131" y="148"/>
                  <a:pt x="130" y="148"/>
                </a:cubicBezTo>
                <a:cubicBezTo>
                  <a:pt x="130" y="148"/>
                  <a:pt x="130" y="148"/>
                  <a:pt x="130" y="148"/>
                </a:cubicBezTo>
                <a:cubicBezTo>
                  <a:pt x="130" y="151"/>
                  <a:pt x="133" y="159"/>
                  <a:pt x="137" y="160"/>
                </a:cubicBezTo>
                <a:cubicBezTo>
                  <a:pt x="142" y="160"/>
                  <a:pt x="147" y="165"/>
                  <a:pt x="151" y="169"/>
                </a:cubicBezTo>
                <a:cubicBezTo>
                  <a:pt x="152" y="170"/>
                  <a:pt x="153" y="170"/>
                  <a:pt x="154" y="171"/>
                </a:cubicBezTo>
                <a:cubicBezTo>
                  <a:pt x="156" y="173"/>
                  <a:pt x="159" y="174"/>
                  <a:pt x="163" y="174"/>
                </a:cubicBezTo>
                <a:cubicBezTo>
                  <a:pt x="166" y="175"/>
                  <a:pt x="168" y="175"/>
                  <a:pt x="171" y="176"/>
                </a:cubicBezTo>
                <a:cubicBezTo>
                  <a:pt x="174" y="177"/>
                  <a:pt x="177" y="179"/>
                  <a:pt x="180" y="181"/>
                </a:cubicBezTo>
                <a:cubicBezTo>
                  <a:pt x="184" y="183"/>
                  <a:pt x="188" y="186"/>
                  <a:pt x="193" y="187"/>
                </a:cubicBezTo>
                <a:cubicBezTo>
                  <a:pt x="203" y="190"/>
                  <a:pt x="213" y="194"/>
                  <a:pt x="219" y="199"/>
                </a:cubicBezTo>
                <a:cubicBezTo>
                  <a:pt x="224" y="202"/>
                  <a:pt x="230" y="201"/>
                  <a:pt x="240" y="197"/>
                </a:cubicBezTo>
                <a:cubicBezTo>
                  <a:pt x="243" y="196"/>
                  <a:pt x="245" y="196"/>
                  <a:pt x="248" y="196"/>
                </a:cubicBezTo>
                <a:cubicBezTo>
                  <a:pt x="253" y="196"/>
                  <a:pt x="257" y="198"/>
                  <a:pt x="260" y="199"/>
                </a:cubicBezTo>
                <a:cubicBezTo>
                  <a:pt x="261" y="200"/>
                  <a:pt x="262" y="200"/>
                  <a:pt x="262" y="200"/>
                </a:cubicBezTo>
                <a:cubicBezTo>
                  <a:pt x="265" y="201"/>
                  <a:pt x="269" y="204"/>
                  <a:pt x="273" y="209"/>
                </a:cubicBezTo>
                <a:cubicBezTo>
                  <a:pt x="274" y="207"/>
                  <a:pt x="275" y="206"/>
                  <a:pt x="276" y="205"/>
                </a:cubicBezTo>
                <a:cubicBezTo>
                  <a:pt x="276" y="205"/>
                  <a:pt x="276" y="205"/>
                  <a:pt x="276" y="205"/>
                </a:cubicBezTo>
                <a:cubicBezTo>
                  <a:pt x="276" y="205"/>
                  <a:pt x="277" y="204"/>
                  <a:pt x="277" y="204"/>
                </a:cubicBezTo>
                <a:cubicBezTo>
                  <a:pt x="277" y="204"/>
                  <a:pt x="277" y="204"/>
                  <a:pt x="277" y="204"/>
                </a:cubicBezTo>
                <a:cubicBezTo>
                  <a:pt x="277" y="203"/>
                  <a:pt x="278" y="203"/>
                  <a:pt x="278" y="203"/>
                </a:cubicBezTo>
                <a:cubicBezTo>
                  <a:pt x="278" y="202"/>
                  <a:pt x="278" y="202"/>
                  <a:pt x="278" y="202"/>
                </a:cubicBezTo>
                <a:cubicBezTo>
                  <a:pt x="278" y="202"/>
                  <a:pt x="278" y="202"/>
                  <a:pt x="279" y="201"/>
                </a:cubicBezTo>
                <a:cubicBezTo>
                  <a:pt x="279" y="201"/>
                  <a:pt x="279" y="201"/>
                  <a:pt x="279" y="201"/>
                </a:cubicBezTo>
                <a:cubicBezTo>
                  <a:pt x="279" y="201"/>
                  <a:pt x="279" y="201"/>
                  <a:pt x="279" y="201"/>
                </a:cubicBezTo>
                <a:cubicBezTo>
                  <a:pt x="279" y="200"/>
                  <a:pt x="279" y="200"/>
                  <a:pt x="280" y="200"/>
                </a:cubicBezTo>
                <a:cubicBezTo>
                  <a:pt x="280" y="200"/>
                  <a:pt x="280" y="200"/>
                  <a:pt x="280" y="200"/>
                </a:cubicBezTo>
                <a:cubicBezTo>
                  <a:pt x="280" y="200"/>
                  <a:pt x="280" y="200"/>
                  <a:pt x="280" y="200"/>
                </a:cubicBezTo>
                <a:cubicBezTo>
                  <a:pt x="280" y="199"/>
                  <a:pt x="280" y="199"/>
                  <a:pt x="280" y="199"/>
                </a:cubicBezTo>
                <a:cubicBezTo>
                  <a:pt x="281" y="199"/>
                  <a:pt x="281" y="199"/>
                  <a:pt x="281" y="199"/>
                </a:cubicBezTo>
                <a:cubicBezTo>
                  <a:pt x="281" y="199"/>
                  <a:pt x="281" y="199"/>
                  <a:pt x="281" y="199"/>
                </a:cubicBezTo>
                <a:cubicBezTo>
                  <a:pt x="281" y="199"/>
                  <a:pt x="281" y="199"/>
                  <a:pt x="281" y="198"/>
                </a:cubicBezTo>
                <a:cubicBezTo>
                  <a:pt x="281" y="198"/>
                  <a:pt x="281" y="198"/>
                  <a:pt x="281" y="198"/>
                </a:cubicBezTo>
                <a:cubicBezTo>
                  <a:pt x="281" y="198"/>
                  <a:pt x="281" y="198"/>
                  <a:pt x="281"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7"/>
                  <a:pt x="283" y="197"/>
                  <a:pt x="283" y="197"/>
                </a:cubicBezTo>
                <a:cubicBezTo>
                  <a:pt x="283" y="197"/>
                  <a:pt x="284" y="197"/>
                  <a:pt x="286" y="197"/>
                </a:cubicBezTo>
                <a:cubicBezTo>
                  <a:pt x="287" y="198"/>
                  <a:pt x="289" y="198"/>
                  <a:pt x="291" y="198"/>
                </a:cubicBezTo>
                <a:cubicBezTo>
                  <a:pt x="294" y="198"/>
                  <a:pt x="295" y="197"/>
                  <a:pt x="296" y="197"/>
                </a:cubicBezTo>
                <a:cubicBezTo>
                  <a:pt x="296" y="197"/>
                  <a:pt x="296" y="197"/>
                  <a:pt x="296" y="197"/>
                </a:cubicBezTo>
                <a:cubicBezTo>
                  <a:pt x="296" y="196"/>
                  <a:pt x="294" y="194"/>
                  <a:pt x="292" y="193"/>
                </a:cubicBezTo>
                <a:cubicBezTo>
                  <a:pt x="292" y="192"/>
                  <a:pt x="291" y="192"/>
                  <a:pt x="291" y="192"/>
                </a:cubicBezTo>
                <a:cubicBezTo>
                  <a:pt x="289" y="189"/>
                  <a:pt x="288" y="188"/>
                  <a:pt x="288" y="187"/>
                </a:cubicBezTo>
                <a:cubicBezTo>
                  <a:pt x="288" y="186"/>
                  <a:pt x="288" y="186"/>
                  <a:pt x="288" y="186"/>
                </a:cubicBezTo>
                <a:cubicBezTo>
                  <a:pt x="288" y="185"/>
                  <a:pt x="288" y="185"/>
                  <a:pt x="288" y="185"/>
                </a:cubicBezTo>
                <a:cubicBezTo>
                  <a:pt x="289" y="185"/>
                  <a:pt x="289" y="184"/>
                  <a:pt x="289" y="183"/>
                </a:cubicBezTo>
                <a:cubicBezTo>
                  <a:pt x="290" y="180"/>
                  <a:pt x="291" y="176"/>
                  <a:pt x="293" y="176"/>
                </a:cubicBezTo>
                <a:cubicBezTo>
                  <a:pt x="294" y="176"/>
                  <a:pt x="294" y="176"/>
                  <a:pt x="294" y="176"/>
                </a:cubicBezTo>
                <a:cubicBezTo>
                  <a:pt x="295" y="176"/>
                  <a:pt x="295" y="176"/>
                  <a:pt x="296" y="176"/>
                </a:cubicBezTo>
                <a:cubicBezTo>
                  <a:pt x="298" y="177"/>
                  <a:pt x="300" y="177"/>
                  <a:pt x="302" y="177"/>
                </a:cubicBezTo>
                <a:cubicBezTo>
                  <a:pt x="303" y="177"/>
                  <a:pt x="304" y="177"/>
                  <a:pt x="306" y="177"/>
                </a:cubicBezTo>
                <a:cubicBezTo>
                  <a:pt x="306" y="177"/>
                  <a:pt x="306" y="177"/>
                  <a:pt x="306" y="177"/>
                </a:cubicBezTo>
                <a:cubicBezTo>
                  <a:pt x="307" y="177"/>
                  <a:pt x="307" y="177"/>
                  <a:pt x="308" y="177"/>
                </a:cubicBezTo>
                <a:cubicBezTo>
                  <a:pt x="308" y="177"/>
                  <a:pt x="309" y="177"/>
                  <a:pt x="309" y="177"/>
                </a:cubicBezTo>
                <a:cubicBezTo>
                  <a:pt x="309" y="177"/>
                  <a:pt x="309" y="177"/>
                  <a:pt x="309" y="177"/>
                </a:cubicBezTo>
                <a:cubicBezTo>
                  <a:pt x="310" y="177"/>
                  <a:pt x="311" y="177"/>
                  <a:pt x="312" y="177"/>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7" name="Freeform 2117"/>
          <p:cNvSpPr>
            <a:spLocks/>
          </p:cNvSpPr>
          <p:nvPr/>
        </p:nvSpPr>
        <p:spPr bwMode="auto">
          <a:xfrm>
            <a:off x="2819025" y="2062107"/>
            <a:ext cx="72853" cy="75927"/>
          </a:xfrm>
          <a:custGeom>
            <a:avLst/>
            <a:gdLst>
              <a:gd name="T0" fmla="*/ 30 w 41"/>
              <a:gd name="T1" fmla="*/ 39 h 43"/>
              <a:gd name="T2" fmla="*/ 31 w 41"/>
              <a:gd name="T3" fmla="*/ 38 h 43"/>
              <a:gd name="T4" fmla="*/ 31 w 41"/>
              <a:gd name="T5" fmla="*/ 38 h 43"/>
              <a:gd name="T6" fmla="*/ 32 w 41"/>
              <a:gd name="T7" fmla="*/ 38 h 43"/>
              <a:gd name="T8" fmla="*/ 32 w 41"/>
              <a:gd name="T9" fmla="*/ 37 h 43"/>
              <a:gd name="T10" fmla="*/ 33 w 41"/>
              <a:gd name="T11" fmla="*/ 37 h 43"/>
              <a:gd name="T12" fmla="*/ 33 w 41"/>
              <a:gd name="T13" fmla="*/ 37 h 43"/>
              <a:gd name="T14" fmla="*/ 33 w 41"/>
              <a:gd name="T15" fmla="*/ 37 h 43"/>
              <a:gd name="T16" fmla="*/ 33 w 41"/>
              <a:gd name="T17" fmla="*/ 37 h 43"/>
              <a:gd name="T18" fmla="*/ 33 w 41"/>
              <a:gd name="T19" fmla="*/ 37 h 43"/>
              <a:gd name="T20" fmla="*/ 34 w 41"/>
              <a:gd name="T21" fmla="*/ 37 h 43"/>
              <a:gd name="T22" fmla="*/ 34 w 41"/>
              <a:gd name="T23" fmla="*/ 35 h 43"/>
              <a:gd name="T24" fmla="*/ 39 w 41"/>
              <a:gd name="T25" fmla="*/ 28 h 43"/>
              <a:gd name="T26" fmla="*/ 41 w 41"/>
              <a:gd name="T27" fmla="*/ 26 h 43"/>
              <a:gd name="T28" fmla="*/ 40 w 41"/>
              <a:gd name="T29" fmla="*/ 25 h 43"/>
              <a:gd name="T30" fmla="*/ 39 w 41"/>
              <a:gd name="T31" fmla="*/ 23 h 43"/>
              <a:gd name="T32" fmla="*/ 34 w 41"/>
              <a:gd name="T33" fmla="*/ 24 h 43"/>
              <a:gd name="T34" fmla="*/ 34 w 41"/>
              <a:gd name="T35" fmla="*/ 1 h 43"/>
              <a:gd name="T36" fmla="*/ 33 w 41"/>
              <a:gd name="T37" fmla="*/ 1 h 43"/>
              <a:gd name="T38" fmla="*/ 32 w 41"/>
              <a:gd name="T39" fmla="*/ 1 h 43"/>
              <a:gd name="T40" fmla="*/ 20 w 41"/>
              <a:gd name="T41" fmla="*/ 0 h 43"/>
              <a:gd name="T42" fmla="*/ 18 w 41"/>
              <a:gd name="T43" fmla="*/ 0 h 43"/>
              <a:gd name="T44" fmla="*/ 17 w 41"/>
              <a:gd name="T45" fmla="*/ 4 h 43"/>
              <a:gd name="T46" fmla="*/ 16 w 41"/>
              <a:gd name="T47" fmla="*/ 7 h 43"/>
              <a:gd name="T48" fmla="*/ 18 w 41"/>
              <a:gd name="T49" fmla="*/ 9 h 43"/>
              <a:gd name="T50" fmla="*/ 24 w 41"/>
              <a:gd name="T51" fmla="*/ 18 h 43"/>
              <a:gd name="T52" fmla="*/ 14 w 41"/>
              <a:gd name="T53" fmla="*/ 22 h 43"/>
              <a:gd name="T54" fmla="*/ 9 w 41"/>
              <a:gd name="T55" fmla="*/ 21 h 43"/>
              <a:gd name="T56" fmla="*/ 8 w 41"/>
              <a:gd name="T57" fmla="*/ 21 h 43"/>
              <a:gd name="T58" fmla="*/ 7 w 41"/>
              <a:gd name="T59" fmla="*/ 23 h 43"/>
              <a:gd name="T60" fmla="*/ 7 w 41"/>
              <a:gd name="T61" fmla="*/ 23 h 43"/>
              <a:gd name="T62" fmla="*/ 5 w 41"/>
              <a:gd name="T63" fmla="*/ 24 h 43"/>
              <a:gd name="T64" fmla="*/ 5 w 41"/>
              <a:gd name="T65" fmla="*/ 25 h 43"/>
              <a:gd name="T66" fmla="*/ 3 w 41"/>
              <a:gd name="T67" fmla="*/ 27 h 43"/>
              <a:gd name="T68" fmla="*/ 3 w 41"/>
              <a:gd name="T69" fmla="*/ 28 h 43"/>
              <a:gd name="T70" fmla="*/ 1 w 41"/>
              <a:gd name="T71" fmla="*/ 31 h 43"/>
              <a:gd name="T72" fmla="*/ 0 w 41"/>
              <a:gd name="T73" fmla="*/ 31 h 43"/>
              <a:gd name="T74" fmla="*/ 2 w 41"/>
              <a:gd name="T75" fmla="*/ 33 h 43"/>
              <a:gd name="T76" fmla="*/ 11 w 41"/>
              <a:gd name="T77" fmla="*/ 40 h 43"/>
              <a:gd name="T78" fmla="*/ 17 w 41"/>
              <a:gd name="T79" fmla="*/ 42 h 43"/>
              <a:gd name="T80" fmla="*/ 20 w 41"/>
              <a:gd name="T81" fmla="*/ 42 h 43"/>
              <a:gd name="T82" fmla="*/ 26 w 41"/>
              <a:gd name="T83" fmla="*/ 43 h 43"/>
              <a:gd name="T84" fmla="*/ 27 w 41"/>
              <a:gd name="T85" fmla="*/ 42 h 43"/>
              <a:gd name="T86" fmla="*/ 27 w 41"/>
              <a:gd name="T87" fmla="*/ 41 h 43"/>
              <a:gd name="T88" fmla="*/ 28 w 41"/>
              <a:gd name="T89" fmla="*/ 40 h 43"/>
              <a:gd name="T90" fmla="*/ 29 w 41"/>
              <a:gd name="T91" fmla="*/ 40 h 43"/>
              <a:gd name="T92" fmla="*/ 30 w 41"/>
              <a:gd name="T93" fmla="*/ 39 h 43"/>
              <a:gd name="T94" fmla="*/ 30 w 41"/>
              <a:gd name="T95"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43">
                <a:moveTo>
                  <a:pt x="30" y="39"/>
                </a:moveTo>
                <a:cubicBezTo>
                  <a:pt x="31" y="38"/>
                  <a:pt x="31" y="38"/>
                  <a:pt x="31" y="38"/>
                </a:cubicBezTo>
                <a:cubicBezTo>
                  <a:pt x="31" y="38"/>
                  <a:pt x="31" y="38"/>
                  <a:pt x="31" y="38"/>
                </a:cubicBezTo>
                <a:cubicBezTo>
                  <a:pt x="32" y="38"/>
                  <a:pt x="32" y="38"/>
                  <a:pt x="32" y="38"/>
                </a:cubicBezTo>
                <a:cubicBezTo>
                  <a:pt x="32" y="37"/>
                  <a:pt x="32" y="37"/>
                  <a:pt x="32" y="37"/>
                </a:cubicBezTo>
                <a:cubicBezTo>
                  <a:pt x="32" y="37"/>
                  <a:pt x="33" y="37"/>
                  <a:pt x="33" y="37"/>
                </a:cubicBezTo>
                <a:cubicBezTo>
                  <a:pt x="33" y="37"/>
                  <a:pt x="33" y="37"/>
                  <a:pt x="33" y="37"/>
                </a:cubicBezTo>
                <a:cubicBezTo>
                  <a:pt x="33" y="37"/>
                  <a:pt x="33" y="37"/>
                  <a:pt x="33" y="37"/>
                </a:cubicBezTo>
                <a:cubicBezTo>
                  <a:pt x="33" y="37"/>
                  <a:pt x="33" y="37"/>
                  <a:pt x="33" y="37"/>
                </a:cubicBezTo>
                <a:cubicBezTo>
                  <a:pt x="33" y="37"/>
                  <a:pt x="33" y="37"/>
                  <a:pt x="33" y="37"/>
                </a:cubicBezTo>
                <a:cubicBezTo>
                  <a:pt x="34" y="37"/>
                  <a:pt x="34" y="37"/>
                  <a:pt x="34" y="37"/>
                </a:cubicBezTo>
                <a:cubicBezTo>
                  <a:pt x="34" y="36"/>
                  <a:pt x="34" y="36"/>
                  <a:pt x="34" y="35"/>
                </a:cubicBezTo>
                <a:cubicBezTo>
                  <a:pt x="34" y="34"/>
                  <a:pt x="35" y="31"/>
                  <a:pt x="39" y="28"/>
                </a:cubicBezTo>
                <a:cubicBezTo>
                  <a:pt x="39" y="27"/>
                  <a:pt x="40" y="27"/>
                  <a:pt x="41" y="26"/>
                </a:cubicBezTo>
                <a:cubicBezTo>
                  <a:pt x="41" y="25"/>
                  <a:pt x="40" y="25"/>
                  <a:pt x="40" y="25"/>
                </a:cubicBezTo>
                <a:cubicBezTo>
                  <a:pt x="40" y="24"/>
                  <a:pt x="39" y="24"/>
                  <a:pt x="39" y="23"/>
                </a:cubicBezTo>
                <a:cubicBezTo>
                  <a:pt x="34" y="24"/>
                  <a:pt x="34" y="24"/>
                  <a:pt x="34" y="24"/>
                </a:cubicBezTo>
                <a:cubicBezTo>
                  <a:pt x="34" y="1"/>
                  <a:pt x="34" y="1"/>
                  <a:pt x="34" y="1"/>
                </a:cubicBezTo>
                <a:cubicBezTo>
                  <a:pt x="34" y="1"/>
                  <a:pt x="33" y="1"/>
                  <a:pt x="33" y="1"/>
                </a:cubicBezTo>
                <a:cubicBezTo>
                  <a:pt x="32" y="1"/>
                  <a:pt x="32" y="1"/>
                  <a:pt x="32" y="1"/>
                </a:cubicBezTo>
                <a:cubicBezTo>
                  <a:pt x="28" y="1"/>
                  <a:pt x="24" y="1"/>
                  <a:pt x="20" y="0"/>
                </a:cubicBezTo>
                <a:cubicBezTo>
                  <a:pt x="19" y="0"/>
                  <a:pt x="19" y="0"/>
                  <a:pt x="18" y="0"/>
                </a:cubicBezTo>
                <a:cubicBezTo>
                  <a:pt x="18" y="1"/>
                  <a:pt x="17" y="3"/>
                  <a:pt x="17" y="4"/>
                </a:cubicBezTo>
                <a:cubicBezTo>
                  <a:pt x="17" y="5"/>
                  <a:pt x="16" y="6"/>
                  <a:pt x="16" y="7"/>
                </a:cubicBezTo>
                <a:cubicBezTo>
                  <a:pt x="17" y="7"/>
                  <a:pt x="17" y="8"/>
                  <a:pt x="18" y="9"/>
                </a:cubicBezTo>
                <a:cubicBezTo>
                  <a:pt x="21" y="12"/>
                  <a:pt x="25" y="15"/>
                  <a:pt x="24" y="18"/>
                </a:cubicBezTo>
                <a:cubicBezTo>
                  <a:pt x="23" y="21"/>
                  <a:pt x="18" y="22"/>
                  <a:pt x="14" y="22"/>
                </a:cubicBezTo>
                <a:cubicBezTo>
                  <a:pt x="13" y="22"/>
                  <a:pt x="11" y="22"/>
                  <a:pt x="9" y="21"/>
                </a:cubicBezTo>
                <a:cubicBezTo>
                  <a:pt x="9" y="21"/>
                  <a:pt x="8" y="21"/>
                  <a:pt x="8" y="21"/>
                </a:cubicBezTo>
                <a:cubicBezTo>
                  <a:pt x="8" y="22"/>
                  <a:pt x="7" y="22"/>
                  <a:pt x="7" y="23"/>
                </a:cubicBezTo>
                <a:cubicBezTo>
                  <a:pt x="7" y="23"/>
                  <a:pt x="7" y="23"/>
                  <a:pt x="7" y="23"/>
                </a:cubicBezTo>
                <a:cubicBezTo>
                  <a:pt x="6" y="23"/>
                  <a:pt x="6" y="24"/>
                  <a:pt x="5" y="24"/>
                </a:cubicBezTo>
                <a:cubicBezTo>
                  <a:pt x="5" y="25"/>
                  <a:pt x="5" y="25"/>
                  <a:pt x="5" y="25"/>
                </a:cubicBezTo>
                <a:cubicBezTo>
                  <a:pt x="4" y="26"/>
                  <a:pt x="4" y="26"/>
                  <a:pt x="3" y="27"/>
                </a:cubicBezTo>
                <a:cubicBezTo>
                  <a:pt x="3" y="28"/>
                  <a:pt x="3" y="28"/>
                  <a:pt x="3" y="28"/>
                </a:cubicBezTo>
                <a:cubicBezTo>
                  <a:pt x="2" y="29"/>
                  <a:pt x="1" y="30"/>
                  <a:pt x="1" y="31"/>
                </a:cubicBezTo>
                <a:cubicBezTo>
                  <a:pt x="1" y="31"/>
                  <a:pt x="1" y="31"/>
                  <a:pt x="0" y="31"/>
                </a:cubicBezTo>
                <a:cubicBezTo>
                  <a:pt x="2" y="33"/>
                  <a:pt x="2" y="33"/>
                  <a:pt x="2" y="33"/>
                </a:cubicBezTo>
                <a:cubicBezTo>
                  <a:pt x="6" y="36"/>
                  <a:pt x="9" y="39"/>
                  <a:pt x="11" y="40"/>
                </a:cubicBezTo>
                <a:cubicBezTo>
                  <a:pt x="13" y="41"/>
                  <a:pt x="15" y="42"/>
                  <a:pt x="17" y="42"/>
                </a:cubicBezTo>
                <a:cubicBezTo>
                  <a:pt x="20" y="42"/>
                  <a:pt x="20" y="42"/>
                  <a:pt x="20" y="42"/>
                </a:cubicBezTo>
                <a:cubicBezTo>
                  <a:pt x="22" y="42"/>
                  <a:pt x="24" y="42"/>
                  <a:pt x="26" y="43"/>
                </a:cubicBezTo>
                <a:cubicBezTo>
                  <a:pt x="26" y="42"/>
                  <a:pt x="26" y="42"/>
                  <a:pt x="27" y="42"/>
                </a:cubicBezTo>
                <a:cubicBezTo>
                  <a:pt x="27" y="42"/>
                  <a:pt x="27" y="42"/>
                  <a:pt x="27" y="41"/>
                </a:cubicBezTo>
                <a:cubicBezTo>
                  <a:pt x="28" y="41"/>
                  <a:pt x="28" y="41"/>
                  <a:pt x="28" y="40"/>
                </a:cubicBezTo>
                <a:cubicBezTo>
                  <a:pt x="29" y="40"/>
                  <a:pt x="29" y="40"/>
                  <a:pt x="29" y="40"/>
                </a:cubicBezTo>
                <a:cubicBezTo>
                  <a:pt x="29" y="40"/>
                  <a:pt x="30" y="39"/>
                  <a:pt x="30" y="39"/>
                </a:cubicBezTo>
                <a:cubicBezTo>
                  <a:pt x="30" y="39"/>
                  <a:pt x="30" y="39"/>
                  <a:pt x="30" y="39"/>
                </a:cubicBezTo>
                <a:close/>
              </a:path>
            </a:pathLst>
          </a:custGeom>
          <a:solidFill>
            <a:srgbClr val="4BA08D"/>
          </a:solidFill>
          <a:ln w="19050" cmpd="sng">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8" name="Freeform 2118"/>
          <p:cNvSpPr>
            <a:spLocks/>
          </p:cNvSpPr>
          <p:nvPr/>
        </p:nvSpPr>
        <p:spPr bwMode="auto">
          <a:xfrm>
            <a:off x="2878802" y="21271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9" name="Freeform 2119"/>
          <p:cNvSpPr>
            <a:spLocks/>
          </p:cNvSpPr>
          <p:nvPr/>
        </p:nvSpPr>
        <p:spPr bwMode="auto">
          <a:xfrm>
            <a:off x="2869462" y="2132611"/>
            <a:ext cx="1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0" name="Freeform 2120"/>
          <p:cNvSpPr>
            <a:spLocks/>
          </p:cNvSpPr>
          <p:nvPr/>
        </p:nvSpPr>
        <p:spPr bwMode="auto">
          <a:xfrm>
            <a:off x="2873198" y="21308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1" name="Freeform 2121"/>
          <p:cNvSpPr>
            <a:spLocks/>
          </p:cNvSpPr>
          <p:nvPr/>
        </p:nvSpPr>
        <p:spPr bwMode="auto">
          <a:xfrm>
            <a:off x="2878802" y="21271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2" name="Freeform 2122"/>
          <p:cNvSpPr>
            <a:spLocks/>
          </p:cNvSpPr>
          <p:nvPr/>
        </p:nvSpPr>
        <p:spPr bwMode="auto">
          <a:xfrm>
            <a:off x="2876934" y="2127187"/>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3" name="Freeform 2123"/>
          <p:cNvSpPr>
            <a:spLocks/>
          </p:cNvSpPr>
          <p:nvPr/>
        </p:nvSpPr>
        <p:spPr bwMode="auto">
          <a:xfrm>
            <a:off x="2875066" y="212899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4" name="Freeform 2124"/>
          <p:cNvSpPr>
            <a:spLocks/>
          </p:cNvSpPr>
          <p:nvPr/>
        </p:nvSpPr>
        <p:spPr bwMode="auto">
          <a:xfrm>
            <a:off x="2867594" y="2134419"/>
            <a:ext cx="0" cy="180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5" name="Freeform 2125"/>
          <p:cNvSpPr>
            <a:spLocks/>
          </p:cNvSpPr>
          <p:nvPr/>
        </p:nvSpPr>
        <p:spPr bwMode="auto">
          <a:xfrm>
            <a:off x="2878802" y="2107302"/>
            <a:ext cx="13076" cy="19886"/>
          </a:xfrm>
          <a:custGeom>
            <a:avLst/>
            <a:gdLst>
              <a:gd name="T0" fmla="*/ 1 w 8"/>
              <a:gd name="T1" fmla="*/ 9 h 11"/>
              <a:gd name="T2" fmla="*/ 1 w 8"/>
              <a:gd name="T3" fmla="*/ 11 h 11"/>
              <a:gd name="T4" fmla="*/ 0 w 8"/>
              <a:gd name="T5" fmla="*/ 11 h 11"/>
              <a:gd name="T6" fmla="*/ 1 w 8"/>
              <a:gd name="T7" fmla="*/ 11 h 11"/>
              <a:gd name="T8" fmla="*/ 1 w 8"/>
              <a:gd name="T9" fmla="*/ 9 h 11"/>
              <a:gd name="T10" fmla="*/ 6 w 8"/>
              <a:gd name="T11" fmla="*/ 2 h 11"/>
              <a:gd name="T12" fmla="*/ 8 w 8"/>
              <a:gd name="T13" fmla="*/ 0 h 11"/>
              <a:gd name="T14" fmla="*/ 8 w 8"/>
              <a:gd name="T15" fmla="*/ 0 h 11"/>
              <a:gd name="T16" fmla="*/ 6 w 8"/>
              <a:gd name="T17" fmla="*/ 2 h 11"/>
              <a:gd name="T18" fmla="*/ 1 w 8"/>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1" y="9"/>
                </a:moveTo>
                <a:cubicBezTo>
                  <a:pt x="1" y="10"/>
                  <a:pt x="1" y="10"/>
                  <a:pt x="1" y="11"/>
                </a:cubicBezTo>
                <a:cubicBezTo>
                  <a:pt x="0" y="11"/>
                  <a:pt x="0" y="11"/>
                  <a:pt x="0" y="11"/>
                </a:cubicBezTo>
                <a:cubicBezTo>
                  <a:pt x="1" y="11"/>
                  <a:pt x="1" y="11"/>
                  <a:pt x="1" y="11"/>
                </a:cubicBezTo>
                <a:cubicBezTo>
                  <a:pt x="1" y="11"/>
                  <a:pt x="1" y="10"/>
                  <a:pt x="1" y="9"/>
                </a:cubicBezTo>
                <a:cubicBezTo>
                  <a:pt x="1" y="8"/>
                  <a:pt x="2" y="5"/>
                  <a:pt x="6" y="2"/>
                </a:cubicBezTo>
                <a:cubicBezTo>
                  <a:pt x="6" y="1"/>
                  <a:pt x="7" y="1"/>
                  <a:pt x="8" y="0"/>
                </a:cubicBezTo>
                <a:cubicBezTo>
                  <a:pt x="8" y="0"/>
                  <a:pt x="8" y="0"/>
                  <a:pt x="8" y="0"/>
                </a:cubicBezTo>
                <a:cubicBezTo>
                  <a:pt x="7" y="1"/>
                  <a:pt x="6" y="1"/>
                  <a:pt x="6" y="2"/>
                </a:cubicBezTo>
                <a:cubicBezTo>
                  <a:pt x="2" y="5"/>
                  <a:pt x="1" y="8"/>
                  <a:pt x="1" y="9"/>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6" name="Freeform 2126"/>
          <p:cNvSpPr>
            <a:spLocks/>
          </p:cNvSpPr>
          <p:nvPr/>
        </p:nvSpPr>
        <p:spPr bwMode="auto">
          <a:xfrm>
            <a:off x="2873198" y="2128996"/>
            <a:ext cx="1868" cy="1807"/>
          </a:xfrm>
          <a:custGeom>
            <a:avLst/>
            <a:gdLst>
              <a:gd name="T0" fmla="*/ 0 w 1"/>
              <a:gd name="T1" fmla="*/ 1 h 1"/>
              <a:gd name="T2" fmla="*/ 0 w 1"/>
              <a:gd name="T3" fmla="*/ 1 h 1"/>
              <a:gd name="T4" fmla="*/ 0 w 1"/>
              <a:gd name="T5" fmla="*/ 1 h 1"/>
              <a:gd name="T6" fmla="*/ 1 w 1"/>
              <a:gd name="T7" fmla="*/ 0 h 1"/>
              <a:gd name="T8" fmla="*/ 1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1" y="1"/>
                  <a:pt x="1" y="0"/>
                  <a:pt x="1" y="0"/>
                </a:cubicBezTo>
                <a:cubicBezTo>
                  <a:pt x="1" y="0"/>
                  <a:pt x="1" y="0"/>
                  <a:pt x="1" y="0"/>
                </a:cubicBezTo>
                <a:lnTo>
                  <a:pt x="0" y="1"/>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7" name="Freeform 2127"/>
          <p:cNvSpPr>
            <a:spLocks/>
          </p:cNvSpPr>
          <p:nvPr/>
        </p:nvSpPr>
        <p:spPr bwMode="auto">
          <a:xfrm>
            <a:off x="2875066" y="212899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8" name="Freeform 2128"/>
          <p:cNvSpPr>
            <a:spLocks/>
          </p:cNvSpPr>
          <p:nvPr/>
        </p:nvSpPr>
        <p:spPr bwMode="auto">
          <a:xfrm>
            <a:off x="2873198" y="21308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9" name="Freeform 2129"/>
          <p:cNvSpPr>
            <a:spLocks/>
          </p:cNvSpPr>
          <p:nvPr/>
        </p:nvSpPr>
        <p:spPr bwMode="auto">
          <a:xfrm>
            <a:off x="2828365" y="2103686"/>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0" name="Freeform 2130"/>
          <p:cNvSpPr>
            <a:spLocks/>
          </p:cNvSpPr>
          <p:nvPr/>
        </p:nvSpPr>
        <p:spPr bwMode="auto">
          <a:xfrm>
            <a:off x="2876934" y="2063914"/>
            <a:ext cx="3736" cy="0"/>
          </a:xfrm>
          <a:custGeom>
            <a:avLst/>
            <a:gdLst>
              <a:gd name="T0" fmla="*/ 2 w 2"/>
              <a:gd name="T1" fmla="*/ 2 w 2"/>
              <a:gd name="T2" fmla="*/ 0 w 2"/>
              <a:gd name="T3" fmla="*/ 1 w 2"/>
              <a:gd name="T4" fmla="*/ 2 w 2"/>
            </a:gdLst>
            <a:ahLst/>
            <a:cxnLst>
              <a:cxn ang="0">
                <a:pos x="T0" y="0"/>
              </a:cxn>
              <a:cxn ang="0">
                <a:pos x="T1" y="0"/>
              </a:cxn>
              <a:cxn ang="0">
                <a:pos x="T2" y="0"/>
              </a:cxn>
              <a:cxn ang="0">
                <a:pos x="T3" y="0"/>
              </a:cxn>
              <a:cxn ang="0">
                <a:pos x="T4" y="0"/>
              </a:cxn>
            </a:cxnLst>
            <a:rect l="0" t="0" r="r" b="b"/>
            <a:pathLst>
              <a:path w="2">
                <a:moveTo>
                  <a:pt x="2" y="0"/>
                </a:moveTo>
                <a:cubicBezTo>
                  <a:pt x="2" y="0"/>
                  <a:pt x="2" y="0"/>
                  <a:pt x="2" y="0"/>
                </a:cubicBezTo>
                <a:cubicBezTo>
                  <a:pt x="2" y="0"/>
                  <a:pt x="1" y="0"/>
                  <a:pt x="0" y="0"/>
                </a:cubicBezTo>
                <a:cubicBezTo>
                  <a:pt x="0" y="0"/>
                  <a:pt x="0" y="0"/>
                  <a:pt x="1" y="0"/>
                </a:cubicBezTo>
                <a:cubicBezTo>
                  <a:pt x="1" y="0"/>
                  <a:pt x="2" y="0"/>
                  <a:pt x="2"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1" name="Freeform 2131"/>
          <p:cNvSpPr>
            <a:spLocks/>
          </p:cNvSpPr>
          <p:nvPr/>
        </p:nvSpPr>
        <p:spPr bwMode="auto">
          <a:xfrm>
            <a:off x="2819025" y="2116340"/>
            <a:ext cx="186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2" name="Freeform 2132"/>
          <p:cNvSpPr>
            <a:spLocks/>
          </p:cNvSpPr>
          <p:nvPr/>
        </p:nvSpPr>
        <p:spPr bwMode="auto">
          <a:xfrm>
            <a:off x="2845178" y="2094647"/>
            <a:ext cx="16813" cy="5423"/>
          </a:xfrm>
          <a:custGeom>
            <a:avLst/>
            <a:gdLst>
              <a:gd name="T0" fmla="*/ 10 w 10"/>
              <a:gd name="T1" fmla="*/ 0 h 4"/>
              <a:gd name="T2" fmla="*/ 0 w 10"/>
              <a:gd name="T3" fmla="*/ 4 h 4"/>
              <a:gd name="T4" fmla="*/ 10 w 10"/>
              <a:gd name="T5" fmla="*/ 0 h 4"/>
            </a:gdLst>
            <a:ahLst/>
            <a:cxnLst>
              <a:cxn ang="0">
                <a:pos x="T0" y="T1"/>
              </a:cxn>
              <a:cxn ang="0">
                <a:pos x="T2" y="T3"/>
              </a:cxn>
              <a:cxn ang="0">
                <a:pos x="T4" y="T5"/>
              </a:cxn>
            </a:cxnLst>
            <a:rect l="0" t="0" r="r" b="b"/>
            <a:pathLst>
              <a:path w="10" h="4">
                <a:moveTo>
                  <a:pt x="10" y="0"/>
                </a:moveTo>
                <a:cubicBezTo>
                  <a:pt x="9" y="3"/>
                  <a:pt x="4" y="4"/>
                  <a:pt x="0" y="4"/>
                </a:cubicBezTo>
                <a:cubicBezTo>
                  <a:pt x="4" y="4"/>
                  <a:pt x="9" y="3"/>
                  <a:pt x="1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3" name="Freeform 2133"/>
          <p:cNvSpPr>
            <a:spLocks/>
          </p:cNvSpPr>
          <p:nvPr/>
        </p:nvSpPr>
        <p:spPr bwMode="auto">
          <a:xfrm>
            <a:off x="2824630" y="2109109"/>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4" name="Freeform 2134"/>
          <p:cNvSpPr>
            <a:spLocks/>
          </p:cNvSpPr>
          <p:nvPr/>
        </p:nvSpPr>
        <p:spPr bwMode="auto">
          <a:xfrm>
            <a:off x="2832101" y="21018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5" name="Freeform 2135"/>
          <p:cNvSpPr>
            <a:spLocks/>
          </p:cNvSpPr>
          <p:nvPr/>
        </p:nvSpPr>
        <p:spPr bwMode="auto">
          <a:xfrm>
            <a:off x="2888142" y="2051260"/>
            <a:ext cx="14944" cy="45195"/>
          </a:xfrm>
          <a:custGeom>
            <a:avLst/>
            <a:gdLst>
              <a:gd name="T0" fmla="*/ 2 w 9"/>
              <a:gd name="T1" fmla="*/ 26 h 26"/>
              <a:gd name="T2" fmla="*/ 6 w 9"/>
              <a:gd name="T3" fmla="*/ 20 h 26"/>
              <a:gd name="T4" fmla="*/ 6 w 9"/>
              <a:gd name="T5" fmla="*/ 12 h 26"/>
              <a:gd name="T6" fmla="*/ 9 w 9"/>
              <a:gd name="T7" fmla="*/ 1 h 26"/>
              <a:gd name="T8" fmla="*/ 9 w 9"/>
              <a:gd name="T9" fmla="*/ 1 h 26"/>
              <a:gd name="T10" fmla="*/ 8 w 9"/>
              <a:gd name="T11" fmla="*/ 1 h 26"/>
              <a:gd name="T12" fmla="*/ 8 w 9"/>
              <a:gd name="T13" fmla="*/ 1 h 26"/>
              <a:gd name="T14" fmla="*/ 8 w 9"/>
              <a:gd name="T15" fmla="*/ 1 h 26"/>
              <a:gd name="T16" fmla="*/ 8 w 9"/>
              <a:gd name="T17" fmla="*/ 1 h 26"/>
              <a:gd name="T18" fmla="*/ 7 w 9"/>
              <a:gd name="T19" fmla="*/ 0 h 26"/>
              <a:gd name="T20" fmla="*/ 7 w 9"/>
              <a:gd name="T21" fmla="*/ 0 h 26"/>
              <a:gd name="T22" fmla="*/ 7 w 9"/>
              <a:gd name="T23" fmla="*/ 0 h 26"/>
              <a:gd name="T24" fmla="*/ 7 w 9"/>
              <a:gd name="T25" fmla="*/ 0 h 26"/>
              <a:gd name="T26" fmla="*/ 4 w 9"/>
              <a:gd name="T27" fmla="*/ 4 h 26"/>
              <a:gd name="T28" fmla="*/ 3 w 9"/>
              <a:gd name="T29" fmla="*/ 5 h 26"/>
              <a:gd name="T30" fmla="*/ 1 w 9"/>
              <a:gd name="T31" fmla="*/ 7 h 26"/>
              <a:gd name="T32" fmla="*/ 0 w 9"/>
              <a:gd name="T33" fmla="*/ 7 h 26"/>
              <a:gd name="T34" fmla="*/ 0 w 9"/>
              <a:gd name="T35" fmla="*/ 26 h 26"/>
              <a:gd name="T36" fmla="*/ 2 w 9"/>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6">
                <a:moveTo>
                  <a:pt x="2" y="26"/>
                </a:moveTo>
                <a:cubicBezTo>
                  <a:pt x="3" y="24"/>
                  <a:pt x="4" y="22"/>
                  <a:pt x="6" y="20"/>
                </a:cubicBezTo>
                <a:cubicBezTo>
                  <a:pt x="7" y="19"/>
                  <a:pt x="7" y="15"/>
                  <a:pt x="6" y="12"/>
                </a:cubicBezTo>
                <a:cubicBezTo>
                  <a:pt x="6" y="8"/>
                  <a:pt x="5" y="3"/>
                  <a:pt x="9" y="1"/>
                </a:cubicBezTo>
                <a:cubicBezTo>
                  <a:pt x="9" y="1"/>
                  <a:pt x="9" y="1"/>
                  <a:pt x="9" y="1"/>
                </a:cubicBezTo>
                <a:cubicBezTo>
                  <a:pt x="9" y="1"/>
                  <a:pt x="8" y="1"/>
                  <a:pt x="8" y="1"/>
                </a:cubicBezTo>
                <a:cubicBezTo>
                  <a:pt x="8" y="1"/>
                  <a:pt x="8" y="1"/>
                  <a:pt x="8" y="1"/>
                </a:cubicBezTo>
                <a:cubicBezTo>
                  <a:pt x="8" y="1"/>
                  <a:pt x="8" y="1"/>
                  <a:pt x="8" y="1"/>
                </a:cubicBezTo>
                <a:cubicBezTo>
                  <a:pt x="8" y="1"/>
                  <a:pt x="8" y="1"/>
                  <a:pt x="8" y="1"/>
                </a:cubicBezTo>
                <a:cubicBezTo>
                  <a:pt x="8" y="1"/>
                  <a:pt x="7" y="0"/>
                  <a:pt x="7" y="0"/>
                </a:cubicBezTo>
                <a:cubicBezTo>
                  <a:pt x="7" y="0"/>
                  <a:pt x="7" y="0"/>
                  <a:pt x="7" y="0"/>
                </a:cubicBezTo>
                <a:cubicBezTo>
                  <a:pt x="7" y="0"/>
                  <a:pt x="7" y="0"/>
                  <a:pt x="7" y="0"/>
                </a:cubicBezTo>
                <a:cubicBezTo>
                  <a:pt x="7" y="0"/>
                  <a:pt x="7" y="0"/>
                  <a:pt x="7" y="0"/>
                </a:cubicBezTo>
                <a:cubicBezTo>
                  <a:pt x="6" y="1"/>
                  <a:pt x="5" y="2"/>
                  <a:pt x="4" y="4"/>
                </a:cubicBezTo>
                <a:cubicBezTo>
                  <a:pt x="4" y="4"/>
                  <a:pt x="3" y="4"/>
                  <a:pt x="3" y="5"/>
                </a:cubicBezTo>
                <a:cubicBezTo>
                  <a:pt x="2" y="6"/>
                  <a:pt x="2" y="7"/>
                  <a:pt x="1" y="7"/>
                </a:cubicBezTo>
                <a:cubicBezTo>
                  <a:pt x="1" y="7"/>
                  <a:pt x="1" y="7"/>
                  <a:pt x="0" y="7"/>
                </a:cubicBezTo>
                <a:cubicBezTo>
                  <a:pt x="0" y="26"/>
                  <a:pt x="0" y="26"/>
                  <a:pt x="0" y="26"/>
                </a:cubicBezTo>
                <a:lnTo>
                  <a:pt x="2" y="26"/>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6" name="Freeform 2136"/>
          <p:cNvSpPr>
            <a:spLocks/>
          </p:cNvSpPr>
          <p:nvPr/>
        </p:nvSpPr>
        <p:spPr bwMode="auto">
          <a:xfrm>
            <a:off x="2901219" y="205306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7" name="Freeform 2137"/>
          <p:cNvSpPr>
            <a:spLocks/>
          </p:cNvSpPr>
          <p:nvPr/>
        </p:nvSpPr>
        <p:spPr bwMode="auto">
          <a:xfrm>
            <a:off x="2899350" y="205126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8" name="Freeform 2138"/>
          <p:cNvSpPr>
            <a:spLocks/>
          </p:cNvSpPr>
          <p:nvPr/>
        </p:nvSpPr>
        <p:spPr bwMode="auto">
          <a:xfrm>
            <a:off x="2901219" y="205306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9" name="Freeform 2139"/>
          <p:cNvSpPr>
            <a:spLocks/>
          </p:cNvSpPr>
          <p:nvPr/>
        </p:nvSpPr>
        <p:spPr bwMode="auto">
          <a:xfrm>
            <a:off x="2888142" y="2062107"/>
            <a:ext cx="186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0" name="Freeform 2140"/>
          <p:cNvSpPr>
            <a:spLocks/>
          </p:cNvSpPr>
          <p:nvPr/>
        </p:nvSpPr>
        <p:spPr bwMode="auto">
          <a:xfrm>
            <a:off x="2903086" y="20530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1" name="Rectangle 2141"/>
          <p:cNvSpPr>
            <a:spLocks noChangeArrowheads="1"/>
          </p:cNvSpPr>
          <p:nvPr/>
        </p:nvSpPr>
        <p:spPr bwMode="auto">
          <a:xfrm>
            <a:off x="2899350" y="2051260"/>
            <a:ext cx="1868" cy="1807"/>
          </a:xfrm>
          <a:prstGeom prst="rect">
            <a:avLst/>
          </a:prstGeom>
          <a:solidFill>
            <a:srgbClr val="4BA08D"/>
          </a:solidFill>
          <a:ln w="9525">
            <a:solidFill>
              <a:srgbClr val="4BA08D"/>
            </a:solidFill>
            <a:miter lim="800000"/>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2" name="Freeform 2142"/>
          <p:cNvSpPr>
            <a:spLocks/>
          </p:cNvSpPr>
          <p:nvPr/>
        </p:nvSpPr>
        <p:spPr bwMode="auto">
          <a:xfrm>
            <a:off x="2888142" y="2096455"/>
            <a:ext cx="3736"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3" name="Freeform 2143"/>
          <p:cNvSpPr>
            <a:spLocks/>
          </p:cNvSpPr>
          <p:nvPr/>
        </p:nvSpPr>
        <p:spPr bwMode="auto">
          <a:xfrm>
            <a:off x="3185159" y="2016911"/>
            <a:ext cx="50437" cy="36156"/>
          </a:xfrm>
          <a:custGeom>
            <a:avLst/>
            <a:gdLst>
              <a:gd name="T0" fmla="*/ 24 w 28"/>
              <a:gd name="T1" fmla="*/ 3 h 21"/>
              <a:gd name="T2" fmla="*/ 13 w 28"/>
              <a:gd name="T3" fmla="*/ 1 h 21"/>
              <a:gd name="T4" fmla="*/ 13 w 28"/>
              <a:gd name="T5" fmla="*/ 1 h 21"/>
              <a:gd name="T6" fmla="*/ 17 w 28"/>
              <a:gd name="T7" fmla="*/ 7 h 21"/>
              <a:gd name="T8" fmla="*/ 21 w 28"/>
              <a:gd name="T9" fmla="*/ 15 h 21"/>
              <a:gd name="T10" fmla="*/ 13 w 28"/>
              <a:gd name="T11" fmla="*/ 19 h 21"/>
              <a:gd name="T12" fmla="*/ 9 w 28"/>
              <a:gd name="T13" fmla="*/ 19 h 21"/>
              <a:gd name="T14" fmla="*/ 5 w 28"/>
              <a:gd name="T15" fmla="*/ 19 h 21"/>
              <a:gd name="T16" fmla="*/ 0 w 28"/>
              <a:gd name="T17" fmla="*/ 19 h 21"/>
              <a:gd name="T18" fmla="*/ 6 w 28"/>
              <a:gd name="T19" fmla="*/ 21 h 21"/>
              <a:gd name="T20" fmla="*/ 11 w 28"/>
              <a:gd name="T21" fmla="*/ 21 h 21"/>
              <a:gd name="T22" fmla="*/ 17 w 28"/>
              <a:gd name="T23" fmla="*/ 19 h 21"/>
              <a:gd name="T24" fmla="*/ 26 w 28"/>
              <a:gd name="T25" fmla="*/ 21 h 21"/>
              <a:gd name="T26" fmla="*/ 26 w 28"/>
              <a:gd name="T27" fmla="*/ 21 h 21"/>
              <a:gd name="T28" fmla="*/ 26 w 28"/>
              <a:gd name="T29" fmla="*/ 18 h 21"/>
              <a:gd name="T30" fmla="*/ 26 w 28"/>
              <a:gd name="T31" fmla="*/ 16 h 21"/>
              <a:gd name="T32" fmla="*/ 27 w 28"/>
              <a:gd name="T33" fmla="*/ 13 h 21"/>
              <a:gd name="T34" fmla="*/ 27 w 28"/>
              <a:gd name="T35" fmla="*/ 12 h 21"/>
              <a:gd name="T36" fmla="*/ 27 w 28"/>
              <a:gd name="T37" fmla="*/ 8 h 21"/>
              <a:gd name="T38" fmla="*/ 27 w 28"/>
              <a:gd name="T39" fmla="*/ 8 h 21"/>
              <a:gd name="T40" fmla="*/ 28 w 28"/>
              <a:gd name="T41" fmla="*/ 4 h 21"/>
              <a:gd name="T42" fmla="*/ 28 w 28"/>
              <a:gd name="T43" fmla="*/ 4 h 21"/>
              <a:gd name="T44" fmla="*/ 24 w 28"/>
              <a:gd name="T4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1">
                <a:moveTo>
                  <a:pt x="24" y="3"/>
                </a:moveTo>
                <a:cubicBezTo>
                  <a:pt x="19" y="1"/>
                  <a:pt x="15" y="0"/>
                  <a:pt x="13" y="1"/>
                </a:cubicBezTo>
                <a:cubicBezTo>
                  <a:pt x="13" y="1"/>
                  <a:pt x="13" y="1"/>
                  <a:pt x="13" y="1"/>
                </a:cubicBezTo>
                <a:cubicBezTo>
                  <a:pt x="13" y="3"/>
                  <a:pt x="15" y="5"/>
                  <a:pt x="17" y="7"/>
                </a:cubicBezTo>
                <a:cubicBezTo>
                  <a:pt x="19" y="10"/>
                  <a:pt x="21" y="12"/>
                  <a:pt x="21" y="15"/>
                </a:cubicBezTo>
                <a:cubicBezTo>
                  <a:pt x="21" y="19"/>
                  <a:pt x="16" y="19"/>
                  <a:pt x="13" y="19"/>
                </a:cubicBezTo>
                <a:cubicBezTo>
                  <a:pt x="12" y="19"/>
                  <a:pt x="11" y="19"/>
                  <a:pt x="9" y="19"/>
                </a:cubicBezTo>
                <a:cubicBezTo>
                  <a:pt x="8" y="19"/>
                  <a:pt x="7" y="19"/>
                  <a:pt x="5" y="19"/>
                </a:cubicBezTo>
                <a:cubicBezTo>
                  <a:pt x="2" y="19"/>
                  <a:pt x="0" y="19"/>
                  <a:pt x="0" y="19"/>
                </a:cubicBezTo>
                <a:cubicBezTo>
                  <a:pt x="0" y="20"/>
                  <a:pt x="3" y="21"/>
                  <a:pt x="6" y="21"/>
                </a:cubicBezTo>
                <a:cubicBezTo>
                  <a:pt x="8" y="21"/>
                  <a:pt x="10" y="21"/>
                  <a:pt x="11" y="21"/>
                </a:cubicBezTo>
                <a:cubicBezTo>
                  <a:pt x="13" y="20"/>
                  <a:pt x="15" y="19"/>
                  <a:pt x="17" y="19"/>
                </a:cubicBezTo>
                <a:cubicBezTo>
                  <a:pt x="21" y="19"/>
                  <a:pt x="23" y="20"/>
                  <a:pt x="26" y="21"/>
                </a:cubicBezTo>
                <a:cubicBezTo>
                  <a:pt x="26" y="21"/>
                  <a:pt x="26" y="21"/>
                  <a:pt x="26" y="21"/>
                </a:cubicBezTo>
                <a:cubicBezTo>
                  <a:pt x="26" y="20"/>
                  <a:pt x="26" y="19"/>
                  <a:pt x="26" y="18"/>
                </a:cubicBezTo>
                <a:cubicBezTo>
                  <a:pt x="26" y="17"/>
                  <a:pt x="26" y="17"/>
                  <a:pt x="26" y="16"/>
                </a:cubicBezTo>
                <a:cubicBezTo>
                  <a:pt x="26" y="15"/>
                  <a:pt x="26" y="14"/>
                  <a:pt x="27" y="13"/>
                </a:cubicBezTo>
                <a:cubicBezTo>
                  <a:pt x="27" y="12"/>
                  <a:pt x="27" y="12"/>
                  <a:pt x="27" y="12"/>
                </a:cubicBezTo>
                <a:cubicBezTo>
                  <a:pt x="27" y="11"/>
                  <a:pt x="27" y="10"/>
                  <a:pt x="27" y="8"/>
                </a:cubicBezTo>
                <a:cubicBezTo>
                  <a:pt x="27" y="8"/>
                  <a:pt x="27" y="8"/>
                  <a:pt x="27" y="8"/>
                </a:cubicBezTo>
                <a:cubicBezTo>
                  <a:pt x="27" y="6"/>
                  <a:pt x="27" y="5"/>
                  <a:pt x="28" y="4"/>
                </a:cubicBezTo>
                <a:cubicBezTo>
                  <a:pt x="28" y="4"/>
                  <a:pt x="28" y="4"/>
                  <a:pt x="28" y="4"/>
                </a:cubicBezTo>
                <a:cubicBezTo>
                  <a:pt x="26" y="4"/>
                  <a:pt x="25" y="3"/>
                  <a:pt x="24" y="3"/>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4" name="Freeform 2144"/>
          <p:cNvSpPr>
            <a:spLocks/>
          </p:cNvSpPr>
          <p:nvPr/>
        </p:nvSpPr>
        <p:spPr bwMode="auto">
          <a:xfrm>
            <a:off x="3467931" y="1947942"/>
            <a:ext cx="59777" cy="34348"/>
          </a:xfrm>
          <a:custGeom>
            <a:avLst/>
            <a:gdLst>
              <a:gd name="T0" fmla="*/ 3 w 34"/>
              <a:gd name="T1" fmla="*/ 17 h 19"/>
              <a:gd name="T2" fmla="*/ 12 w 34"/>
              <a:gd name="T3" fmla="*/ 13 h 19"/>
              <a:gd name="T4" fmla="*/ 20 w 34"/>
              <a:gd name="T5" fmla="*/ 12 h 19"/>
              <a:gd name="T6" fmla="*/ 25 w 34"/>
              <a:gd name="T7" fmla="*/ 12 h 19"/>
              <a:gd name="T8" fmla="*/ 29 w 34"/>
              <a:gd name="T9" fmla="*/ 12 h 19"/>
              <a:gd name="T10" fmla="*/ 34 w 34"/>
              <a:gd name="T11" fmla="*/ 10 h 19"/>
              <a:gd name="T12" fmla="*/ 9 w 34"/>
              <a:gd name="T13" fmla="*/ 0 h 19"/>
              <a:gd name="T14" fmla="*/ 7 w 34"/>
              <a:gd name="T15" fmla="*/ 0 h 19"/>
              <a:gd name="T16" fmla="*/ 1 w 34"/>
              <a:gd name="T17" fmla="*/ 0 h 19"/>
              <a:gd name="T18" fmla="*/ 1 w 34"/>
              <a:gd name="T19" fmla="*/ 0 h 19"/>
              <a:gd name="T20" fmla="*/ 1 w 34"/>
              <a:gd name="T21" fmla="*/ 4 h 19"/>
              <a:gd name="T22" fmla="*/ 1 w 34"/>
              <a:gd name="T23" fmla="*/ 5 h 19"/>
              <a:gd name="T24" fmla="*/ 1 w 34"/>
              <a:gd name="T25" fmla="*/ 9 h 19"/>
              <a:gd name="T26" fmla="*/ 0 w 34"/>
              <a:gd name="T27" fmla="*/ 9 h 19"/>
              <a:gd name="T28" fmla="*/ 0 w 34"/>
              <a:gd name="T29" fmla="*/ 13 h 19"/>
              <a:gd name="T30" fmla="*/ 0 w 34"/>
              <a:gd name="T31" fmla="*/ 14 h 19"/>
              <a:gd name="T32" fmla="*/ 0 w 34"/>
              <a:gd name="T33" fmla="*/ 18 h 19"/>
              <a:gd name="T34" fmla="*/ 0 w 34"/>
              <a:gd name="T35" fmla="*/ 18 h 19"/>
              <a:gd name="T36" fmla="*/ 3 w 34"/>
              <a:gd name="T3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9">
                <a:moveTo>
                  <a:pt x="3" y="17"/>
                </a:moveTo>
                <a:cubicBezTo>
                  <a:pt x="5" y="16"/>
                  <a:pt x="8" y="14"/>
                  <a:pt x="12" y="13"/>
                </a:cubicBezTo>
                <a:cubicBezTo>
                  <a:pt x="14" y="12"/>
                  <a:pt x="17" y="12"/>
                  <a:pt x="20" y="12"/>
                </a:cubicBezTo>
                <a:cubicBezTo>
                  <a:pt x="22" y="12"/>
                  <a:pt x="23" y="12"/>
                  <a:pt x="25" y="12"/>
                </a:cubicBezTo>
                <a:cubicBezTo>
                  <a:pt x="26" y="12"/>
                  <a:pt x="28" y="12"/>
                  <a:pt x="29" y="12"/>
                </a:cubicBezTo>
                <a:cubicBezTo>
                  <a:pt x="34" y="12"/>
                  <a:pt x="34" y="11"/>
                  <a:pt x="34" y="10"/>
                </a:cubicBezTo>
                <a:cubicBezTo>
                  <a:pt x="34" y="6"/>
                  <a:pt x="18" y="0"/>
                  <a:pt x="9" y="0"/>
                </a:cubicBezTo>
                <a:cubicBezTo>
                  <a:pt x="7" y="0"/>
                  <a:pt x="7" y="0"/>
                  <a:pt x="7" y="0"/>
                </a:cubicBezTo>
                <a:cubicBezTo>
                  <a:pt x="5" y="0"/>
                  <a:pt x="4" y="0"/>
                  <a:pt x="1" y="0"/>
                </a:cubicBezTo>
                <a:cubicBezTo>
                  <a:pt x="1" y="0"/>
                  <a:pt x="1" y="0"/>
                  <a:pt x="1" y="0"/>
                </a:cubicBezTo>
                <a:cubicBezTo>
                  <a:pt x="1" y="1"/>
                  <a:pt x="1" y="2"/>
                  <a:pt x="1" y="4"/>
                </a:cubicBezTo>
                <a:cubicBezTo>
                  <a:pt x="1" y="4"/>
                  <a:pt x="1" y="4"/>
                  <a:pt x="1" y="5"/>
                </a:cubicBezTo>
                <a:cubicBezTo>
                  <a:pt x="1" y="6"/>
                  <a:pt x="1" y="7"/>
                  <a:pt x="1" y="9"/>
                </a:cubicBezTo>
                <a:cubicBezTo>
                  <a:pt x="0" y="9"/>
                  <a:pt x="0" y="9"/>
                  <a:pt x="0" y="9"/>
                </a:cubicBezTo>
                <a:cubicBezTo>
                  <a:pt x="0" y="11"/>
                  <a:pt x="0" y="12"/>
                  <a:pt x="0" y="13"/>
                </a:cubicBezTo>
                <a:cubicBezTo>
                  <a:pt x="0" y="13"/>
                  <a:pt x="0" y="13"/>
                  <a:pt x="0" y="14"/>
                </a:cubicBezTo>
                <a:cubicBezTo>
                  <a:pt x="0" y="15"/>
                  <a:pt x="0" y="16"/>
                  <a:pt x="0" y="18"/>
                </a:cubicBezTo>
                <a:cubicBezTo>
                  <a:pt x="0" y="18"/>
                  <a:pt x="0" y="18"/>
                  <a:pt x="0" y="18"/>
                </a:cubicBezTo>
                <a:cubicBezTo>
                  <a:pt x="1" y="19"/>
                  <a:pt x="2" y="18"/>
                  <a:pt x="3" y="17"/>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5" name="Freeform 2145"/>
          <p:cNvSpPr>
            <a:spLocks/>
          </p:cNvSpPr>
          <p:nvPr/>
        </p:nvSpPr>
        <p:spPr bwMode="auto">
          <a:xfrm>
            <a:off x="3241199" y="2031373"/>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6" name="Freeform 2146"/>
          <p:cNvSpPr>
            <a:spLocks/>
          </p:cNvSpPr>
          <p:nvPr/>
        </p:nvSpPr>
        <p:spPr bwMode="auto">
          <a:xfrm>
            <a:off x="3239331" y="2040413"/>
            <a:ext cx="186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7" name="Freeform 2147"/>
          <p:cNvSpPr>
            <a:spLocks/>
          </p:cNvSpPr>
          <p:nvPr/>
        </p:nvSpPr>
        <p:spPr bwMode="auto">
          <a:xfrm>
            <a:off x="3241199" y="20241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8" name="Freeform 2148"/>
          <p:cNvSpPr>
            <a:spLocks/>
          </p:cNvSpPr>
          <p:nvPr/>
        </p:nvSpPr>
        <p:spPr bwMode="auto">
          <a:xfrm>
            <a:off x="3239331" y="20566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9" name="Freeform 2149"/>
          <p:cNvSpPr>
            <a:spLocks/>
          </p:cNvSpPr>
          <p:nvPr/>
        </p:nvSpPr>
        <p:spPr bwMode="auto">
          <a:xfrm>
            <a:off x="3239331" y="2047644"/>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0" name="Freeform 2150"/>
          <p:cNvSpPr>
            <a:spLocks/>
          </p:cNvSpPr>
          <p:nvPr/>
        </p:nvSpPr>
        <p:spPr bwMode="auto">
          <a:xfrm>
            <a:off x="2923635" y="2121764"/>
            <a:ext cx="76589" cy="75927"/>
          </a:xfrm>
          <a:custGeom>
            <a:avLst/>
            <a:gdLst>
              <a:gd name="T0" fmla="*/ 39 w 43"/>
              <a:gd name="T1" fmla="*/ 32 h 44"/>
              <a:gd name="T2" fmla="*/ 40 w 43"/>
              <a:gd name="T3" fmla="*/ 29 h 44"/>
              <a:gd name="T4" fmla="*/ 40 w 43"/>
              <a:gd name="T5" fmla="*/ 21 h 44"/>
              <a:gd name="T6" fmla="*/ 42 w 43"/>
              <a:gd name="T7" fmla="*/ 9 h 44"/>
              <a:gd name="T8" fmla="*/ 43 w 43"/>
              <a:gd name="T9" fmla="*/ 4 h 44"/>
              <a:gd name="T10" fmla="*/ 43 w 43"/>
              <a:gd name="T11" fmla="*/ 0 h 44"/>
              <a:gd name="T12" fmla="*/ 43 w 43"/>
              <a:gd name="T13" fmla="*/ 0 h 44"/>
              <a:gd name="T14" fmla="*/ 43 w 43"/>
              <a:gd name="T15" fmla="*/ 0 h 44"/>
              <a:gd name="T16" fmla="*/ 41 w 43"/>
              <a:gd name="T17" fmla="*/ 0 h 44"/>
              <a:gd name="T18" fmla="*/ 40 w 43"/>
              <a:gd name="T19" fmla="*/ 1 h 44"/>
              <a:gd name="T20" fmla="*/ 39 w 43"/>
              <a:gd name="T21" fmla="*/ 1 h 44"/>
              <a:gd name="T22" fmla="*/ 38 w 43"/>
              <a:gd name="T23" fmla="*/ 2 h 44"/>
              <a:gd name="T24" fmla="*/ 36 w 43"/>
              <a:gd name="T25" fmla="*/ 3 h 44"/>
              <a:gd name="T26" fmla="*/ 33 w 43"/>
              <a:gd name="T27" fmla="*/ 5 h 44"/>
              <a:gd name="T28" fmla="*/ 30 w 43"/>
              <a:gd name="T29" fmla="*/ 4 h 44"/>
              <a:gd name="T30" fmla="*/ 27 w 43"/>
              <a:gd name="T31" fmla="*/ 4 h 44"/>
              <a:gd name="T32" fmla="*/ 24 w 43"/>
              <a:gd name="T33" fmla="*/ 5 h 44"/>
              <a:gd name="T34" fmla="*/ 9 w 43"/>
              <a:gd name="T35" fmla="*/ 12 h 44"/>
              <a:gd name="T36" fmla="*/ 7 w 43"/>
              <a:gd name="T37" fmla="*/ 13 h 44"/>
              <a:gd name="T38" fmla="*/ 8 w 43"/>
              <a:gd name="T39" fmla="*/ 15 h 44"/>
              <a:gd name="T40" fmla="*/ 8 w 43"/>
              <a:gd name="T41" fmla="*/ 18 h 44"/>
              <a:gd name="T42" fmla="*/ 4 w 43"/>
              <a:gd name="T43" fmla="*/ 22 h 44"/>
              <a:gd name="T44" fmla="*/ 3 w 43"/>
              <a:gd name="T45" fmla="*/ 22 h 44"/>
              <a:gd name="T46" fmla="*/ 0 w 43"/>
              <a:gd name="T47" fmla="*/ 23 h 44"/>
              <a:gd name="T48" fmla="*/ 1 w 43"/>
              <a:gd name="T49" fmla="*/ 24 h 44"/>
              <a:gd name="T50" fmla="*/ 8 w 43"/>
              <a:gd name="T51" fmla="*/ 31 h 44"/>
              <a:gd name="T52" fmla="*/ 15 w 43"/>
              <a:gd name="T53" fmla="*/ 37 h 44"/>
              <a:gd name="T54" fmla="*/ 19 w 43"/>
              <a:gd name="T55" fmla="*/ 41 h 44"/>
              <a:gd name="T56" fmla="*/ 20 w 43"/>
              <a:gd name="T57" fmla="*/ 41 h 44"/>
              <a:gd name="T58" fmla="*/ 21 w 43"/>
              <a:gd name="T59" fmla="*/ 41 h 44"/>
              <a:gd name="T60" fmla="*/ 22 w 43"/>
              <a:gd name="T61" fmla="*/ 41 h 44"/>
              <a:gd name="T62" fmla="*/ 23 w 43"/>
              <a:gd name="T63" fmla="*/ 42 h 44"/>
              <a:gd name="T64" fmla="*/ 25 w 43"/>
              <a:gd name="T65" fmla="*/ 42 h 44"/>
              <a:gd name="T66" fmla="*/ 29 w 43"/>
              <a:gd name="T67" fmla="*/ 43 h 44"/>
              <a:gd name="T68" fmla="*/ 36 w 43"/>
              <a:gd name="T69" fmla="*/ 44 h 44"/>
              <a:gd name="T70" fmla="*/ 36 w 43"/>
              <a:gd name="T71" fmla="*/ 44 h 44"/>
              <a:gd name="T72" fmla="*/ 36 w 43"/>
              <a:gd name="T73" fmla="*/ 44 h 44"/>
              <a:gd name="T74" fmla="*/ 37 w 43"/>
              <a:gd name="T75" fmla="*/ 44 h 44"/>
              <a:gd name="T76" fmla="*/ 37 w 43"/>
              <a:gd name="T77" fmla="*/ 44 h 44"/>
              <a:gd name="T78" fmla="*/ 39 w 43"/>
              <a:gd name="T7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44">
                <a:moveTo>
                  <a:pt x="39" y="32"/>
                </a:moveTo>
                <a:cubicBezTo>
                  <a:pt x="39" y="31"/>
                  <a:pt x="39" y="30"/>
                  <a:pt x="40" y="29"/>
                </a:cubicBezTo>
                <a:cubicBezTo>
                  <a:pt x="40" y="27"/>
                  <a:pt x="40" y="24"/>
                  <a:pt x="40" y="21"/>
                </a:cubicBezTo>
                <a:cubicBezTo>
                  <a:pt x="40" y="16"/>
                  <a:pt x="40" y="11"/>
                  <a:pt x="42" y="9"/>
                </a:cubicBezTo>
                <a:cubicBezTo>
                  <a:pt x="43" y="7"/>
                  <a:pt x="43" y="7"/>
                  <a:pt x="43" y="4"/>
                </a:cubicBezTo>
                <a:cubicBezTo>
                  <a:pt x="43" y="3"/>
                  <a:pt x="43" y="2"/>
                  <a:pt x="43" y="0"/>
                </a:cubicBezTo>
                <a:cubicBezTo>
                  <a:pt x="43" y="0"/>
                  <a:pt x="43" y="0"/>
                  <a:pt x="43" y="0"/>
                </a:cubicBezTo>
                <a:cubicBezTo>
                  <a:pt x="43" y="0"/>
                  <a:pt x="43" y="0"/>
                  <a:pt x="43" y="0"/>
                </a:cubicBezTo>
                <a:cubicBezTo>
                  <a:pt x="42" y="0"/>
                  <a:pt x="42" y="0"/>
                  <a:pt x="41" y="0"/>
                </a:cubicBezTo>
                <a:cubicBezTo>
                  <a:pt x="41" y="0"/>
                  <a:pt x="41" y="1"/>
                  <a:pt x="40" y="1"/>
                </a:cubicBezTo>
                <a:cubicBezTo>
                  <a:pt x="40" y="1"/>
                  <a:pt x="39" y="1"/>
                  <a:pt x="39" y="1"/>
                </a:cubicBezTo>
                <a:cubicBezTo>
                  <a:pt x="39" y="2"/>
                  <a:pt x="38" y="2"/>
                  <a:pt x="38" y="2"/>
                </a:cubicBezTo>
                <a:cubicBezTo>
                  <a:pt x="38" y="2"/>
                  <a:pt x="37" y="2"/>
                  <a:pt x="36" y="3"/>
                </a:cubicBezTo>
                <a:cubicBezTo>
                  <a:pt x="35" y="4"/>
                  <a:pt x="34" y="4"/>
                  <a:pt x="33" y="5"/>
                </a:cubicBezTo>
                <a:cubicBezTo>
                  <a:pt x="32" y="5"/>
                  <a:pt x="31" y="5"/>
                  <a:pt x="30" y="4"/>
                </a:cubicBezTo>
                <a:cubicBezTo>
                  <a:pt x="29" y="4"/>
                  <a:pt x="28" y="4"/>
                  <a:pt x="27" y="4"/>
                </a:cubicBezTo>
                <a:cubicBezTo>
                  <a:pt x="26" y="4"/>
                  <a:pt x="24" y="5"/>
                  <a:pt x="24" y="5"/>
                </a:cubicBezTo>
                <a:cubicBezTo>
                  <a:pt x="22" y="11"/>
                  <a:pt x="15" y="12"/>
                  <a:pt x="9" y="12"/>
                </a:cubicBezTo>
                <a:cubicBezTo>
                  <a:pt x="8" y="12"/>
                  <a:pt x="8" y="13"/>
                  <a:pt x="7" y="13"/>
                </a:cubicBezTo>
                <a:cubicBezTo>
                  <a:pt x="7" y="13"/>
                  <a:pt x="7" y="15"/>
                  <a:pt x="8" y="15"/>
                </a:cubicBezTo>
                <a:cubicBezTo>
                  <a:pt x="8" y="16"/>
                  <a:pt x="8" y="17"/>
                  <a:pt x="8" y="18"/>
                </a:cubicBezTo>
                <a:cubicBezTo>
                  <a:pt x="7" y="19"/>
                  <a:pt x="5" y="21"/>
                  <a:pt x="4" y="22"/>
                </a:cubicBezTo>
                <a:cubicBezTo>
                  <a:pt x="3" y="22"/>
                  <a:pt x="3" y="22"/>
                  <a:pt x="3" y="22"/>
                </a:cubicBezTo>
                <a:cubicBezTo>
                  <a:pt x="0" y="23"/>
                  <a:pt x="0" y="23"/>
                  <a:pt x="0" y="23"/>
                </a:cubicBezTo>
                <a:cubicBezTo>
                  <a:pt x="0" y="23"/>
                  <a:pt x="0" y="24"/>
                  <a:pt x="1" y="24"/>
                </a:cubicBezTo>
                <a:cubicBezTo>
                  <a:pt x="3" y="25"/>
                  <a:pt x="5" y="28"/>
                  <a:pt x="8" y="31"/>
                </a:cubicBezTo>
                <a:cubicBezTo>
                  <a:pt x="10" y="33"/>
                  <a:pt x="13" y="36"/>
                  <a:pt x="15" y="37"/>
                </a:cubicBezTo>
                <a:cubicBezTo>
                  <a:pt x="16" y="38"/>
                  <a:pt x="18" y="40"/>
                  <a:pt x="19" y="41"/>
                </a:cubicBezTo>
                <a:cubicBezTo>
                  <a:pt x="19" y="41"/>
                  <a:pt x="20" y="41"/>
                  <a:pt x="20" y="41"/>
                </a:cubicBezTo>
                <a:cubicBezTo>
                  <a:pt x="21" y="41"/>
                  <a:pt x="21" y="41"/>
                  <a:pt x="21" y="41"/>
                </a:cubicBezTo>
                <a:cubicBezTo>
                  <a:pt x="21" y="41"/>
                  <a:pt x="22" y="41"/>
                  <a:pt x="22" y="41"/>
                </a:cubicBezTo>
                <a:cubicBezTo>
                  <a:pt x="22" y="41"/>
                  <a:pt x="23" y="42"/>
                  <a:pt x="23" y="42"/>
                </a:cubicBezTo>
                <a:cubicBezTo>
                  <a:pt x="24" y="42"/>
                  <a:pt x="24" y="42"/>
                  <a:pt x="25" y="42"/>
                </a:cubicBezTo>
                <a:cubicBezTo>
                  <a:pt x="25" y="42"/>
                  <a:pt x="27" y="42"/>
                  <a:pt x="29" y="43"/>
                </a:cubicBezTo>
                <a:cubicBezTo>
                  <a:pt x="31" y="43"/>
                  <a:pt x="34" y="43"/>
                  <a:pt x="36" y="44"/>
                </a:cubicBezTo>
                <a:cubicBezTo>
                  <a:pt x="36" y="44"/>
                  <a:pt x="36" y="44"/>
                  <a:pt x="36" y="44"/>
                </a:cubicBezTo>
                <a:cubicBezTo>
                  <a:pt x="36" y="44"/>
                  <a:pt x="36" y="44"/>
                  <a:pt x="36" y="44"/>
                </a:cubicBezTo>
                <a:cubicBezTo>
                  <a:pt x="37" y="44"/>
                  <a:pt x="37" y="44"/>
                  <a:pt x="37" y="44"/>
                </a:cubicBezTo>
                <a:cubicBezTo>
                  <a:pt x="37" y="44"/>
                  <a:pt x="37" y="44"/>
                  <a:pt x="37" y="44"/>
                </a:cubicBezTo>
                <a:cubicBezTo>
                  <a:pt x="35" y="41"/>
                  <a:pt x="37" y="36"/>
                  <a:pt x="39" y="32"/>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1" name="Freeform 2151"/>
          <p:cNvSpPr>
            <a:spLocks/>
          </p:cNvSpPr>
          <p:nvPr/>
        </p:nvSpPr>
        <p:spPr bwMode="auto">
          <a:xfrm>
            <a:off x="2992752" y="2123572"/>
            <a:ext cx="186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2" name="Freeform 2152"/>
          <p:cNvSpPr>
            <a:spLocks/>
          </p:cNvSpPr>
          <p:nvPr/>
        </p:nvSpPr>
        <p:spPr bwMode="auto">
          <a:xfrm>
            <a:off x="2987148" y="2125380"/>
            <a:ext cx="3736" cy="1807"/>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2" y="0"/>
                  <a:pt x="2" y="0"/>
                </a:cubicBezTo>
                <a:cubicBezTo>
                  <a:pt x="2" y="0"/>
                  <a:pt x="1" y="0"/>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3" name="Freeform 2153"/>
          <p:cNvSpPr>
            <a:spLocks/>
          </p:cNvSpPr>
          <p:nvPr/>
        </p:nvSpPr>
        <p:spPr bwMode="auto">
          <a:xfrm>
            <a:off x="2923635" y="2159728"/>
            <a:ext cx="5604" cy="1807"/>
          </a:xfrm>
          <a:custGeom>
            <a:avLst/>
            <a:gdLst>
              <a:gd name="T0" fmla="*/ 0 w 3"/>
              <a:gd name="T1" fmla="*/ 1 h 1"/>
              <a:gd name="T2" fmla="*/ 0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lnTo>
                  <a:pt x="0" y="1"/>
                </a:lnTo>
                <a:lnTo>
                  <a:pt x="3" y="0"/>
                </a:lnTo>
                <a:lnTo>
                  <a:pt x="0" y="1"/>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4" name="Freeform 2154"/>
          <p:cNvSpPr>
            <a:spLocks/>
          </p:cNvSpPr>
          <p:nvPr/>
        </p:nvSpPr>
        <p:spPr bwMode="auto">
          <a:xfrm>
            <a:off x="3000224" y="21217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5" name="Freeform 2155"/>
          <p:cNvSpPr>
            <a:spLocks/>
          </p:cNvSpPr>
          <p:nvPr/>
        </p:nvSpPr>
        <p:spPr bwMode="auto">
          <a:xfrm>
            <a:off x="2996488" y="2121764"/>
            <a:ext cx="3736"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6" name="Freeform 2156"/>
          <p:cNvSpPr>
            <a:spLocks/>
          </p:cNvSpPr>
          <p:nvPr/>
        </p:nvSpPr>
        <p:spPr bwMode="auto">
          <a:xfrm>
            <a:off x="2953523" y="2199500"/>
            <a:ext cx="56041" cy="45195"/>
          </a:xfrm>
          <a:custGeom>
            <a:avLst/>
            <a:gdLst>
              <a:gd name="T0" fmla="*/ 23 w 32"/>
              <a:gd name="T1" fmla="*/ 3 h 26"/>
              <a:gd name="T2" fmla="*/ 22 w 32"/>
              <a:gd name="T3" fmla="*/ 3 h 26"/>
              <a:gd name="T4" fmla="*/ 21 w 32"/>
              <a:gd name="T5" fmla="*/ 4 h 26"/>
              <a:gd name="T6" fmla="*/ 21 w 32"/>
              <a:gd name="T7" fmla="*/ 3 h 26"/>
              <a:gd name="T8" fmla="*/ 19 w 32"/>
              <a:gd name="T9" fmla="*/ 3 h 26"/>
              <a:gd name="T10" fmla="*/ 18 w 32"/>
              <a:gd name="T11" fmla="*/ 3 h 26"/>
              <a:gd name="T12" fmla="*/ 17 w 32"/>
              <a:gd name="T13" fmla="*/ 2 h 26"/>
              <a:gd name="T14" fmla="*/ 12 w 32"/>
              <a:gd name="T15" fmla="*/ 2 h 26"/>
              <a:gd name="T16" fmla="*/ 6 w 32"/>
              <a:gd name="T17" fmla="*/ 1 h 26"/>
              <a:gd name="T18" fmla="*/ 4 w 32"/>
              <a:gd name="T19" fmla="*/ 0 h 26"/>
              <a:gd name="T20" fmla="*/ 4 w 32"/>
              <a:gd name="T21" fmla="*/ 0 h 26"/>
              <a:gd name="T22" fmla="*/ 3 w 32"/>
              <a:gd name="T23" fmla="*/ 0 h 26"/>
              <a:gd name="T24" fmla="*/ 3 w 32"/>
              <a:gd name="T25" fmla="*/ 0 h 26"/>
              <a:gd name="T26" fmla="*/ 1 w 32"/>
              <a:gd name="T27" fmla="*/ 5 h 26"/>
              <a:gd name="T28" fmla="*/ 0 w 32"/>
              <a:gd name="T29" fmla="*/ 7 h 26"/>
              <a:gd name="T30" fmla="*/ 3 w 32"/>
              <a:gd name="T31" fmla="*/ 11 h 26"/>
              <a:gd name="T32" fmla="*/ 6 w 32"/>
              <a:gd name="T33" fmla="*/ 11 h 26"/>
              <a:gd name="T34" fmla="*/ 9 w 32"/>
              <a:gd name="T35" fmla="*/ 9 h 26"/>
              <a:gd name="T36" fmla="*/ 14 w 32"/>
              <a:gd name="T37" fmla="*/ 13 h 26"/>
              <a:gd name="T38" fmla="*/ 14 w 32"/>
              <a:gd name="T39" fmla="*/ 14 h 26"/>
              <a:gd name="T40" fmla="*/ 14 w 32"/>
              <a:gd name="T41" fmla="*/ 14 h 26"/>
              <a:gd name="T42" fmla="*/ 22 w 32"/>
              <a:gd name="T43" fmla="*/ 17 h 26"/>
              <a:gd name="T44" fmla="*/ 24 w 32"/>
              <a:gd name="T45" fmla="*/ 23 h 26"/>
              <a:gd name="T46" fmla="*/ 25 w 32"/>
              <a:gd name="T47" fmla="*/ 25 h 26"/>
              <a:gd name="T48" fmla="*/ 30 w 32"/>
              <a:gd name="T49" fmla="*/ 26 h 26"/>
              <a:gd name="T50" fmla="*/ 30 w 32"/>
              <a:gd name="T51" fmla="*/ 26 h 26"/>
              <a:gd name="T52" fmla="*/ 31 w 32"/>
              <a:gd name="T53" fmla="*/ 23 h 26"/>
              <a:gd name="T54" fmla="*/ 31 w 32"/>
              <a:gd name="T55" fmla="*/ 21 h 26"/>
              <a:gd name="T56" fmla="*/ 31 w 32"/>
              <a:gd name="T57" fmla="*/ 21 h 26"/>
              <a:gd name="T58" fmla="*/ 31 w 32"/>
              <a:gd name="T59" fmla="*/ 19 h 26"/>
              <a:gd name="T60" fmla="*/ 31 w 32"/>
              <a:gd name="T61" fmla="*/ 18 h 26"/>
              <a:gd name="T62" fmla="*/ 32 w 32"/>
              <a:gd name="T63" fmla="*/ 17 h 26"/>
              <a:gd name="T64" fmla="*/ 32 w 32"/>
              <a:gd name="T65" fmla="*/ 16 h 26"/>
              <a:gd name="T66" fmla="*/ 32 w 32"/>
              <a:gd name="T67" fmla="*/ 15 h 26"/>
              <a:gd name="T68" fmla="*/ 23 w 32"/>
              <a:gd name="T6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26">
                <a:moveTo>
                  <a:pt x="23" y="3"/>
                </a:moveTo>
                <a:cubicBezTo>
                  <a:pt x="22" y="3"/>
                  <a:pt x="22" y="3"/>
                  <a:pt x="22" y="3"/>
                </a:cubicBezTo>
                <a:cubicBezTo>
                  <a:pt x="21" y="3"/>
                  <a:pt x="21" y="4"/>
                  <a:pt x="21" y="4"/>
                </a:cubicBezTo>
                <a:cubicBezTo>
                  <a:pt x="21" y="4"/>
                  <a:pt x="21" y="3"/>
                  <a:pt x="21" y="3"/>
                </a:cubicBezTo>
                <a:cubicBezTo>
                  <a:pt x="20" y="3"/>
                  <a:pt x="19" y="3"/>
                  <a:pt x="19" y="3"/>
                </a:cubicBezTo>
                <a:cubicBezTo>
                  <a:pt x="19" y="3"/>
                  <a:pt x="19" y="3"/>
                  <a:pt x="18" y="3"/>
                </a:cubicBezTo>
                <a:cubicBezTo>
                  <a:pt x="18" y="3"/>
                  <a:pt x="17" y="3"/>
                  <a:pt x="17" y="2"/>
                </a:cubicBezTo>
                <a:cubicBezTo>
                  <a:pt x="16" y="2"/>
                  <a:pt x="13" y="2"/>
                  <a:pt x="12" y="2"/>
                </a:cubicBezTo>
                <a:cubicBezTo>
                  <a:pt x="9" y="1"/>
                  <a:pt x="7" y="1"/>
                  <a:pt x="6" y="1"/>
                </a:cubicBezTo>
                <a:cubicBezTo>
                  <a:pt x="6" y="1"/>
                  <a:pt x="5" y="0"/>
                  <a:pt x="4" y="0"/>
                </a:cubicBezTo>
                <a:cubicBezTo>
                  <a:pt x="4" y="0"/>
                  <a:pt x="4" y="0"/>
                  <a:pt x="4" y="0"/>
                </a:cubicBezTo>
                <a:cubicBezTo>
                  <a:pt x="4" y="0"/>
                  <a:pt x="3" y="0"/>
                  <a:pt x="3" y="0"/>
                </a:cubicBezTo>
                <a:cubicBezTo>
                  <a:pt x="3" y="0"/>
                  <a:pt x="3" y="0"/>
                  <a:pt x="3" y="0"/>
                </a:cubicBezTo>
                <a:cubicBezTo>
                  <a:pt x="3" y="2"/>
                  <a:pt x="2" y="4"/>
                  <a:pt x="1" y="5"/>
                </a:cubicBezTo>
                <a:cubicBezTo>
                  <a:pt x="0" y="5"/>
                  <a:pt x="0" y="6"/>
                  <a:pt x="0" y="7"/>
                </a:cubicBezTo>
                <a:cubicBezTo>
                  <a:pt x="0" y="8"/>
                  <a:pt x="1" y="10"/>
                  <a:pt x="3" y="11"/>
                </a:cubicBezTo>
                <a:cubicBezTo>
                  <a:pt x="5" y="11"/>
                  <a:pt x="5" y="11"/>
                  <a:pt x="6" y="11"/>
                </a:cubicBezTo>
                <a:cubicBezTo>
                  <a:pt x="6" y="11"/>
                  <a:pt x="7" y="9"/>
                  <a:pt x="9" y="9"/>
                </a:cubicBezTo>
                <a:cubicBezTo>
                  <a:pt x="12" y="9"/>
                  <a:pt x="13" y="11"/>
                  <a:pt x="14" y="13"/>
                </a:cubicBezTo>
                <a:cubicBezTo>
                  <a:pt x="14" y="13"/>
                  <a:pt x="14" y="14"/>
                  <a:pt x="14" y="14"/>
                </a:cubicBezTo>
                <a:cubicBezTo>
                  <a:pt x="14" y="14"/>
                  <a:pt x="14" y="14"/>
                  <a:pt x="14" y="14"/>
                </a:cubicBezTo>
                <a:cubicBezTo>
                  <a:pt x="16" y="14"/>
                  <a:pt x="20" y="15"/>
                  <a:pt x="22" y="17"/>
                </a:cubicBezTo>
                <a:cubicBezTo>
                  <a:pt x="24" y="19"/>
                  <a:pt x="24" y="21"/>
                  <a:pt x="24" y="23"/>
                </a:cubicBezTo>
                <a:cubicBezTo>
                  <a:pt x="24" y="24"/>
                  <a:pt x="24" y="25"/>
                  <a:pt x="25" y="25"/>
                </a:cubicBezTo>
                <a:cubicBezTo>
                  <a:pt x="26" y="26"/>
                  <a:pt x="27" y="26"/>
                  <a:pt x="30" y="26"/>
                </a:cubicBezTo>
                <a:cubicBezTo>
                  <a:pt x="30" y="26"/>
                  <a:pt x="30" y="26"/>
                  <a:pt x="30" y="26"/>
                </a:cubicBezTo>
                <a:cubicBezTo>
                  <a:pt x="31" y="25"/>
                  <a:pt x="31" y="23"/>
                  <a:pt x="31" y="23"/>
                </a:cubicBezTo>
                <a:cubicBezTo>
                  <a:pt x="31" y="23"/>
                  <a:pt x="31" y="22"/>
                  <a:pt x="31" y="21"/>
                </a:cubicBezTo>
                <a:cubicBezTo>
                  <a:pt x="31" y="21"/>
                  <a:pt x="31" y="21"/>
                  <a:pt x="31" y="21"/>
                </a:cubicBezTo>
                <a:cubicBezTo>
                  <a:pt x="31" y="20"/>
                  <a:pt x="31" y="20"/>
                  <a:pt x="31" y="19"/>
                </a:cubicBezTo>
                <a:cubicBezTo>
                  <a:pt x="31" y="19"/>
                  <a:pt x="31" y="19"/>
                  <a:pt x="31" y="18"/>
                </a:cubicBezTo>
                <a:cubicBezTo>
                  <a:pt x="31" y="18"/>
                  <a:pt x="31" y="17"/>
                  <a:pt x="32" y="17"/>
                </a:cubicBezTo>
                <a:cubicBezTo>
                  <a:pt x="32" y="17"/>
                  <a:pt x="32" y="16"/>
                  <a:pt x="32" y="16"/>
                </a:cubicBezTo>
                <a:cubicBezTo>
                  <a:pt x="32" y="16"/>
                  <a:pt x="32" y="16"/>
                  <a:pt x="32" y="15"/>
                </a:cubicBezTo>
                <a:cubicBezTo>
                  <a:pt x="29" y="12"/>
                  <a:pt x="25" y="7"/>
                  <a:pt x="23" y="3"/>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7" name="Freeform 2157"/>
          <p:cNvSpPr>
            <a:spLocks/>
          </p:cNvSpPr>
          <p:nvPr/>
        </p:nvSpPr>
        <p:spPr bwMode="auto">
          <a:xfrm>
            <a:off x="2985280" y="2204923"/>
            <a:ext cx="186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8" name="Freeform 2158"/>
          <p:cNvSpPr>
            <a:spLocks/>
          </p:cNvSpPr>
          <p:nvPr/>
        </p:nvSpPr>
        <p:spPr bwMode="auto">
          <a:xfrm>
            <a:off x="2959127" y="21995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9" name="Freeform 2159"/>
          <p:cNvSpPr>
            <a:spLocks/>
          </p:cNvSpPr>
          <p:nvPr/>
        </p:nvSpPr>
        <p:spPr bwMode="auto">
          <a:xfrm>
            <a:off x="2960995" y="21995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0" name="Freeform 2160"/>
          <p:cNvSpPr>
            <a:spLocks/>
          </p:cNvSpPr>
          <p:nvPr/>
        </p:nvSpPr>
        <p:spPr bwMode="auto">
          <a:xfrm>
            <a:off x="2990884" y="2204923"/>
            <a:ext cx="1868" cy="1807"/>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0" y="1"/>
                </a:cubicBezTo>
                <a:cubicBezTo>
                  <a:pt x="0" y="1"/>
                  <a:pt x="0" y="0"/>
                  <a:pt x="1"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1" name="Freeform 2161"/>
          <p:cNvSpPr>
            <a:spLocks/>
          </p:cNvSpPr>
          <p:nvPr/>
        </p:nvSpPr>
        <p:spPr bwMode="auto">
          <a:xfrm>
            <a:off x="3013301" y="2224809"/>
            <a:ext cx="110213" cy="43388"/>
          </a:xfrm>
          <a:custGeom>
            <a:avLst/>
            <a:gdLst>
              <a:gd name="T0" fmla="*/ 54 w 61"/>
              <a:gd name="T1" fmla="*/ 9 h 25"/>
              <a:gd name="T2" fmla="*/ 45 w 61"/>
              <a:gd name="T3" fmla="*/ 3 h 25"/>
              <a:gd name="T4" fmla="*/ 40 w 61"/>
              <a:gd name="T5" fmla="*/ 2 h 25"/>
              <a:gd name="T6" fmla="*/ 26 w 61"/>
              <a:gd name="T7" fmla="*/ 7 h 25"/>
              <a:gd name="T8" fmla="*/ 17 w 61"/>
              <a:gd name="T9" fmla="*/ 11 h 25"/>
              <a:gd name="T10" fmla="*/ 5 w 61"/>
              <a:gd name="T11" fmla="*/ 7 h 25"/>
              <a:gd name="T12" fmla="*/ 1 w 61"/>
              <a:gd name="T13" fmla="*/ 4 h 25"/>
              <a:gd name="T14" fmla="*/ 1 w 61"/>
              <a:gd name="T15" fmla="*/ 5 h 25"/>
              <a:gd name="T16" fmla="*/ 1 w 61"/>
              <a:gd name="T17" fmla="*/ 5 h 25"/>
              <a:gd name="T18" fmla="*/ 1 w 61"/>
              <a:gd name="T19" fmla="*/ 6 h 25"/>
              <a:gd name="T20" fmla="*/ 1 w 61"/>
              <a:gd name="T21" fmla="*/ 6 h 25"/>
              <a:gd name="T22" fmla="*/ 1 w 61"/>
              <a:gd name="T23" fmla="*/ 7 h 25"/>
              <a:gd name="T24" fmla="*/ 0 w 61"/>
              <a:gd name="T25" fmla="*/ 12 h 25"/>
              <a:gd name="T26" fmla="*/ 0 w 61"/>
              <a:gd name="T27" fmla="*/ 12 h 25"/>
              <a:gd name="T28" fmla="*/ 13 w 61"/>
              <a:gd name="T29" fmla="*/ 19 h 25"/>
              <a:gd name="T30" fmla="*/ 17 w 61"/>
              <a:gd name="T31" fmla="*/ 21 h 25"/>
              <a:gd name="T32" fmla="*/ 22 w 61"/>
              <a:gd name="T33" fmla="*/ 25 h 25"/>
              <a:gd name="T34" fmla="*/ 23 w 61"/>
              <a:gd name="T35" fmla="*/ 25 h 25"/>
              <a:gd name="T36" fmla="*/ 27 w 61"/>
              <a:gd name="T37" fmla="*/ 23 h 25"/>
              <a:gd name="T38" fmla="*/ 26 w 61"/>
              <a:gd name="T39" fmla="*/ 21 h 25"/>
              <a:gd name="T40" fmla="*/ 24 w 61"/>
              <a:gd name="T41" fmla="*/ 18 h 25"/>
              <a:gd name="T42" fmla="*/ 27 w 61"/>
              <a:gd name="T43" fmla="*/ 13 h 25"/>
              <a:gd name="T44" fmla="*/ 30 w 61"/>
              <a:gd name="T45" fmla="*/ 11 h 25"/>
              <a:gd name="T46" fmla="*/ 45 w 61"/>
              <a:gd name="T47" fmla="*/ 6 h 25"/>
              <a:gd name="T48" fmla="*/ 51 w 61"/>
              <a:gd name="T49" fmla="*/ 11 h 25"/>
              <a:gd name="T50" fmla="*/ 49 w 61"/>
              <a:gd name="T51" fmla="*/ 17 h 25"/>
              <a:gd name="T52" fmla="*/ 54 w 61"/>
              <a:gd name="T53" fmla="*/ 24 h 25"/>
              <a:gd name="T54" fmla="*/ 55 w 61"/>
              <a:gd name="T55" fmla="*/ 24 h 25"/>
              <a:gd name="T56" fmla="*/ 56 w 61"/>
              <a:gd name="T57" fmla="*/ 23 h 25"/>
              <a:gd name="T58" fmla="*/ 57 w 61"/>
              <a:gd name="T59" fmla="*/ 21 h 25"/>
              <a:gd name="T60" fmla="*/ 58 w 61"/>
              <a:gd name="T61" fmla="*/ 21 h 25"/>
              <a:gd name="T62" fmla="*/ 59 w 61"/>
              <a:gd name="T63" fmla="*/ 20 h 25"/>
              <a:gd name="T64" fmla="*/ 59 w 61"/>
              <a:gd name="T65" fmla="*/ 19 h 25"/>
              <a:gd name="T66" fmla="*/ 60 w 61"/>
              <a:gd name="T67" fmla="*/ 18 h 25"/>
              <a:gd name="T68" fmla="*/ 61 w 61"/>
              <a:gd name="T69" fmla="*/ 18 h 25"/>
              <a:gd name="T70" fmla="*/ 61 w 61"/>
              <a:gd name="T71" fmla="*/ 18 h 25"/>
              <a:gd name="T72" fmla="*/ 61 w 61"/>
              <a:gd name="T73" fmla="*/ 18 h 25"/>
              <a:gd name="T74" fmla="*/ 61 w 61"/>
              <a:gd name="T75" fmla="*/ 18 h 25"/>
              <a:gd name="T76" fmla="*/ 61 w 61"/>
              <a:gd name="T77" fmla="*/ 17 h 25"/>
              <a:gd name="T78" fmla="*/ 55 w 61"/>
              <a:gd name="T79" fmla="*/ 10 h 25"/>
              <a:gd name="T80" fmla="*/ 54 w 61"/>
              <a:gd name="T8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25">
                <a:moveTo>
                  <a:pt x="54" y="9"/>
                </a:moveTo>
                <a:cubicBezTo>
                  <a:pt x="52" y="5"/>
                  <a:pt x="48" y="4"/>
                  <a:pt x="45" y="3"/>
                </a:cubicBezTo>
                <a:cubicBezTo>
                  <a:pt x="43" y="3"/>
                  <a:pt x="41" y="2"/>
                  <a:pt x="40" y="2"/>
                </a:cubicBezTo>
                <a:cubicBezTo>
                  <a:pt x="36" y="0"/>
                  <a:pt x="31" y="2"/>
                  <a:pt x="26" y="7"/>
                </a:cubicBezTo>
                <a:cubicBezTo>
                  <a:pt x="23" y="10"/>
                  <a:pt x="20" y="11"/>
                  <a:pt x="17" y="11"/>
                </a:cubicBezTo>
                <a:cubicBezTo>
                  <a:pt x="13" y="11"/>
                  <a:pt x="8" y="9"/>
                  <a:pt x="5" y="7"/>
                </a:cubicBezTo>
                <a:cubicBezTo>
                  <a:pt x="4" y="7"/>
                  <a:pt x="3" y="5"/>
                  <a:pt x="1" y="4"/>
                </a:cubicBezTo>
                <a:cubicBezTo>
                  <a:pt x="1" y="4"/>
                  <a:pt x="1" y="4"/>
                  <a:pt x="1" y="5"/>
                </a:cubicBezTo>
                <a:cubicBezTo>
                  <a:pt x="1" y="5"/>
                  <a:pt x="1" y="5"/>
                  <a:pt x="1" y="5"/>
                </a:cubicBezTo>
                <a:cubicBezTo>
                  <a:pt x="1" y="5"/>
                  <a:pt x="1" y="6"/>
                  <a:pt x="1" y="6"/>
                </a:cubicBezTo>
                <a:cubicBezTo>
                  <a:pt x="1" y="6"/>
                  <a:pt x="1" y="6"/>
                  <a:pt x="1" y="6"/>
                </a:cubicBezTo>
                <a:cubicBezTo>
                  <a:pt x="1" y="6"/>
                  <a:pt x="1" y="7"/>
                  <a:pt x="1" y="7"/>
                </a:cubicBezTo>
                <a:cubicBezTo>
                  <a:pt x="1" y="8"/>
                  <a:pt x="1" y="10"/>
                  <a:pt x="0" y="12"/>
                </a:cubicBezTo>
                <a:cubicBezTo>
                  <a:pt x="0" y="12"/>
                  <a:pt x="0" y="12"/>
                  <a:pt x="0" y="12"/>
                </a:cubicBezTo>
                <a:cubicBezTo>
                  <a:pt x="5" y="13"/>
                  <a:pt x="10" y="15"/>
                  <a:pt x="13" y="19"/>
                </a:cubicBezTo>
                <a:cubicBezTo>
                  <a:pt x="15" y="21"/>
                  <a:pt x="16" y="21"/>
                  <a:pt x="17" y="21"/>
                </a:cubicBezTo>
                <a:cubicBezTo>
                  <a:pt x="19" y="22"/>
                  <a:pt x="20" y="22"/>
                  <a:pt x="22" y="25"/>
                </a:cubicBezTo>
                <a:cubicBezTo>
                  <a:pt x="22" y="25"/>
                  <a:pt x="23" y="25"/>
                  <a:pt x="23" y="25"/>
                </a:cubicBezTo>
                <a:cubicBezTo>
                  <a:pt x="24" y="25"/>
                  <a:pt x="27" y="24"/>
                  <a:pt x="27" y="23"/>
                </a:cubicBezTo>
                <a:cubicBezTo>
                  <a:pt x="27" y="22"/>
                  <a:pt x="27" y="22"/>
                  <a:pt x="26" y="21"/>
                </a:cubicBezTo>
                <a:cubicBezTo>
                  <a:pt x="25" y="21"/>
                  <a:pt x="24" y="19"/>
                  <a:pt x="24" y="18"/>
                </a:cubicBezTo>
                <a:cubicBezTo>
                  <a:pt x="23" y="15"/>
                  <a:pt x="26" y="14"/>
                  <a:pt x="27" y="13"/>
                </a:cubicBezTo>
                <a:cubicBezTo>
                  <a:pt x="29" y="12"/>
                  <a:pt x="29" y="12"/>
                  <a:pt x="30" y="11"/>
                </a:cubicBezTo>
                <a:cubicBezTo>
                  <a:pt x="31" y="6"/>
                  <a:pt x="41" y="4"/>
                  <a:pt x="45" y="6"/>
                </a:cubicBezTo>
                <a:cubicBezTo>
                  <a:pt x="48" y="7"/>
                  <a:pt x="50" y="9"/>
                  <a:pt x="51" y="11"/>
                </a:cubicBezTo>
                <a:cubicBezTo>
                  <a:pt x="51" y="13"/>
                  <a:pt x="51" y="15"/>
                  <a:pt x="49" y="17"/>
                </a:cubicBezTo>
                <a:cubicBezTo>
                  <a:pt x="48" y="17"/>
                  <a:pt x="49" y="19"/>
                  <a:pt x="54" y="24"/>
                </a:cubicBezTo>
                <a:cubicBezTo>
                  <a:pt x="54" y="24"/>
                  <a:pt x="54" y="24"/>
                  <a:pt x="55" y="24"/>
                </a:cubicBezTo>
                <a:cubicBezTo>
                  <a:pt x="55" y="23"/>
                  <a:pt x="55" y="23"/>
                  <a:pt x="56" y="23"/>
                </a:cubicBezTo>
                <a:cubicBezTo>
                  <a:pt x="56" y="22"/>
                  <a:pt x="57" y="22"/>
                  <a:pt x="57" y="21"/>
                </a:cubicBezTo>
                <a:cubicBezTo>
                  <a:pt x="57" y="21"/>
                  <a:pt x="57" y="21"/>
                  <a:pt x="58" y="21"/>
                </a:cubicBezTo>
                <a:cubicBezTo>
                  <a:pt x="58" y="20"/>
                  <a:pt x="58" y="20"/>
                  <a:pt x="59" y="20"/>
                </a:cubicBezTo>
                <a:cubicBezTo>
                  <a:pt x="59" y="19"/>
                  <a:pt x="59" y="19"/>
                  <a:pt x="59" y="19"/>
                </a:cubicBezTo>
                <a:cubicBezTo>
                  <a:pt x="60" y="19"/>
                  <a:pt x="60" y="18"/>
                  <a:pt x="60" y="18"/>
                </a:cubicBezTo>
                <a:cubicBezTo>
                  <a:pt x="60" y="18"/>
                  <a:pt x="60" y="18"/>
                  <a:pt x="61" y="18"/>
                </a:cubicBezTo>
                <a:cubicBezTo>
                  <a:pt x="61" y="18"/>
                  <a:pt x="61" y="18"/>
                  <a:pt x="61" y="18"/>
                </a:cubicBezTo>
                <a:cubicBezTo>
                  <a:pt x="61" y="18"/>
                  <a:pt x="61" y="18"/>
                  <a:pt x="61" y="18"/>
                </a:cubicBezTo>
                <a:cubicBezTo>
                  <a:pt x="61" y="18"/>
                  <a:pt x="61" y="18"/>
                  <a:pt x="61" y="18"/>
                </a:cubicBezTo>
                <a:cubicBezTo>
                  <a:pt x="61" y="18"/>
                  <a:pt x="61" y="17"/>
                  <a:pt x="61" y="17"/>
                </a:cubicBezTo>
                <a:cubicBezTo>
                  <a:pt x="59" y="16"/>
                  <a:pt x="57" y="13"/>
                  <a:pt x="55" y="10"/>
                </a:cubicBezTo>
                <a:lnTo>
                  <a:pt x="54" y="9"/>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2" name="Freeform 2162"/>
          <p:cNvSpPr>
            <a:spLocks/>
          </p:cNvSpPr>
          <p:nvPr/>
        </p:nvSpPr>
        <p:spPr bwMode="auto">
          <a:xfrm>
            <a:off x="3015168" y="2232040"/>
            <a:ext cx="0" cy="1807"/>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3" name="Freeform 2163"/>
          <p:cNvSpPr>
            <a:spLocks/>
          </p:cNvSpPr>
          <p:nvPr/>
        </p:nvSpPr>
        <p:spPr bwMode="auto">
          <a:xfrm>
            <a:off x="3015168" y="2235656"/>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4" name="Freeform 2164"/>
          <p:cNvSpPr>
            <a:spLocks/>
          </p:cNvSpPr>
          <p:nvPr/>
        </p:nvSpPr>
        <p:spPr bwMode="auto">
          <a:xfrm>
            <a:off x="3015168" y="2233848"/>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5" name="Freeform 2165"/>
          <p:cNvSpPr>
            <a:spLocks/>
          </p:cNvSpPr>
          <p:nvPr/>
        </p:nvSpPr>
        <p:spPr bwMode="auto">
          <a:xfrm>
            <a:off x="3013301" y="22465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6" name="Freeform 2166"/>
          <p:cNvSpPr>
            <a:spLocks/>
          </p:cNvSpPr>
          <p:nvPr/>
        </p:nvSpPr>
        <p:spPr bwMode="auto">
          <a:xfrm>
            <a:off x="3117910" y="2268196"/>
            <a:ext cx="186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7" name="Freeform 2167"/>
          <p:cNvSpPr>
            <a:spLocks/>
          </p:cNvSpPr>
          <p:nvPr/>
        </p:nvSpPr>
        <p:spPr bwMode="auto">
          <a:xfrm>
            <a:off x="3125381" y="22627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8" name="Freeform 2168"/>
          <p:cNvSpPr>
            <a:spLocks/>
          </p:cNvSpPr>
          <p:nvPr/>
        </p:nvSpPr>
        <p:spPr bwMode="auto">
          <a:xfrm>
            <a:off x="3121646" y="22663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9" name="Freeform 2169"/>
          <p:cNvSpPr>
            <a:spLocks/>
          </p:cNvSpPr>
          <p:nvPr/>
        </p:nvSpPr>
        <p:spPr bwMode="auto">
          <a:xfrm>
            <a:off x="3129118" y="2257349"/>
            <a:ext cx="0" cy="180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0" name="Freeform 2170"/>
          <p:cNvSpPr>
            <a:spLocks/>
          </p:cNvSpPr>
          <p:nvPr/>
        </p:nvSpPr>
        <p:spPr bwMode="auto">
          <a:xfrm>
            <a:off x="3127250" y="2259158"/>
            <a:ext cx="1868" cy="180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1" name="Freeform 2171"/>
          <p:cNvSpPr>
            <a:spLocks/>
          </p:cNvSpPr>
          <p:nvPr/>
        </p:nvSpPr>
        <p:spPr bwMode="auto">
          <a:xfrm>
            <a:off x="3116041" y="227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2" name="Freeform 2172"/>
          <p:cNvSpPr>
            <a:spLocks/>
          </p:cNvSpPr>
          <p:nvPr/>
        </p:nvSpPr>
        <p:spPr bwMode="auto">
          <a:xfrm>
            <a:off x="3249372" y="1877437"/>
            <a:ext cx="158783" cy="59658"/>
          </a:xfrm>
          <a:custGeom>
            <a:avLst/>
            <a:gdLst>
              <a:gd name="T0" fmla="*/ 70 w 89"/>
              <a:gd name="T1" fmla="*/ 23 h 34"/>
              <a:gd name="T2" fmla="*/ 52 w 89"/>
              <a:gd name="T3" fmla="*/ 16 h 34"/>
              <a:gd name="T4" fmla="*/ 15 w 89"/>
              <a:gd name="T5" fmla="*/ 1 h 34"/>
              <a:gd name="T6" fmla="*/ 0 w 89"/>
              <a:gd name="T7" fmla="*/ 1 h 34"/>
              <a:gd name="T8" fmla="*/ 8 w 89"/>
              <a:gd name="T9" fmla="*/ 9 h 34"/>
              <a:gd name="T10" fmla="*/ 25 w 89"/>
              <a:gd name="T11" fmla="*/ 11 h 34"/>
              <a:gd name="T12" fmla="*/ 40 w 89"/>
              <a:gd name="T13" fmla="*/ 18 h 34"/>
              <a:gd name="T14" fmla="*/ 50 w 89"/>
              <a:gd name="T15" fmla="*/ 24 h 34"/>
              <a:gd name="T16" fmla="*/ 56 w 89"/>
              <a:gd name="T17" fmla="*/ 28 h 34"/>
              <a:gd name="T18" fmla="*/ 56 w 89"/>
              <a:gd name="T19" fmla="*/ 32 h 34"/>
              <a:gd name="T20" fmla="*/ 55 w 89"/>
              <a:gd name="T21" fmla="*/ 33 h 34"/>
              <a:gd name="T22" fmla="*/ 56 w 89"/>
              <a:gd name="T23" fmla="*/ 33 h 34"/>
              <a:gd name="T24" fmla="*/ 70 w 89"/>
              <a:gd name="T25" fmla="*/ 34 h 34"/>
              <a:gd name="T26" fmla="*/ 89 w 89"/>
              <a:gd name="T27" fmla="*/ 33 h 34"/>
              <a:gd name="T28" fmla="*/ 70 w 89"/>
              <a:gd name="T2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34">
                <a:moveTo>
                  <a:pt x="70" y="23"/>
                </a:moveTo>
                <a:cubicBezTo>
                  <a:pt x="67" y="23"/>
                  <a:pt x="60" y="20"/>
                  <a:pt x="52" y="16"/>
                </a:cubicBezTo>
                <a:cubicBezTo>
                  <a:pt x="41" y="11"/>
                  <a:pt x="28" y="4"/>
                  <a:pt x="15" y="1"/>
                </a:cubicBezTo>
                <a:cubicBezTo>
                  <a:pt x="10" y="0"/>
                  <a:pt x="5" y="0"/>
                  <a:pt x="0" y="1"/>
                </a:cubicBezTo>
                <a:cubicBezTo>
                  <a:pt x="5" y="2"/>
                  <a:pt x="8" y="6"/>
                  <a:pt x="8" y="9"/>
                </a:cubicBezTo>
                <a:cubicBezTo>
                  <a:pt x="8" y="9"/>
                  <a:pt x="10" y="11"/>
                  <a:pt x="25" y="11"/>
                </a:cubicBezTo>
                <a:cubicBezTo>
                  <a:pt x="32" y="12"/>
                  <a:pt x="36" y="15"/>
                  <a:pt x="40" y="18"/>
                </a:cubicBezTo>
                <a:cubicBezTo>
                  <a:pt x="43" y="21"/>
                  <a:pt x="45" y="23"/>
                  <a:pt x="50" y="24"/>
                </a:cubicBezTo>
                <a:cubicBezTo>
                  <a:pt x="53" y="25"/>
                  <a:pt x="55" y="26"/>
                  <a:pt x="56" y="28"/>
                </a:cubicBezTo>
                <a:cubicBezTo>
                  <a:pt x="57" y="29"/>
                  <a:pt x="56" y="31"/>
                  <a:pt x="56" y="32"/>
                </a:cubicBezTo>
                <a:cubicBezTo>
                  <a:pt x="56" y="32"/>
                  <a:pt x="55" y="33"/>
                  <a:pt x="55" y="33"/>
                </a:cubicBezTo>
                <a:cubicBezTo>
                  <a:pt x="55" y="33"/>
                  <a:pt x="55" y="33"/>
                  <a:pt x="56" y="33"/>
                </a:cubicBezTo>
                <a:cubicBezTo>
                  <a:pt x="57" y="34"/>
                  <a:pt x="63" y="34"/>
                  <a:pt x="70" y="34"/>
                </a:cubicBezTo>
                <a:cubicBezTo>
                  <a:pt x="80" y="34"/>
                  <a:pt x="87" y="33"/>
                  <a:pt x="89" y="33"/>
                </a:cubicBezTo>
                <a:cubicBezTo>
                  <a:pt x="87" y="30"/>
                  <a:pt x="76" y="23"/>
                  <a:pt x="70" y="23"/>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3" name="Freeform 2173"/>
          <p:cNvSpPr>
            <a:spLocks/>
          </p:cNvSpPr>
          <p:nvPr/>
        </p:nvSpPr>
        <p:spPr bwMode="auto">
          <a:xfrm>
            <a:off x="2981544" y="1957254"/>
            <a:ext cx="29888" cy="18078"/>
          </a:xfrm>
          <a:custGeom>
            <a:avLst/>
            <a:gdLst>
              <a:gd name="T0" fmla="*/ 0 w 17"/>
              <a:gd name="T1" fmla="*/ 10 h 10"/>
              <a:gd name="T2" fmla="*/ 0 w 17"/>
              <a:gd name="T3" fmla="*/ 10 h 10"/>
              <a:gd name="T4" fmla="*/ 14 w 17"/>
              <a:gd name="T5" fmla="*/ 2 h 10"/>
              <a:gd name="T6" fmla="*/ 16 w 17"/>
              <a:gd name="T7" fmla="*/ 1 h 10"/>
              <a:gd name="T8" fmla="*/ 17 w 17"/>
              <a:gd name="T9" fmla="*/ 0 h 10"/>
              <a:gd name="T10" fmla="*/ 0 w 17"/>
              <a:gd name="T11" fmla="*/ 10 h 10"/>
            </a:gdLst>
            <a:ahLst/>
            <a:cxnLst>
              <a:cxn ang="0">
                <a:pos x="T0" y="T1"/>
              </a:cxn>
              <a:cxn ang="0">
                <a:pos x="T2" y="T3"/>
              </a:cxn>
              <a:cxn ang="0">
                <a:pos x="T4" y="T5"/>
              </a:cxn>
              <a:cxn ang="0">
                <a:pos x="T6" y="T7"/>
              </a:cxn>
              <a:cxn ang="0">
                <a:pos x="T8" y="T9"/>
              </a:cxn>
              <a:cxn ang="0">
                <a:pos x="T10" y="T11"/>
              </a:cxn>
            </a:cxnLst>
            <a:rect l="0" t="0" r="r" b="b"/>
            <a:pathLst>
              <a:path w="17" h="10">
                <a:moveTo>
                  <a:pt x="0" y="10"/>
                </a:moveTo>
                <a:cubicBezTo>
                  <a:pt x="0" y="10"/>
                  <a:pt x="0" y="10"/>
                  <a:pt x="0" y="10"/>
                </a:cubicBezTo>
                <a:cubicBezTo>
                  <a:pt x="3" y="10"/>
                  <a:pt x="10" y="5"/>
                  <a:pt x="14" y="2"/>
                </a:cubicBezTo>
                <a:cubicBezTo>
                  <a:pt x="16" y="1"/>
                  <a:pt x="16" y="1"/>
                  <a:pt x="16" y="1"/>
                </a:cubicBezTo>
                <a:cubicBezTo>
                  <a:pt x="16" y="1"/>
                  <a:pt x="17" y="0"/>
                  <a:pt x="17" y="0"/>
                </a:cubicBezTo>
                <a:cubicBezTo>
                  <a:pt x="8" y="3"/>
                  <a:pt x="1" y="8"/>
                  <a:pt x="0" y="1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4" name="Freeform 2174"/>
          <p:cNvSpPr>
            <a:spLocks/>
          </p:cNvSpPr>
          <p:nvPr/>
        </p:nvSpPr>
        <p:spPr bwMode="auto">
          <a:xfrm>
            <a:off x="3106701" y="2051260"/>
            <a:ext cx="31757" cy="7231"/>
          </a:xfrm>
          <a:custGeom>
            <a:avLst/>
            <a:gdLst>
              <a:gd name="T0" fmla="*/ 18 w 18"/>
              <a:gd name="T1" fmla="*/ 3 h 4"/>
              <a:gd name="T2" fmla="*/ 1 w 18"/>
              <a:gd name="T3" fmla="*/ 0 h 4"/>
              <a:gd name="T4" fmla="*/ 0 w 18"/>
              <a:gd name="T5" fmla="*/ 0 h 4"/>
              <a:gd name="T6" fmla="*/ 15 w 18"/>
              <a:gd name="T7" fmla="*/ 4 h 4"/>
              <a:gd name="T8" fmla="*/ 18 w 18"/>
              <a:gd name="T9" fmla="*/ 3 h 4"/>
            </a:gdLst>
            <a:ahLst/>
            <a:cxnLst>
              <a:cxn ang="0">
                <a:pos x="T0" y="T1"/>
              </a:cxn>
              <a:cxn ang="0">
                <a:pos x="T2" y="T3"/>
              </a:cxn>
              <a:cxn ang="0">
                <a:pos x="T4" y="T5"/>
              </a:cxn>
              <a:cxn ang="0">
                <a:pos x="T6" y="T7"/>
              </a:cxn>
              <a:cxn ang="0">
                <a:pos x="T8" y="T9"/>
              </a:cxn>
            </a:cxnLst>
            <a:rect l="0" t="0" r="r" b="b"/>
            <a:pathLst>
              <a:path w="18" h="4">
                <a:moveTo>
                  <a:pt x="18" y="3"/>
                </a:moveTo>
                <a:cubicBezTo>
                  <a:pt x="15" y="2"/>
                  <a:pt x="8" y="0"/>
                  <a:pt x="1" y="0"/>
                </a:cubicBezTo>
                <a:cubicBezTo>
                  <a:pt x="1" y="0"/>
                  <a:pt x="1" y="0"/>
                  <a:pt x="0" y="0"/>
                </a:cubicBezTo>
                <a:cubicBezTo>
                  <a:pt x="3" y="2"/>
                  <a:pt x="10" y="4"/>
                  <a:pt x="15" y="4"/>
                </a:cubicBezTo>
                <a:cubicBezTo>
                  <a:pt x="16" y="4"/>
                  <a:pt x="17" y="4"/>
                  <a:pt x="18" y="3"/>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5" name="Freeform 2175"/>
          <p:cNvSpPr>
            <a:spLocks/>
          </p:cNvSpPr>
          <p:nvPr/>
        </p:nvSpPr>
        <p:spPr bwMode="auto">
          <a:xfrm>
            <a:off x="3332732" y="2047644"/>
            <a:ext cx="28020" cy="9039"/>
          </a:xfrm>
          <a:custGeom>
            <a:avLst/>
            <a:gdLst>
              <a:gd name="T0" fmla="*/ 0 w 15"/>
              <a:gd name="T1" fmla="*/ 1 h 5"/>
              <a:gd name="T2" fmla="*/ 0 w 15"/>
              <a:gd name="T3" fmla="*/ 2 h 5"/>
              <a:gd name="T4" fmla="*/ 7 w 15"/>
              <a:gd name="T5" fmla="*/ 5 h 5"/>
              <a:gd name="T6" fmla="*/ 15 w 15"/>
              <a:gd name="T7" fmla="*/ 2 h 5"/>
              <a:gd name="T8" fmla="*/ 5 w 15"/>
              <a:gd name="T9" fmla="*/ 0 h 5"/>
              <a:gd name="T10" fmla="*/ 0 w 15"/>
              <a:gd name="T11" fmla="*/ 1 h 5"/>
            </a:gdLst>
            <a:ahLst/>
            <a:cxnLst>
              <a:cxn ang="0">
                <a:pos x="T0" y="T1"/>
              </a:cxn>
              <a:cxn ang="0">
                <a:pos x="T2" y="T3"/>
              </a:cxn>
              <a:cxn ang="0">
                <a:pos x="T4" y="T5"/>
              </a:cxn>
              <a:cxn ang="0">
                <a:pos x="T6" y="T7"/>
              </a:cxn>
              <a:cxn ang="0">
                <a:pos x="T8" y="T9"/>
              </a:cxn>
              <a:cxn ang="0">
                <a:pos x="T10" y="T11"/>
              </a:cxn>
            </a:cxnLst>
            <a:rect l="0" t="0" r="r" b="b"/>
            <a:pathLst>
              <a:path w="15" h="5">
                <a:moveTo>
                  <a:pt x="0" y="1"/>
                </a:moveTo>
                <a:cubicBezTo>
                  <a:pt x="0" y="1"/>
                  <a:pt x="0" y="2"/>
                  <a:pt x="0" y="2"/>
                </a:cubicBezTo>
                <a:cubicBezTo>
                  <a:pt x="2" y="4"/>
                  <a:pt x="5" y="5"/>
                  <a:pt x="7" y="5"/>
                </a:cubicBezTo>
                <a:cubicBezTo>
                  <a:pt x="10" y="5"/>
                  <a:pt x="14" y="3"/>
                  <a:pt x="15" y="2"/>
                </a:cubicBezTo>
                <a:cubicBezTo>
                  <a:pt x="14" y="2"/>
                  <a:pt x="10" y="0"/>
                  <a:pt x="5" y="0"/>
                </a:cubicBezTo>
                <a:cubicBezTo>
                  <a:pt x="2"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6" name="Freeform 2218"/>
          <p:cNvSpPr>
            <a:spLocks/>
          </p:cNvSpPr>
          <p:nvPr/>
        </p:nvSpPr>
        <p:spPr bwMode="auto">
          <a:xfrm>
            <a:off x="1739802" y="2977635"/>
            <a:ext cx="46701" cy="5423"/>
          </a:xfrm>
          <a:custGeom>
            <a:avLst/>
            <a:gdLst>
              <a:gd name="T0" fmla="*/ 0 w 25"/>
              <a:gd name="T1" fmla="*/ 3 h 3"/>
              <a:gd name="T2" fmla="*/ 25 w 25"/>
              <a:gd name="T3" fmla="*/ 0 h 3"/>
              <a:gd name="T4" fmla="*/ 0 w 25"/>
              <a:gd name="T5" fmla="*/ 3 h 3"/>
              <a:gd name="T6" fmla="*/ 0 w 25"/>
              <a:gd name="T7" fmla="*/ 3 h 3"/>
            </a:gdLst>
            <a:ahLst/>
            <a:cxnLst>
              <a:cxn ang="0">
                <a:pos x="T0" y="T1"/>
              </a:cxn>
              <a:cxn ang="0">
                <a:pos x="T2" y="T3"/>
              </a:cxn>
              <a:cxn ang="0">
                <a:pos x="T4" y="T5"/>
              </a:cxn>
              <a:cxn ang="0">
                <a:pos x="T6" y="T7"/>
              </a:cxn>
            </a:cxnLst>
            <a:rect l="0" t="0" r="r" b="b"/>
            <a:pathLst>
              <a:path w="25" h="3">
                <a:moveTo>
                  <a:pt x="0" y="3"/>
                </a:moveTo>
                <a:lnTo>
                  <a:pt x="25" y="0"/>
                </a:lnTo>
                <a:lnTo>
                  <a:pt x="0" y="3"/>
                </a:lnTo>
                <a:lnTo>
                  <a:pt x="0" y="3"/>
                </a:ln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7" name="Freeform 2219"/>
          <p:cNvSpPr>
            <a:spLocks/>
          </p:cNvSpPr>
          <p:nvPr/>
        </p:nvSpPr>
        <p:spPr bwMode="auto">
          <a:xfrm>
            <a:off x="2585519" y="1816239"/>
            <a:ext cx="14944" cy="7231"/>
          </a:xfrm>
          <a:custGeom>
            <a:avLst/>
            <a:gdLst>
              <a:gd name="T0" fmla="*/ 0 w 8"/>
              <a:gd name="T1" fmla="*/ 0 h 4"/>
              <a:gd name="T2" fmla="*/ 2 w 8"/>
              <a:gd name="T3" fmla="*/ 1 h 4"/>
              <a:gd name="T4" fmla="*/ 8 w 8"/>
              <a:gd name="T5" fmla="*/ 4 h 4"/>
              <a:gd name="T6" fmla="*/ 2 w 8"/>
              <a:gd name="T7" fmla="*/ 1 h 4"/>
              <a:gd name="T8" fmla="*/ 0 w 8"/>
              <a:gd name="T9" fmla="*/ 0 h 4"/>
            </a:gdLst>
            <a:ahLst/>
            <a:cxnLst>
              <a:cxn ang="0">
                <a:pos x="T0" y="T1"/>
              </a:cxn>
              <a:cxn ang="0">
                <a:pos x="T2" y="T3"/>
              </a:cxn>
              <a:cxn ang="0">
                <a:pos x="T4" y="T5"/>
              </a:cxn>
              <a:cxn ang="0">
                <a:pos x="T6" y="T7"/>
              </a:cxn>
              <a:cxn ang="0">
                <a:pos x="T8" y="T9"/>
              </a:cxn>
            </a:cxnLst>
            <a:rect l="0" t="0" r="r" b="b"/>
            <a:pathLst>
              <a:path w="8" h="4">
                <a:moveTo>
                  <a:pt x="0" y="0"/>
                </a:moveTo>
                <a:cubicBezTo>
                  <a:pt x="1" y="0"/>
                  <a:pt x="1" y="0"/>
                  <a:pt x="2" y="1"/>
                </a:cubicBezTo>
                <a:cubicBezTo>
                  <a:pt x="3" y="2"/>
                  <a:pt x="6" y="3"/>
                  <a:pt x="8" y="4"/>
                </a:cubicBezTo>
                <a:cubicBezTo>
                  <a:pt x="6" y="3"/>
                  <a:pt x="3" y="2"/>
                  <a:pt x="2" y="1"/>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8" name="Freeform 2220"/>
          <p:cNvSpPr>
            <a:spLocks/>
          </p:cNvSpPr>
          <p:nvPr/>
        </p:nvSpPr>
        <p:spPr bwMode="auto">
          <a:xfrm>
            <a:off x="2604194" y="1807200"/>
            <a:ext cx="14944" cy="14463"/>
          </a:xfrm>
          <a:custGeom>
            <a:avLst/>
            <a:gdLst>
              <a:gd name="T0" fmla="*/ 0 w 9"/>
              <a:gd name="T1" fmla="*/ 8 h 8"/>
              <a:gd name="T2" fmla="*/ 9 w 9"/>
              <a:gd name="T3" fmla="*/ 0 h 8"/>
              <a:gd name="T4" fmla="*/ 0 w 9"/>
              <a:gd name="T5" fmla="*/ 8 h 8"/>
            </a:gdLst>
            <a:ahLst/>
            <a:cxnLst>
              <a:cxn ang="0">
                <a:pos x="T0" y="T1"/>
              </a:cxn>
              <a:cxn ang="0">
                <a:pos x="T2" y="T3"/>
              </a:cxn>
              <a:cxn ang="0">
                <a:pos x="T4" y="T5"/>
              </a:cxn>
            </a:cxnLst>
            <a:rect l="0" t="0" r="r" b="b"/>
            <a:pathLst>
              <a:path w="9" h="8">
                <a:moveTo>
                  <a:pt x="0" y="8"/>
                </a:moveTo>
                <a:cubicBezTo>
                  <a:pt x="2" y="5"/>
                  <a:pt x="5" y="0"/>
                  <a:pt x="9" y="0"/>
                </a:cubicBezTo>
                <a:cubicBezTo>
                  <a:pt x="5" y="0"/>
                  <a:pt x="2" y="5"/>
                  <a:pt x="0" y="8"/>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9" name="Freeform 2221"/>
          <p:cNvSpPr>
            <a:spLocks/>
          </p:cNvSpPr>
          <p:nvPr/>
        </p:nvSpPr>
        <p:spPr bwMode="auto">
          <a:xfrm>
            <a:off x="2714416" y="1888572"/>
            <a:ext cx="3736" cy="180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0" y="0"/>
                  <a:pt x="1" y="1"/>
                  <a:pt x="2"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50" name="Freeform 2222"/>
          <p:cNvSpPr>
            <a:spLocks/>
          </p:cNvSpPr>
          <p:nvPr/>
        </p:nvSpPr>
        <p:spPr bwMode="auto">
          <a:xfrm>
            <a:off x="2677082" y="1854181"/>
            <a:ext cx="3736" cy="10847"/>
          </a:xfrm>
          <a:custGeom>
            <a:avLst/>
            <a:gdLst>
              <a:gd name="T0" fmla="*/ 2 w 2"/>
              <a:gd name="T1" fmla="*/ 6 h 6"/>
              <a:gd name="T2" fmla="*/ 0 w 2"/>
              <a:gd name="T3" fmla="*/ 0 h 6"/>
              <a:gd name="T4" fmla="*/ 2 w 2"/>
              <a:gd name="T5" fmla="*/ 6 h 6"/>
            </a:gdLst>
            <a:ahLst/>
            <a:cxnLst>
              <a:cxn ang="0">
                <a:pos x="T0" y="T1"/>
              </a:cxn>
              <a:cxn ang="0">
                <a:pos x="T2" y="T3"/>
              </a:cxn>
              <a:cxn ang="0">
                <a:pos x="T4" y="T5"/>
              </a:cxn>
            </a:cxnLst>
            <a:rect l="0" t="0" r="r" b="b"/>
            <a:pathLst>
              <a:path w="2" h="6">
                <a:moveTo>
                  <a:pt x="2" y="6"/>
                </a:moveTo>
                <a:cubicBezTo>
                  <a:pt x="2" y="4"/>
                  <a:pt x="2" y="1"/>
                  <a:pt x="0" y="0"/>
                </a:cubicBezTo>
                <a:cubicBezTo>
                  <a:pt x="2" y="1"/>
                  <a:pt x="2" y="4"/>
                  <a:pt x="2" y="6"/>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51" name="Freeform 2223"/>
          <p:cNvSpPr>
            <a:spLocks/>
          </p:cNvSpPr>
          <p:nvPr/>
        </p:nvSpPr>
        <p:spPr bwMode="auto">
          <a:xfrm>
            <a:off x="2688272" y="1879646"/>
            <a:ext cx="24284" cy="9039"/>
          </a:xfrm>
          <a:custGeom>
            <a:avLst/>
            <a:gdLst>
              <a:gd name="T0" fmla="*/ 0 w 14"/>
              <a:gd name="T1" fmla="*/ 0 h 5"/>
              <a:gd name="T2" fmla="*/ 4 w 14"/>
              <a:gd name="T3" fmla="*/ 2 h 5"/>
              <a:gd name="T4" fmla="*/ 14 w 14"/>
              <a:gd name="T5" fmla="*/ 5 h 5"/>
              <a:gd name="T6" fmla="*/ 4 w 14"/>
              <a:gd name="T7" fmla="*/ 2 h 5"/>
              <a:gd name="T8" fmla="*/ 0 w 14"/>
              <a:gd name="T9" fmla="*/ 0 h 5"/>
            </a:gdLst>
            <a:ahLst/>
            <a:cxnLst>
              <a:cxn ang="0">
                <a:pos x="T0" y="T1"/>
              </a:cxn>
              <a:cxn ang="0">
                <a:pos x="T2" y="T3"/>
              </a:cxn>
              <a:cxn ang="0">
                <a:pos x="T4" y="T5"/>
              </a:cxn>
              <a:cxn ang="0">
                <a:pos x="T6" y="T7"/>
              </a:cxn>
              <a:cxn ang="0">
                <a:pos x="T8" y="T9"/>
              </a:cxn>
            </a:cxnLst>
            <a:rect l="0" t="0" r="r" b="b"/>
            <a:pathLst>
              <a:path w="14" h="5">
                <a:moveTo>
                  <a:pt x="0" y="0"/>
                </a:moveTo>
                <a:cubicBezTo>
                  <a:pt x="1" y="0"/>
                  <a:pt x="2" y="1"/>
                  <a:pt x="4" y="2"/>
                </a:cubicBezTo>
                <a:cubicBezTo>
                  <a:pt x="7" y="3"/>
                  <a:pt x="12" y="5"/>
                  <a:pt x="14" y="5"/>
                </a:cubicBezTo>
                <a:cubicBezTo>
                  <a:pt x="12" y="5"/>
                  <a:pt x="7" y="3"/>
                  <a:pt x="4" y="2"/>
                </a:cubicBezTo>
                <a:cubicBezTo>
                  <a:pt x="2" y="1"/>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 name="Oval 6"/>
          <p:cNvSpPr/>
          <p:nvPr/>
        </p:nvSpPr>
        <p:spPr>
          <a:xfrm>
            <a:off x="2839530" y="2089584"/>
            <a:ext cx="53513" cy="51895"/>
          </a:xfrm>
          <a:prstGeom prst="ellipse">
            <a:avLst/>
          </a:prstGeom>
          <a:solidFill>
            <a:srgbClr val="4BA08D"/>
          </a:solidFill>
          <a:ln>
            <a:solidFill>
              <a:srgbClr val="4BA0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Chevron 1166"/>
          <p:cNvSpPr/>
          <p:nvPr/>
        </p:nvSpPr>
        <p:spPr>
          <a:xfrm>
            <a:off x="4338963" y="1894059"/>
            <a:ext cx="2963537" cy="661499"/>
          </a:xfrm>
          <a:prstGeom prst="chevron">
            <a:avLst>
              <a:gd name="adj" fmla="val 27026"/>
            </a:avLst>
          </a:prstGeom>
          <a:solidFill>
            <a:srgbClr val="1A87C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eaLnBrk="1" fontAlgn="auto" hangingPunct="1">
              <a:lnSpc>
                <a:spcPts val="2380"/>
              </a:lnSpc>
              <a:spcBef>
                <a:spcPts val="0"/>
              </a:spcBef>
              <a:defRPr/>
            </a:pPr>
            <a:r>
              <a:rPr lang="en-AU" sz="2400" dirty="0" smtClean="0">
                <a:solidFill>
                  <a:prstClr val="white"/>
                </a:solidFill>
                <a:latin typeface="Source Sans Pro"/>
                <a:cs typeface="Source Sans Pro"/>
              </a:rPr>
              <a:t>Latin America</a:t>
            </a:r>
            <a:endParaRPr lang="en-US" sz="2400" dirty="0">
              <a:solidFill>
                <a:prstClr val="white"/>
              </a:solidFill>
              <a:latin typeface="Source Sans Pro"/>
              <a:cs typeface="Source Sans Pro"/>
            </a:endParaRPr>
          </a:p>
        </p:txBody>
      </p:sp>
      <p:sp>
        <p:nvSpPr>
          <p:cNvPr id="1168" name="Chevron 1167"/>
          <p:cNvSpPr/>
          <p:nvPr/>
        </p:nvSpPr>
        <p:spPr>
          <a:xfrm>
            <a:off x="4364363" y="3457261"/>
            <a:ext cx="2870200" cy="661499"/>
          </a:xfrm>
          <a:prstGeom prst="chevron">
            <a:avLst>
              <a:gd name="adj" fmla="val 270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AU" sz="2400" dirty="0" smtClean="0">
                <a:solidFill>
                  <a:prstClr val="white"/>
                </a:solidFill>
                <a:latin typeface="Source Sans Pro"/>
                <a:cs typeface="Source Sans Pro"/>
              </a:rPr>
              <a:t>Caribbean</a:t>
            </a:r>
            <a:endParaRPr lang="en-US" sz="2400" dirty="0">
              <a:solidFill>
                <a:prstClr val="white"/>
              </a:solidFill>
              <a:latin typeface="Source Sans Pro"/>
              <a:cs typeface="Source Sans Pro"/>
            </a:endParaRPr>
          </a:p>
        </p:txBody>
      </p:sp>
      <p:sp>
        <p:nvSpPr>
          <p:cNvPr id="5" name="TextBox 4"/>
          <p:cNvSpPr txBox="1"/>
          <p:nvPr/>
        </p:nvSpPr>
        <p:spPr>
          <a:xfrm>
            <a:off x="7429500" y="1975195"/>
            <a:ext cx="1386222" cy="369332"/>
          </a:xfrm>
          <a:prstGeom prst="rect">
            <a:avLst/>
          </a:prstGeom>
          <a:noFill/>
        </p:spPr>
        <p:txBody>
          <a:bodyPr wrap="square" rtlCol="0">
            <a:spAutoFit/>
          </a:bodyPr>
          <a:lstStyle/>
          <a:p>
            <a:r>
              <a:rPr lang="en-US" dirty="0" smtClean="0">
                <a:latin typeface="Source Sans Pro"/>
                <a:cs typeface="Source Sans Pro"/>
              </a:rPr>
              <a:t>38 </a:t>
            </a:r>
            <a:r>
              <a:rPr lang="en-US" dirty="0" smtClean="0">
                <a:latin typeface="Source Sans Pro"/>
                <a:cs typeface="Source Sans Pro"/>
              </a:rPr>
              <a:t>people</a:t>
            </a:r>
          </a:p>
        </p:txBody>
      </p:sp>
      <p:sp>
        <p:nvSpPr>
          <p:cNvPr id="11" name="TextBox 10"/>
          <p:cNvSpPr txBox="1"/>
          <p:nvPr/>
        </p:nvSpPr>
        <p:spPr>
          <a:xfrm>
            <a:off x="1206500" y="5168900"/>
            <a:ext cx="184666" cy="369332"/>
          </a:xfrm>
          <a:prstGeom prst="rect">
            <a:avLst/>
          </a:prstGeom>
          <a:noFill/>
        </p:spPr>
        <p:txBody>
          <a:bodyPr wrap="none" rtlCol="0">
            <a:spAutoFit/>
          </a:bodyPr>
          <a:lstStyle/>
          <a:p>
            <a:endParaRPr lang="en-US" dirty="0" smtClean="0">
              <a:latin typeface="Source Sans Pro"/>
              <a:cs typeface="Source Sans Pro"/>
            </a:endParaRPr>
          </a:p>
        </p:txBody>
      </p:sp>
      <p:sp>
        <p:nvSpPr>
          <p:cNvPr id="1169" name="Chevron 1168"/>
          <p:cNvSpPr/>
          <p:nvPr/>
        </p:nvSpPr>
        <p:spPr>
          <a:xfrm>
            <a:off x="339631" y="4978406"/>
            <a:ext cx="5070870" cy="661499"/>
          </a:xfrm>
          <a:prstGeom prst="chevron">
            <a:avLst>
              <a:gd name="adj" fmla="val 270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AU" sz="2400" dirty="0" smtClean="0">
                <a:solidFill>
                  <a:prstClr val="white"/>
                </a:solidFill>
                <a:latin typeface="Source Sans Pro"/>
                <a:cs typeface="Source Sans Pro"/>
              </a:rPr>
              <a:t>Steering Committee (16 members)</a:t>
            </a:r>
            <a:endParaRPr lang="en-US" sz="2400" dirty="0">
              <a:solidFill>
                <a:prstClr val="white"/>
              </a:solidFill>
              <a:latin typeface="Source Sans Pro"/>
              <a:cs typeface="Source Sans Pro"/>
            </a:endParaRPr>
          </a:p>
        </p:txBody>
      </p:sp>
      <p:sp>
        <p:nvSpPr>
          <p:cNvPr id="12" name="TextBox 11"/>
          <p:cNvSpPr txBox="1"/>
          <p:nvPr/>
        </p:nvSpPr>
        <p:spPr>
          <a:xfrm>
            <a:off x="5549900" y="4965700"/>
            <a:ext cx="3594100" cy="646331"/>
          </a:xfrm>
          <a:prstGeom prst="rect">
            <a:avLst/>
          </a:prstGeom>
          <a:noFill/>
        </p:spPr>
        <p:txBody>
          <a:bodyPr wrap="square" rtlCol="0">
            <a:spAutoFit/>
          </a:bodyPr>
          <a:lstStyle/>
          <a:p>
            <a:r>
              <a:rPr lang="en-US" dirty="0" smtClean="0">
                <a:latin typeface="Source Sans Pro"/>
                <a:cs typeface="Source Sans Pro"/>
              </a:rPr>
              <a:t>9 members of this Committee are involved in 1 or more projects.</a:t>
            </a:r>
          </a:p>
        </p:txBody>
      </p:sp>
      <p:sp>
        <p:nvSpPr>
          <p:cNvPr id="1170" name="TextBox 1169"/>
          <p:cNvSpPr txBox="1"/>
          <p:nvPr/>
        </p:nvSpPr>
        <p:spPr>
          <a:xfrm>
            <a:off x="7460450" y="3606704"/>
            <a:ext cx="1355272" cy="369332"/>
          </a:xfrm>
          <a:prstGeom prst="rect">
            <a:avLst/>
          </a:prstGeom>
          <a:noFill/>
        </p:spPr>
        <p:txBody>
          <a:bodyPr wrap="square" rtlCol="0">
            <a:spAutoFit/>
          </a:bodyPr>
          <a:lstStyle/>
          <a:p>
            <a:r>
              <a:rPr lang="en-US" dirty="0" smtClean="0">
                <a:latin typeface="Source Sans Pro"/>
                <a:cs typeface="Source Sans Pro"/>
              </a:rPr>
              <a:t>25 </a:t>
            </a:r>
            <a:r>
              <a:rPr lang="en-US" dirty="0" smtClean="0">
                <a:latin typeface="Source Sans Pro"/>
                <a:cs typeface="Source Sans Pro"/>
              </a:rPr>
              <a:t>people</a:t>
            </a:r>
          </a:p>
        </p:txBody>
      </p:sp>
    </p:spTree>
    <p:extLst>
      <p:ext uri="{BB962C8B-B14F-4D97-AF65-F5344CB8AC3E}">
        <p14:creationId xmlns:p14="http://schemas.microsoft.com/office/powerpoint/2010/main" val="12113672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 Strategy Communication</a:t>
            </a:r>
            <a:endParaRPr lang="en-US" dirty="0"/>
          </a:p>
        </p:txBody>
      </p:sp>
      <p:sp>
        <p:nvSpPr>
          <p:cNvPr id="4" name="Chevron 3"/>
          <p:cNvSpPr/>
          <p:nvPr/>
        </p:nvSpPr>
        <p:spPr>
          <a:xfrm>
            <a:off x="881737" y="1597724"/>
            <a:ext cx="3337482" cy="984608"/>
          </a:xfrm>
          <a:prstGeom prst="chevron">
            <a:avLst>
              <a:gd name="adj" fmla="val 27026"/>
            </a:avLst>
          </a:prstGeom>
          <a:solidFill>
            <a:srgbClr val="1A87C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eaLnBrk="1" fontAlgn="auto" hangingPunct="1">
              <a:lnSpc>
                <a:spcPts val="2380"/>
              </a:lnSpc>
              <a:spcBef>
                <a:spcPts val="0"/>
              </a:spcBef>
              <a:defRPr/>
            </a:pPr>
            <a:r>
              <a:rPr lang="en-AU" sz="2400" dirty="0" smtClean="0">
                <a:solidFill>
                  <a:prstClr val="white"/>
                </a:solidFill>
                <a:latin typeface="Source Sans Pro"/>
                <a:cs typeface="Source Sans Pro"/>
              </a:rPr>
              <a:t>Newsletter</a:t>
            </a:r>
            <a:endParaRPr lang="en-US" sz="2400" dirty="0">
              <a:solidFill>
                <a:prstClr val="white"/>
              </a:solidFill>
              <a:latin typeface="Source Sans Pro"/>
              <a:cs typeface="Source Sans Pro"/>
            </a:endParaRPr>
          </a:p>
        </p:txBody>
      </p:sp>
      <p:sp>
        <p:nvSpPr>
          <p:cNvPr id="6" name="Chevron 5"/>
          <p:cNvSpPr/>
          <p:nvPr/>
        </p:nvSpPr>
        <p:spPr>
          <a:xfrm>
            <a:off x="5333996" y="1597724"/>
            <a:ext cx="3088719" cy="984608"/>
          </a:xfrm>
          <a:prstGeom prst="chevron">
            <a:avLst>
              <a:gd name="adj" fmla="val 270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AU" sz="2400" dirty="0" smtClean="0">
                <a:solidFill>
                  <a:prstClr val="white"/>
                </a:solidFill>
                <a:latin typeface="Source Sans Pro"/>
                <a:cs typeface="Source Sans Pro"/>
              </a:rPr>
              <a:t>Regional Website</a:t>
            </a:r>
            <a:endParaRPr lang="en-US" sz="2400" dirty="0">
              <a:solidFill>
                <a:prstClr val="white"/>
              </a:solidFill>
              <a:latin typeface="Source Sans Pro"/>
              <a:cs typeface="Source Sans Pro"/>
            </a:endParaRPr>
          </a:p>
        </p:txBody>
      </p:sp>
      <p:sp>
        <p:nvSpPr>
          <p:cNvPr id="7" name="Chevron 6"/>
          <p:cNvSpPr/>
          <p:nvPr/>
        </p:nvSpPr>
        <p:spPr>
          <a:xfrm>
            <a:off x="881737" y="3431828"/>
            <a:ext cx="3242298" cy="928503"/>
          </a:xfrm>
          <a:prstGeom prst="chevron">
            <a:avLst>
              <a:gd name="adj" fmla="val 270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US" sz="2400" dirty="0" smtClean="0">
                <a:solidFill>
                  <a:prstClr val="white"/>
                </a:solidFill>
                <a:latin typeface="Source Sans Pro"/>
                <a:cs typeface="Source Sans Pro"/>
              </a:rPr>
              <a:t>Social media</a:t>
            </a:r>
            <a:endParaRPr lang="en-US" sz="2400" dirty="0">
              <a:solidFill>
                <a:prstClr val="white"/>
              </a:solidFill>
              <a:latin typeface="Source Sans Pro"/>
              <a:cs typeface="Source Sans Pro"/>
            </a:endParaRPr>
          </a:p>
        </p:txBody>
      </p:sp>
      <p:sp>
        <p:nvSpPr>
          <p:cNvPr id="8" name="Chevron 7"/>
          <p:cNvSpPr/>
          <p:nvPr/>
        </p:nvSpPr>
        <p:spPr>
          <a:xfrm>
            <a:off x="5287782" y="3431828"/>
            <a:ext cx="3134933" cy="928503"/>
          </a:xfrm>
          <a:prstGeom prst="chevron">
            <a:avLst>
              <a:gd name="adj" fmla="val 270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US" sz="2400" dirty="0" smtClean="0">
                <a:solidFill>
                  <a:prstClr val="white"/>
                </a:solidFill>
                <a:latin typeface="Source Sans Pro"/>
                <a:cs typeface="Source Sans Pro"/>
              </a:rPr>
              <a:t>Monthly Webinar</a:t>
            </a:r>
            <a:endParaRPr lang="en-US" sz="2400" dirty="0">
              <a:solidFill>
                <a:prstClr val="white"/>
              </a:solidFill>
              <a:latin typeface="Source Sans Pro"/>
              <a:cs typeface="Source Sans Pro"/>
            </a:endParaRPr>
          </a:p>
        </p:txBody>
      </p:sp>
    </p:spTree>
    <p:extLst>
      <p:ext uri="{BB962C8B-B14F-4D97-AF65-F5344CB8AC3E}">
        <p14:creationId xmlns:p14="http://schemas.microsoft.com/office/powerpoint/2010/main" val="3818007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3280" y="1219200"/>
            <a:ext cx="184666" cy="369332"/>
          </a:xfrm>
          <a:prstGeom prst="rect">
            <a:avLst/>
          </a:prstGeom>
          <a:noFill/>
        </p:spPr>
        <p:txBody>
          <a:bodyPr wrap="none" rtlCol="0">
            <a:spAutoFit/>
          </a:bodyPr>
          <a:lstStyle/>
          <a:p>
            <a:endParaRPr lang="en-US" dirty="0"/>
          </a:p>
        </p:txBody>
      </p:sp>
      <p:sp>
        <p:nvSpPr>
          <p:cNvPr id="6" name="Text Placeholder 1"/>
          <p:cNvSpPr>
            <a:spLocks noGrp="1"/>
          </p:cNvSpPr>
          <p:nvPr>
            <p:ph type="body" sz="quarter" idx="13"/>
          </p:nvPr>
        </p:nvSpPr>
        <p:spPr>
          <a:xfrm>
            <a:off x="291864" y="2369231"/>
            <a:ext cx="8852136" cy="1728788"/>
          </a:xfrm>
        </p:spPr>
        <p:txBody>
          <a:bodyPr/>
          <a:lstStyle/>
          <a:p>
            <a:r>
              <a:rPr lang="en-US" sz="6000" b="1" dirty="0" smtClean="0">
                <a:latin typeface="Source Sans Pro"/>
                <a:cs typeface="Source Sans Pro"/>
              </a:rPr>
              <a:t>Summary Projects 2015</a:t>
            </a:r>
            <a:endParaRPr lang="en-US" sz="6000" b="1" dirty="0" smtClean="0">
              <a:latin typeface="Source Sans Pro"/>
              <a:cs typeface="Source Sans Pro"/>
            </a:endParaRPr>
          </a:p>
        </p:txBody>
      </p:sp>
    </p:spTree>
    <p:extLst>
      <p:ext uri="{BB962C8B-B14F-4D97-AF65-F5344CB8AC3E}">
        <p14:creationId xmlns:p14="http://schemas.microsoft.com/office/powerpoint/2010/main" val="9094309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601" y="1133030"/>
            <a:ext cx="8103072" cy="707886"/>
          </a:xfrm>
          <a:prstGeom prst="rect">
            <a:avLst/>
          </a:prstGeom>
        </p:spPr>
        <p:txBody>
          <a:bodyPr wrap="square">
            <a:spAutoFit/>
          </a:bodyPr>
          <a:lstStyle/>
          <a:p>
            <a:pPr>
              <a:buSzPct val="75000"/>
            </a:pPr>
            <a:r>
              <a:rPr lang="en-US" sz="2000" dirty="0" smtClean="0">
                <a:solidFill>
                  <a:srgbClr val="0C1F24"/>
                </a:solidFill>
                <a:cs typeface="Source Sans Pro"/>
              </a:rPr>
              <a:t/>
            </a:r>
            <a:br>
              <a:rPr lang="en-US" sz="2000" dirty="0" smtClean="0">
                <a:solidFill>
                  <a:srgbClr val="0C1F24"/>
                </a:solidFill>
                <a:cs typeface="Source Sans Pro"/>
              </a:rPr>
            </a:br>
            <a:endParaRPr lang="en-US" sz="2000" dirty="0">
              <a:solidFill>
                <a:srgbClr val="0C1F24"/>
              </a:solidFill>
              <a:cs typeface="Source Sans Pro"/>
            </a:endParaRPr>
          </a:p>
        </p:txBody>
      </p:sp>
      <p:sp>
        <p:nvSpPr>
          <p:cNvPr id="6" name="Title 5"/>
          <p:cNvSpPr>
            <a:spLocks noGrp="1"/>
          </p:cNvSpPr>
          <p:nvPr>
            <p:ph type="title"/>
          </p:nvPr>
        </p:nvSpPr>
        <p:spPr>
          <a:prstGeom prst="rect">
            <a:avLst/>
          </a:prstGeom>
        </p:spPr>
        <p:txBody>
          <a:bodyPr/>
          <a:lstStyle/>
          <a:p>
            <a:r>
              <a:rPr lang="en-US" dirty="0" smtClean="0"/>
              <a:t>LAC DNS Observatory</a:t>
            </a:r>
            <a:endParaRPr lang="en-US" dirty="0"/>
          </a:p>
        </p:txBody>
      </p:sp>
      <p:sp>
        <p:nvSpPr>
          <p:cNvPr id="3" name="Rectangle 2"/>
          <p:cNvSpPr/>
          <p:nvPr/>
        </p:nvSpPr>
        <p:spPr>
          <a:xfrm>
            <a:off x="0" y="703177"/>
            <a:ext cx="9144000" cy="738664"/>
          </a:xfrm>
          <a:prstGeom prst="rect">
            <a:avLst/>
          </a:prstGeom>
        </p:spPr>
        <p:txBody>
          <a:bodyPr wrap="square">
            <a:spAutoFit/>
          </a:bodyPr>
          <a:lstStyle/>
          <a:p>
            <a:pPr lvl="0"/>
            <a:endParaRPr lang="es-ES_tradnl" sz="1400" dirty="0"/>
          </a:p>
          <a:p>
            <a:pPr lvl="0"/>
            <a:endParaRPr lang="es-ES_tradnl" sz="1400" dirty="0" smtClean="0"/>
          </a:p>
          <a:p>
            <a:pPr lvl="0"/>
            <a:endParaRPr lang="en-US" sz="1400" dirty="0"/>
          </a:p>
        </p:txBody>
      </p:sp>
      <p:sp>
        <p:nvSpPr>
          <p:cNvPr id="4" name="Rectangle 3"/>
          <p:cNvSpPr/>
          <p:nvPr/>
        </p:nvSpPr>
        <p:spPr>
          <a:xfrm>
            <a:off x="0" y="889843"/>
            <a:ext cx="9044574" cy="4801315"/>
          </a:xfrm>
          <a:prstGeom prst="rect">
            <a:avLst/>
          </a:prstGeom>
        </p:spPr>
        <p:txBody>
          <a:bodyPr wrap="square">
            <a:spAutoFit/>
          </a:bodyPr>
          <a:lstStyle/>
          <a:p>
            <a:r>
              <a:rPr lang="en-US" b="1" dirty="0" smtClean="0"/>
              <a:t>Objective </a:t>
            </a:r>
          </a:p>
          <a:p>
            <a:pPr algn="just"/>
            <a:endParaRPr lang="en-US" dirty="0"/>
          </a:p>
          <a:p>
            <a:pPr algn="just"/>
            <a:r>
              <a:rPr lang="en-US" dirty="0" smtClean="0"/>
              <a:t>The </a:t>
            </a:r>
            <a:r>
              <a:rPr lang="en-US" dirty="0"/>
              <a:t>goal of the Latin America DNS Observatory is to establish a focal point for the measurement of the technical parameter of the Domain Name System (DNS) protocol in order to increase the knowledge on this critical </a:t>
            </a:r>
            <a:r>
              <a:rPr lang="en-US" dirty="0" smtClean="0"/>
              <a:t>infrastructure in </a:t>
            </a:r>
            <a:r>
              <a:rPr lang="en-US" dirty="0"/>
              <a:t>the region.</a:t>
            </a:r>
          </a:p>
          <a:p>
            <a:r>
              <a:rPr lang="en-US" dirty="0"/>
              <a:t> </a:t>
            </a:r>
            <a:endParaRPr lang="en-US" b="1" dirty="0" smtClean="0"/>
          </a:p>
          <a:p>
            <a:r>
              <a:rPr lang="en-US" b="1" dirty="0" smtClean="0"/>
              <a:t>Working Group</a:t>
            </a:r>
            <a:endParaRPr lang="en-US" b="1" dirty="0"/>
          </a:p>
          <a:p>
            <a:endParaRPr lang="en-US" dirty="0" smtClean="0"/>
          </a:p>
          <a:p>
            <a:r>
              <a:rPr lang="en-US" dirty="0" smtClean="0"/>
              <a:t>Hugo Salgado – NIC Chile</a:t>
            </a:r>
          </a:p>
          <a:p>
            <a:endParaRPr lang="en-US" dirty="0"/>
          </a:p>
          <a:p>
            <a:r>
              <a:rPr lang="en-US" dirty="0" smtClean="0"/>
              <a:t>Alejandro Acosta – LACNIC</a:t>
            </a:r>
          </a:p>
          <a:p>
            <a:endParaRPr lang="en-US" dirty="0"/>
          </a:p>
          <a:p>
            <a:r>
              <a:rPr lang="en-US" dirty="0" smtClean="0"/>
              <a:t>Victor de Oliveira - INATEL </a:t>
            </a:r>
            <a:r>
              <a:rPr lang="en-US" dirty="0"/>
              <a:t>Brazil</a:t>
            </a:r>
          </a:p>
          <a:p>
            <a:endParaRPr lang="en-US" dirty="0" smtClean="0"/>
          </a:p>
          <a:p>
            <a:r>
              <a:rPr lang="en-US" dirty="0" smtClean="0"/>
              <a:t>Antonio </a:t>
            </a:r>
            <a:r>
              <a:rPr lang="en-US" dirty="0" err="1" smtClean="0"/>
              <a:t>Alberti</a:t>
            </a:r>
            <a:r>
              <a:rPr lang="en-US" dirty="0" smtClean="0"/>
              <a:t> – INATEL Brazil</a:t>
            </a:r>
          </a:p>
          <a:p>
            <a:endParaRPr lang="en-US" dirty="0" smtClean="0"/>
          </a:p>
          <a:p>
            <a:r>
              <a:rPr lang="en-US" dirty="0" err="1" smtClean="0"/>
              <a:t>Lia</a:t>
            </a:r>
            <a:r>
              <a:rPr lang="en-US" dirty="0" smtClean="0"/>
              <a:t> Solis – ENTEL Bolivia</a:t>
            </a:r>
            <a:endParaRPr lang="en-US" dirty="0"/>
          </a:p>
        </p:txBody>
      </p:sp>
    </p:spTree>
    <p:extLst>
      <p:ext uri="{BB962C8B-B14F-4D97-AF65-F5344CB8AC3E}">
        <p14:creationId xmlns:p14="http://schemas.microsoft.com/office/powerpoint/2010/main" val="29882667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ICANN Template">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Source Sans Pro"/>
            <a:cs typeface="Source Sans Pro"/>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31559</TotalTime>
  <Words>1547</Words>
  <Application>Microsoft Macintosh PowerPoint</Application>
  <PresentationFormat>On-screen Show (4:3)</PresentationFormat>
  <Paragraphs>560</Paragraphs>
  <Slides>53</Slides>
  <Notes>13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Agenda</vt:lpstr>
      <vt:lpstr>PowerPoint Presentation</vt:lpstr>
      <vt:lpstr>LAC Strategy</vt:lpstr>
      <vt:lpstr>LAC Strategy Timeline</vt:lpstr>
      <vt:lpstr>LAC Community participation</vt:lpstr>
      <vt:lpstr>LAC Strategy Communication</vt:lpstr>
      <vt:lpstr>PowerPoint Presentation</vt:lpstr>
      <vt:lpstr>LAC DNS Observatory</vt:lpstr>
      <vt:lpstr>LAC DNS Observatory</vt:lpstr>
      <vt:lpstr>LAC DNS Observatory</vt:lpstr>
      <vt:lpstr>Supporting the Commercial Development of ccTLD Registries in the LAC Region Capacity Building -  Webinars</vt:lpstr>
      <vt:lpstr>Supporting the Commercial Development of ccTLD Registries in the LAC Region Capacity Building -  Webinars</vt:lpstr>
      <vt:lpstr>ccTLD Internship Program</vt:lpstr>
      <vt:lpstr>ccTLD Internship Program</vt:lpstr>
      <vt:lpstr>ccTLD Internship Program</vt:lpstr>
      <vt:lpstr>ccTLD Internship Program</vt:lpstr>
      <vt:lpstr>Contest and Awards</vt:lpstr>
      <vt:lpstr>Contest and Awards</vt:lpstr>
      <vt:lpstr>Contest and Awards</vt:lpstr>
      <vt:lpstr>Contest and Awards</vt:lpstr>
      <vt:lpstr>Contest and Awards</vt:lpstr>
      <vt:lpstr>Contest and Awards</vt:lpstr>
      <vt:lpstr>Contest and Awards</vt:lpstr>
      <vt:lpstr>Supporting outreach through CROPP  </vt:lpstr>
      <vt:lpstr>Supporting outreach through CROPP  </vt:lpstr>
      <vt:lpstr>Mapping the Region</vt:lpstr>
      <vt:lpstr>Mapping the Region</vt:lpstr>
      <vt:lpstr>LAC participation in ICANN meetings</vt:lpstr>
      <vt:lpstr>Capacity Building  (Webinars)</vt:lpstr>
      <vt:lpstr>Capacity Building  (Webinars)</vt:lpstr>
      <vt:lpstr>Capacity Building  (Webinars)</vt:lpstr>
      <vt:lpstr>Capacity Building  (Webinars)</vt:lpstr>
      <vt:lpstr>Capacity Building  (Webinars)</vt:lpstr>
      <vt:lpstr>LAC SPACE</vt:lpstr>
      <vt:lpstr>LAC SPACE</vt:lpstr>
      <vt:lpstr>LAC – i Roadshow </vt:lpstr>
      <vt:lpstr>LAC – i Roadshow </vt:lpstr>
      <vt:lpstr>LAC – i Roadshow </vt:lpstr>
      <vt:lpstr>Caribbean Working Group</vt:lpstr>
      <vt:lpstr>PowerPoint Presentation</vt:lpstr>
      <vt:lpstr>LAC Strategy Steering Committee Workshop</vt:lpstr>
      <vt:lpstr>New Objectives </vt:lpstr>
      <vt:lpstr>LAC Strategy Steering Committee Workshop</vt:lpstr>
      <vt:lpstr>LAC Strategy Steering Committee Workshop</vt:lpstr>
      <vt:lpstr>LAC Strategy Steering Committee Workshop</vt:lpstr>
      <vt:lpstr>Renewed LAC Strategy 2016 -202</vt:lpstr>
      <vt:lpstr>PowerPoint Presentation</vt:lpstr>
      <vt:lpstr>Implementation Plan</vt:lpstr>
      <vt:lpstr>Implementation Plan</vt:lpstr>
      <vt:lpstr>Implementation Plan</vt:lpstr>
      <vt:lpstr>Study on the DNS marketplace in LAC</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dc:creator>
  <cp:lastModifiedBy>Rodrigo Saucedo</cp:lastModifiedBy>
  <cp:revision>250</cp:revision>
  <cp:lastPrinted>2015-01-14T03:55:09Z</cp:lastPrinted>
  <dcterms:created xsi:type="dcterms:W3CDTF">2015-01-07T16:11:05Z</dcterms:created>
  <dcterms:modified xsi:type="dcterms:W3CDTF">2016-01-28T22:12:00Z</dcterms:modified>
</cp:coreProperties>
</file>