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322" r:id="rId3"/>
    <p:sldId id="342" r:id="rId4"/>
    <p:sldId id="343" r:id="rId5"/>
    <p:sldId id="341" r:id="rId6"/>
    <p:sldId id="344" r:id="rId7"/>
    <p:sldId id="335" r:id="rId8"/>
    <p:sldId id="273" r:id="rId9"/>
  </p:sldIdLst>
  <p:sldSz cx="9144000" cy="6858000" type="screen4x3"/>
  <p:notesSz cx="6761163" cy="99425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422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 userDrawn="1">
          <p15:clr>
            <a:srgbClr val="A4A3A4"/>
          </p15:clr>
        </p15:guide>
        <p15:guide id="2" pos="213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C240F"/>
    <a:srgbClr val="CB460F"/>
    <a:srgbClr val="FA5B36"/>
    <a:srgbClr val="0E4B91"/>
    <a:srgbClr val="18548A"/>
    <a:srgbClr val="15538C"/>
    <a:srgbClr val="0B2F49"/>
    <a:srgbClr val="092F4B"/>
    <a:srgbClr val="A1472D"/>
    <a:srgbClr val="A347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45" autoAdjust="0"/>
    <p:restoredTop sz="80602" autoAdjust="0"/>
  </p:normalViewPr>
  <p:slideViewPr>
    <p:cSldViewPr snapToGrid="0" snapToObjects="1">
      <p:cViewPr varScale="1">
        <p:scale>
          <a:sx n="93" d="100"/>
          <a:sy n="93" d="100"/>
        </p:scale>
        <p:origin x="2112" y="78"/>
      </p:cViewPr>
      <p:guideLst>
        <p:guide orient="horz" pos="1422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77" d="100"/>
          <a:sy n="77" d="100"/>
        </p:scale>
        <p:origin x="-3056" y="-112"/>
      </p:cViewPr>
      <p:guideLst>
        <p:guide orient="horz" pos="3132"/>
        <p:guide pos="213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29837" cy="497126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29762" y="0"/>
            <a:ext cx="2929837" cy="497126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r">
              <a:defRPr sz="1200"/>
            </a:lvl1pPr>
          </a:lstStyle>
          <a:p>
            <a:fld id="{A68F13CC-A6A6-524A-A0F8-DAB9B298E3B6}" type="datetimeFigureOut">
              <a:rPr lang="en-US" smtClean="0"/>
              <a:t>2/8/2016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443663"/>
            <a:ext cx="2929837" cy="497126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29762" y="9443663"/>
            <a:ext cx="2929837" cy="497126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r">
              <a:defRPr sz="1200"/>
            </a:lvl1pPr>
          </a:lstStyle>
          <a:p>
            <a:fld id="{07CED518-EFD6-E34B-989E-6B6564A755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00049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29837" cy="497126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9762" y="0"/>
            <a:ext cx="2929837" cy="497126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r">
              <a:defRPr sz="1200"/>
            </a:lvl1pPr>
          </a:lstStyle>
          <a:p>
            <a:fld id="{E2A614CD-FA73-DF49-AA13-A5EF746D725A}" type="datetimeFigureOut">
              <a:rPr lang="en-US" smtClean="0"/>
              <a:t>2/8/2016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0" tIns="45715" rIns="91430" bIns="4571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117" y="4722695"/>
            <a:ext cx="5408930" cy="4474131"/>
          </a:xfrm>
          <a:prstGeom prst="rect">
            <a:avLst/>
          </a:prstGeom>
        </p:spPr>
        <p:txBody>
          <a:bodyPr vert="horz" lIns="91430" tIns="45715" rIns="91430" bIns="45715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43663"/>
            <a:ext cx="2929837" cy="497126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9762" y="9443663"/>
            <a:ext cx="2929837" cy="497126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r">
              <a:defRPr sz="1200"/>
            </a:lvl1pPr>
          </a:lstStyle>
          <a:p>
            <a:fld id="{7E002FF9-4628-B146-9948-95257A4306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89949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6540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1072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6963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2094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9229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 userDrawn="1"/>
        </p:nvGrpSpPr>
        <p:grpSpPr>
          <a:xfrm>
            <a:off x="0" y="-67733"/>
            <a:ext cx="9309518" cy="6954090"/>
            <a:chOff x="0" y="-67733"/>
            <a:chExt cx="9309518" cy="6954090"/>
          </a:xfrm>
        </p:grpSpPr>
        <p:pic>
          <p:nvPicPr>
            <p:cNvPr id="11" name="Picture 10"/>
            <p:cNvPicPr>
              <a:picLocks noChangeAspect="1"/>
            </p:cNvPicPr>
            <p:nvPr userDrawn="1"/>
          </p:nvPicPr>
          <p:blipFill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0" y="246474"/>
              <a:ext cx="9309518" cy="6368988"/>
            </a:xfrm>
            <a:prstGeom prst="rect">
              <a:avLst/>
            </a:prstGeom>
          </p:spPr>
        </p:pic>
        <p:sp>
          <p:nvSpPr>
            <p:cNvPr id="2" name="Rectangle 1"/>
            <p:cNvSpPr/>
            <p:nvPr userDrawn="1"/>
          </p:nvSpPr>
          <p:spPr>
            <a:xfrm>
              <a:off x="0" y="-67733"/>
              <a:ext cx="9309518" cy="351829"/>
            </a:xfrm>
            <a:prstGeom prst="rect">
              <a:avLst/>
            </a:prstGeom>
            <a:solidFill>
              <a:srgbClr val="06243B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0" y="6602262"/>
              <a:ext cx="9309518" cy="284095"/>
            </a:xfrm>
            <a:prstGeom prst="rect">
              <a:avLst/>
            </a:prstGeom>
            <a:solidFill>
              <a:srgbClr val="06243B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" name="Rectangle 6"/>
          <p:cNvSpPr/>
          <p:nvPr userDrawn="1"/>
        </p:nvSpPr>
        <p:spPr>
          <a:xfrm>
            <a:off x="0" y="4130514"/>
            <a:ext cx="9309518" cy="1898497"/>
          </a:xfrm>
          <a:prstGeom prst="rect">
            <a:avLst/>
          </a:prstGeom>
          <a:solidFill>
            <a:srgbClr val="1768B1">
              <a:alpha val="84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4130514"/>
            <a:ext cx="1697789" cy="1898497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ICANN_Logo_W.eps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5566" y="4566371"/>
            <a:ext cx="1253416" cy="97283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 flipV="1">
            <a:off x="-1" y="4130513"/>
            <a:ext cx="9309519" cy="116253"/>
          </a:xfrm>
          <a:prstGeom prst="rect">
            <a:avLst/>
          </a:prstGeom>
          <a:solidFill>
            <a:srgbClr val="0C1F24">
              <a:alpha val="36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3404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 userDrawn="1"/>
        </p:nvGrpSpPr>
        <p:grpSpPr>
          <a:xfrm>
            <a:off x="0" y="2110371"/>
            <a:ext cx="9198524" cy="4759071"/>
            <a:chOff x="0" y="2110371"/>
            <a:chExt cx="9198524" cy="4759071"/>
          </a:xfrm>
        </p:grpSpPr>
        <p:sp>
          <p:nvSpPr>
            <p:cNvPr id="3" name="Freeform 2"/>
            <p:cNvSpPr/>
            <p:nvPr userDrawn="1"/>
          </p:nvSpPr>
          <p:spPr>
            <a:xfrm>
              <a:off x="0" y="2110371"/>
              <a:ext cx="9198524" cy="4759071"/>
            </a:xfrm>
            <a:custGeom>
              <a:avLst/>
              <a:gdLst>
                <a:gd name="connsiteX0" fmla="*/ 0 w 9198524"/>
                <a:gd name="connsiteY0" fmla="*/ 0 h 5515904"/>
                <a:gd name="connsiteX1" fmla="*/ 9198524 w 9198524"/>
                <a:gd name="connsiteY1" fmla="*/ 3014506 h 5515904"/>
                <a:gd name="connsiteX2" fmla="*/ 9198524 w 9198524"/>
                <a:gd name="connsiteY2" fmla="*/ 5477421 h 5515904"/>
                <a:gd name="connsiteX3" fmla="*/ 0 w 9198524"/>
                <a:gd name="connsiteY3" fmla="*/ 5515904 h 5515904"/>
                <a:gd name="connsiteX4" fmla="*/ 0 w 9198524"/>
                <a:gd name="connsiteY4" fmla="*/ 0 h 55159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98524" h="5515904">
                  <a:moveTo>
                    <a:pt x="0" y="0"/>
                  </a:moveTo>
                  <a:lnTo>
                    <a:pt x="9198524" y="3014506"/>
                  </a:lnTo>
                  <a:lnTo>
                    <a:pt x="9198524" y="5477421"/>
                  </a:lnTo>
                  <a:lnTo>
                    <a:pt x="0" y="5515904"/>
                  </a:lnTo>
                  <a:cubicBezTo>
                    <a:pt x="4276" y="3685821"/>
                    <a:pt x="8553" y="1855738"/>
                    <a:pt x="0" y="0"/>
                  </a:cubicBezTo>
                  <a:close/>
                </a:path>
              </a:pathLst>
            </a:custGeom>
            <a:solidFill>
              <a:srgbClr val="1768B1">
                <a:alpha val="17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" name="Freeform 3"/>
            <p:cNvSpPr/>
            <p:nvPr userDrawn="1"/>
          </p:nvSpPr>
          <p:spPr>
            <a:xfrm>
              <a:off x="1" y="3174865"/>
              <a:ext cx="9144000" cy="3694577"/>
            </a:xfrm>
            <a:custGeom>
              <a:avLst/>
              <a:gdLst>
                <a:gd name="connsiteX0" fmla="*/ 6029715 w 6029715"/>
                <a:gd name="connsiteY0" fmla="*/ 0 h 6875638"/>
                <a:gd name="connsiteX1" fmla="*/ 6029715 w 6029715"/>
                <a:gd name="connsiteY1" fmla="*/ 6875638 h 6875638"/>
                <a:gd name="connsiteX2" fmla="*/ 0 w 6029715"/>
                <a:gd name="connsiteY2" fmla="*/ 6875638 h 6875638"/>
                <a:gd name="connsiteX3" fmla="*/ 6029715 w 6029715"/>
                <a:gd name="connsiteY3" fmla="*/ 0 h 68756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029715" h="6875638">
                  <a:moveTo>
                    <a:pt x="6029715" y="0"/>
                  </a:moveTo>
                  <a:lnTo>
                    <a:pt x="6029715" y="6875638"/>
                  </a:lnTo>
                  <a:lnTo>
                    <a:pt x="0" y="6875638"/>
                  </a:lnTo>
                  <a:lnTo>
                    <a:pt x="6029715" y="0"/>
                  </a:lnTo>
                  <a:close/>
                </a:path>
              </a:pathLst>
            </a:custGeom>
            <a:solidFill>
              <a:srgbClr val="1768B1">
                <a:alpha val="16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2" name="Picture 1" descr="footer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318497"/>
            <a:ext cx="9152141" cy="547644"/>
          </a:xfrm>
          <a:prstGeom prst="rect">
            <a:avLst/>
          </a:prstGeom>
        </p:spPr>
      </p:pic>
      <p:sp>
        <p:nvSpPr>
          <p:cNvPr id="34" name="Slide Number Placeholder 5"/>
          <p:cNvSpPr txBox="1">
            <a:spLocks/>
          </p:cNvSpPr>
          <p:nvPr userDrawn="1"/>
        </p:nvSpPr>
        <p:spPr>
          <a:xfrm>
            <a:off x="6826732" y="6414964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dirty="0" smtClean="0">
                <a:solidFill>
                  <a:srgbClr val="FFFFFF"/>
                </a:solidFill>
                <a:latin typeface="Source Sans Pro"/>
                <a:cs typeface="Source Sans Pro"/>
              </a:rPr>
              <a:t>   |   </a:t>
            </a:r>
            <a:fld id="{D43A6F16-D3CF-4F46-B6D9-B3CAB1B87938}" type="slidenum">
              <a:rPr lang="en-US" sz="1400" smtClean="0">
                <a:solidFill>
                  <a:srgbClr val="FFFFFF"/>
                </a:solidFill>
                <a:latin typeface="Source Sans Pro"/>
                <a:cs typeface="Source Sans Pro"/>
              </a:rPr>
              <a:pPr algn="r"/>
              <a:t>‹#›</a:t>
            </a:fld>
            <a:endParaRPr lang="en-US" sz="1400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  <p:sp>
        <p:nvSpPr>
          <p:cNvPr id="35" name="Title 19"/>
          <p:cNvSpPr>
            <a:spLocks noGrp="1"/>
          </p:cNvSpPr>
          <p:nvPr userDrawn="1">
            <p:ph type="title" hasCustomPrompt="1"/>
          </p:nvPr>
        </p:nvSpPr>
        <p:spPr>
          <a:xfrm>
            <a:off x="0" y="-7478"/>
            <a:ext cx="9144000" cy="710655"/>
          </a:xfrm>
          <a:prstGeom prst="rect">
            <a:avLst/>
          </a:prstGeom>
          <a:solidFill>
            <a:srgbClr val="1768B1"/>
          </a:solidFill>
        </p:spPr>
        <p:txBody>
          <a:bodyPr vert="horz"/>
          <a:lstStyle>
            <a:lvl1pPr marL="292100" algn="l">
              <a:lnSpc>
                <a:spcPts val="3980"/>
              </a:lnSpc>
              <a:defRPr sz="3200" b="0" i="0" baseline="0">
                <a:solidFill>
                  <a:schemeClr val="bg1"/>
                </a:solidFill>
                <a:latin typeface="Source Sans Pro"/>
                <a:cs typeface="Source Sans Pro"/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53726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9"/>
          <p:cNvSpPr>
            <a:spLocks noGrp="1"/>
          </p:cNvSpPr>
          <p:nvPr>
            <p:ph type="title" hasCustomPrompt="1"/>
          </p:nvPr>
        </p:nvSpPr>
        <p:spPr>
          <a:xfrm>
            <a:off x="0" y="-7478"/>
            <a:ext cx="9144000" cy="710655"/>
          </a:xfrm>
          <a:prstGeom prst="rect">
            <a:avLst/>
          </a:prstGeom>
          <a:solidFill>
            <a:srgbClr val="1768B1"/>
          </a:solidFill>
        </p:spPr>
        <p:txBody>
          <a:bodyPr vert="horz"/>
          <a:lstStyle>
            <a:lvl1pPr marL="292100" algn="l">
              <a:lnSpc>
                <a:spcPts val="3980"/>
              </a:lnSpc>
              <a:defRPr sz="3200" b="0" i="0" baseline="0">
                <a:solidFill>
                  <a:schemeClr val="bg1"/>
                </a:solidFill>
                <a:latin typeface="Source Sans Pro"/>
                <a:cs typeface="Source Sans Pro"/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pic>
        <p:nvPicPr>
          <p:cNvPr id="15" name="Picture 14" descr="footer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318497"/>
            <a:ext cx="9152141" cy="547644"/>
          </a:xfrm>
          <a:prstGeom prst="rect">
            <a:avLst/>
          </a:prstGeom>
        </p:spPr>
      </p:pic>
      <p:sp>
        <p:nvSpPr>
          <p:cNvPr id="16" name="Slide Number Placeholder 5"/>
          <p:cNvSpPr txBox="1">
            <a:spLocks/>
          </p:cNvSpPr>
          <p:nvPr userDrawn="1"/>
        </p:nvSpPr>
        <p:spPr>
          <a:xfrm>
            <a:off x="6826732" y="6414964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dirty="0" smtClean="0">
                <a:solidFill>
                  <a:srgbClr val="FFFFFF"/>
                </a:solidFill>
                <a:latin typeface="Source Sans Pro"/>
                <a:cs typeface="Source Sans Pro"/>
              </a:rPr>
              <a:t>   |   </a:t>
            </a:r>
            <a:fld id="{D43A6F16-D3CF-4F46-B6D9-B3CAB1B87938}" type="slidenum">
              <a:rPr lang="en-US" sz="1400" smtClean="0">
                <a:solidFill>
                  <a:srgbClr val="FFFFFF"/>
                </a:solidFill>
                <a:latin typeface="Source Sans Pro"/>
                <a:cs typeface="Source Sans Pro"/>
              </a:rPr>
              <a:pPr algn="r"/>
              <a:t>‹#›</a:t>
            </a:fld>
            <a:endParaRPr lang="en-US" sz="1400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20830832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651123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5219" r="3872"/>
          <a:stretch/>
        </p:blipFill>
        <p:spPr>
          <a:xfrm>
            <a:off x="-60960" y="-8390"/>
            <a:ext cx="9296400" cy="6881326"/>
          </a:xfrm>
          <a:prstGeom prst="rect">
            <a:avLst/>
          </a:prstGeom>
        </p:spPr>
      </p:pic>
      <p:sp>
        <p:nvSpPr>
          <p:cNvPr id="36" name="Text Placeholder 35"/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69913" y="2377590"/>
            <a:ext cx="6256337" cy="1728788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600">
                <a:solidFill>
                  <a:schemeClr val="bg1"/>
                </a:solidFill>
                <a:latin typeface="Source Sans Pro Light"/>
                <a:cs typeface="Source Sans Pro Ligh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Name of an Agenda Item</a:t>
            </a:r>
          </a:p>
          <a:p>
            <a:pPr lvl="0"/>
            <a:r>
              <a:rPr lang="en-US" dirty="0" smtClean="0"/>
              <a:t>Section Divider</a:t>
            </a:r>
          </a:p>
        </p:txBody>
      </p:sp>
      <p:pic>
        <p:nvPicPr>
          <p:cNvPr id="6" name="Picture 5" descr="ICANN Logo-06.eps"/>
          <p:cNvPicPr>
            <a:picLocks noChangeAspect="1"/>
          </p:cNvPicPr>
          <p:nvPr userDrawn="1"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73" y="6402263"/>
            <a:ext cx="450555" cy="358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8837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email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5219" r="3872"/>
          <a:stretch/>
        </p:blipFill>
        <p:spPr>
          <a:xfrm>
            <a:off x="-60960" y="-8390"/>
            <a:ext cx="9296400" cy="6881326"/>
          </a:xfrm>
          <a:prstGeom prst="rect">
            <a:avLst/>
          </a:prstGeom>
        </p:spPr>
      </p:pic>
      <p:sp>
        <p:nvSpPr>
          <p:cNvPr id="9" name="Text Placeholder 35"/>
          <p:cNvSpPr>
            <a:spLocks noGrp="1"/>
          </p:cNvSpPr>
          <p:nvPr>
            <p:ph type="body" sz="quarter" idx="13" hasCustomPrompt="1"/>
          </p:nvPr>
        </p:nvSpPr>
        <p:spPr>
          <a:xfrm>
            <a:off x="569913" y="2377590"/>
            <a:ext cx="6256337" cy="1728788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600">
                <a:solidFill>
                  <a:schemeClr val="bg1"/>
                </a:solidFill>
                <a:latin typeface="Source Sans Pro Light"/>
                <a:cs typeface="Source Sans Pro Ligh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Name of an Agenda Item</a:t>
            </a:r>
          </a:p>
          <a:p>
            <a:pPr lvl="0"/>
            <a:r>
              <a:rPr lang="en-US" dirty="0" smtClean="0"/>
              <a:t>Section Divider</a:t>
            </a:r>
          </a:p>
        </p:txBody>
      </p:sp>
      <p:pic>
        <p:nvPicPr>
          <p:cNvPr id="4" name="Picture 3" descr="ICANN Logo-06.eps"/>
          <p:cNvPicPr>
            <a:picLocks noChangeAspect="1"/>
          </p:cNvPicPr>
          <p:nvPr userDrawn="1"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73" y="6402263"/>
            <a:ext cx="450555" cy="358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709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email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5219" r="3872"/>
          <a:stretch/>
        </p:blipFill>
        <p:spPr>
          <a:xfrm>
            <a:off x="-60960" y="-8390"/>
            <a:ext cx="9296400" cy="6881326"/>
          </a:xfrm>
          <a:prstGeom prst="rect">
            <a:avLst/>
          </a:prstGeom>
        </p:spPr>
      </p:pic>
      <p:sp>
        <p:nvSpPr>
          <p:cNvPr id="4" name="Text Placeholder 35"/>
          <p:cNvSpPr>
            <a:spLocks noGrp="1"/>
          </p:cNvSpPr>
          <p:nvPr>
            <p:ph type="body" sz="quarter" idx="13" hasCustomPrompt="1"/>
          </p:nvPr>
        </p:nvSpPr>
        <p:spPr>
          <a:xfrm>
            <a:off x="569913" y="2377590"/>
            <a:ext cx="6256337" cy="1728788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600" b="0" i="0">
                <a:solidFill>
                  <a:schemeClr val="bg1"/>
                </a:solidFill>
                <a:latin typeface="Source Sans Pro"/>
                <a:cs typeface="Source Sans Pro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Name of an Agenda Item</a:t>
            </a:r>
          </a:p>
          <a:p>
            <a:pPr lvl="0"/>
            <a:r>
              <a:rPr lang="en-US" dirty="0" smtClean="0"/>
              <a:t>Section Divider</a:t>
            </a:r>
          </a:p>
        </p:txBody>
      </p:sp>
      <p:pic>
        <p:nvPicPr>
          <p:cNvPr id="6" name="Picture 5" descr="ICANN Logo-06.eps"/>
          <p:cNvPicPr>
            <a:picLocks noChangeAspect="1"/>
          </p:cNvPicPr>
          <p:nvPr userDrawn="1"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73" y="6402263"/>
            <a:ext cx="450555" cy="358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0330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8" name="Inhaltsplatzhalt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umsplatzhalter 13"/>
          <p:cNvSpPr>
            <a:spLocks noGrp="1"/>
          </p:cNvSpPr>
          <p:nvPr>
            <p:ph type="dt" sz="half" idx="10"/>
          </p:nvPr>
        </p:nvSpPr>
        <p:spPr>
          <a:xfrm>
            <a:off x="7812088" y="6356350"/>
            <a:ext cx="1152525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2015-09-27</a:t>
            </a:r>
            <a:endParaRPr lang="de-DE" dirty="0"/>
          </a:p>
        </p:txBody>
      </p:sp>
      <p:sp>
        <p:nvSpPr>
          <p:cNvPr id="5" name="Fußzeilenplatzhalter 2"/>
          <p:cNvSpPr>
            <a:spLocks noGrp="1"/>
          </p:cNvSpPr>
          <p:nvPr>
            <p:ph type="ftr" sz="quarter" idx="11"/>
          </p:nvPr>
        </p:nvSpPr>
        <p:spPr>
          <a:xfrm>
            <a:off x="900113" y="6356350"/>
            <a:ext cx="6767512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Meikal Mumin - Slide for LGP Presentation in Dublin on RLS in Africa</a:t>
            </a:r>
            <a:endParaRPr lang="de-DE" dirty="0"/>
          </a:p>
        </p:txBody>
      </p:sp>
      <p:sp>
        <p:nvSpPr>
          <p:cNvPr id="6" name="Foliennummernplatzhalter 22"/>
          <p:cNvSpPr>
            <a:spLocks noGrp="1"/>
          </p:cNvSpPr>
          <p:nvPr>
            <p:ph type="sldNum" sz="quarter" idx="12"/>
          </p:nvPr>
        </p:nvSpPr>
        <p:spPr>
          <a:xfrm>
            <a:off x="107950" y="6356350"/>
            <a:ext cx="6477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4899FC-5C19-4A89-A97E-344050FA5953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787095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7271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64" r:id="rId4"/>
    <p:sldLayoutId id="2147483655" r:id="rId5"/>
    <p:sldLayoutId id="2147483663" r:id="rId6"/>
    <p:sldLayoutId id="2147483662" r:id="rId7"/>
    <p:sldLayoutId id="2147483668" r:id="rId8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youtube.com/user/ICANNnews" TargetMode="External"/><Relationship Id="rId13" Type="http://schemas.openxmlformats.org/officeDocument/2006/relationships/image" Target="../media/image12.png"/><Relationship Id="rId18" Type="http://schemas.openxmlformats.org/officeDocument/2006/relationships/hyperlink" Target="slideshare.net/icannpresentations" TargetMode="External"/><Relationship Id="rId3" Type="http://schemas.openxmlformats.org/officeDocument/2006/relationships/image" Target="../media/image2.emf"/><Relationship Id="rId7" Type="http://schemas.openxmlformats.org/officeDocument/2006/relationships/image" Target="../media/image9.png"/><Relationship Id="rId12" Type="http://schemas.openxmlformats.org/officeDocument/2006/relationships/hyperlink" Target="twitter.com/icann" TargetMode="External"/><Relationship Id="rId17" Type="http://schemas.openxmlformats.org/officeDocument/2006/relationships/image" Target="../media/image14.png"/><Relationship Id="rId2" Type="http://schemas.openxmlformats.org/officeDocument/2006/relationships/notesSlide" Target="../notesSlides/notesSlide5.xml"/><Relationship Id="rId16" Type="http://schemas.openxmlformats.org/officeDocument/2006/relationships/hyperlink" Target="weibo.com/ICANNorg" TargetMode="External"/><Relationship Id="rId1" Type="http://schemas.openxmlformats.org/officeDocument/2006/relationships/slideLayout" Target="../slideLayouts/slideLayout3.xml"/><Relationship Id="rId6" Type="http://schemas.openxmlformats.org/officeDocument/2006/relationships/hyperlink" Target="facebook.com/icannorg" TargetMode="External"/><Relationship Id="rId11" Type="http://schemas.openxmlformats.org/officeDocument/2006/relationships/image" Target="../media/image11.png"/><Relationship Id="rId5" Type="http://schemas.openxmlformats.org/officeDocument/2006/relationships/image" Target="../media/image8.png"/><Relationship Id="rId15" Type="http://schemas.openxmlformats.org/officeDocument/2006/relationships/image" Target="../media/image13.png"/><Relationship Id="rId10" Type="http://schemas.openxmlformats.org/officeDocument/2006/relationships/hyperlink" Target="linkedin.com/company/icann" TargetMode="External"/><Relationship Id="rId19" Type="http://schemas.openxmlformats.org/officeDocument/2006/relationships/image" Target="../media/image15.png"/><Relationship Id="rId4" Type="http://schemas.openxmlformats.org/officeDocument/2006/relationships/hyperlink" Target="flickr.com/photos/icann" TargetMode="External"/><Relationship Id="rId9" Type="http://schemas.openxmlformats.org/officeDocument/2006/relationships/image" Target="../media/image10.png"/><Relationship Id="rId14" Type="http://schemas.openxmlformats.org/officeDocument/2006/relationships/hyperlink" Target="gplus.to/ican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076115" y="4471954"/>
            <a:ext cx="5432898" cy="6950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4700"/>
              </a:lnSpc>
            </a:pPr>
            <a:r>
              <a:rPr lang="en-US" sz="4000" dirty="0" smtClean="0">
                <a:solidFill>
                  <a:srgbClr val="FFFFFF"/>
                </a:solidFill>
                <a:latin typeface="Source Sans Pro"/>
                <a:cs typeface="Source Sans Pro"/>
              </a:rPr>
              <a:t>Latin Generation Panel</a:t>
            </a:r>
            <a:endParaRPr lang="en-US" sz="4000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883074" y="5152820"/>
            <a:ext cx="563647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FF"/>
                </a:solidFill>
                <a:latin typeface="Source Sans Pro"/>
                <a:cs typeface="Source Sans Pro"/>
              </a:rPr>
              <a:t>Chris Dillon  |  IDN Program session, Marrakech</a:t>
            </a:r>
            <a:endParaRPr lang="en-US" sz="2000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1367408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3350124" y="1299014"/>
            <a:ext cx="2539800" cy="2175252"/>
          </a:xfrm>
          <a:prstGeom prst="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6048738" y="1299014"/>
            <a:ext cx="2539800" cy="2175252"/>
          </a:xfrm>
          <a:prstGeom prst="rect">
            <a:avLst/>
          </a:prstGeom>
          <a:solidFill>
            <a:schemeClr val="accent4">
              <a:alpha val="63000"/>
            </a:schemeClr>
          </a:solidFill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3350124" y="1299014"/>
            <a:ext cx="2539800" cy="87588"/>
          </a:xfrm>
          <a:prstGeom prst="rect">
            <a:avLst/>
          </a:prstGeom>
          <a:solidFill>
            <a:srgbClr val="145357">
              <a:alpha val="8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6048738" y="1299014"/>
            <a:ext cx="2539800" cy="87588"/>
          </a:xfrm>
          <a:prstGeom prst="rect">
            <a:avLst/>
          </a:prstGeom>
          <a:solidFill>
            <a:srgbClr val="EA90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651511" y="3681668"/>
            <a:ext cx="2539800" cy="2175252"/>
          </a:xfrm>
          <a:prstGeom prst="rect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3350124" y="3681668"/>
            <a:ext cx="2539800" cy="2175252"/>
          </a:xfrm>
          <a:prstGeom prst="rect">
            <a:avLst/>
          </a:prstGeom>
          <a:solidFill>
            <a:schemeClr val="accent2">
              <a:alpha val="86000"/>
            </a:schemeClr>
          </a:solidFill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6048738" y="3681668"/>
            <a:ext cx="2539800" cy="2175252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651511" y="3681668"/>
            <a:ext cx="2539800" cy="87588"/>
          </a:xfrm>
          <a:prstGeom prst="rect">
            <a:avLst/>
          </a:prstGeom>
          <a:solidFill>
            <a:srgbClr val="AC4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>
            <a:off x="3350124" y="3681668"/>
            <a:ext cx="2539800" cy="87588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6048738" y="3681668"/>
            <a:ext cx="2539800" cy="87588"/>
          </a:xfrm>
          <a:prstGeom prst="rect">
            <a:avLst/>
          </a:prstGeom>
          <a:solidFill>
            <a:srgbClr val="114E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>
            <a:off x="4367741" y="1501265"/>
            <a:ext cx="498944" cy="498944"/>
          </a:xfrm>
          <a:prstGeom prst="ellipse">
            <a:avLst/>
          </a:prstGeom>
          <a:solidFill>
            <a:schemeClr val="accent3">
              <a:lumMod val="75000"/>
            </a:schemeClr>
          </a:solidFill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/>
          <p:nvPr/>
        </p:nvSpPr>
        <p:spPr>
          <a:xfrm>
            <a:off x="7074908" y="1501265"/>
            <a:ext cx="498944" cy="498944"/>
          </a:xfrm>
          <a:prstGeom prst="ellipse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>
            <a:off x="4367741" y="3895123"/>
            <a:ext cx="498944" cy="498944"/>
          </a:xfrm>
          <a:prstGeom prst="ellipse">
            <a:avLst/>
          </a:prstGeom>
          <a:solidFill>
            <a:srgbClr val="0A325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7074908" y="3895123"/>
            <a:ext cx="498944" cy="498944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1675282" y="3895123"/>
            <a:ext cx="498944" cy="498944"/>
          </a:xfrm>
          <a:prstGeom prst="ellipse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651511" y="1299014"/>
            <a:ext cx="2539800" cy="2175252"/>
          </a:xfrm>
          <a:prstGeom prst="rect">
            <a:avLst/>
          </a:prstGeom>
          <a:solidFill>
            <a:schemeClr val="accent1">
              <a:alpha val="72000"/>
            </a:schemeClr>
          </a:solidFill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651511" y="1299014"/>
            <a:ext cx="2539800" cy="8758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1666927" y="1510650"/>
            <a:ext cx="498944" cy="498944"/>
          </a:xfrm>
          <a:prstGeom prst="ellipse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886759" y="1982152"/>
            <a:ext cx="20800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FFFF"/>
                </a:solidFill>
                <a:latin typeface="Source Sans Pro"/>
                <a:cs typeface="Source Sans Pro"/>
              </a:rPr>
              <a:t>Potential scope of the Latin Generation Panel</a:t>
            </a:r>
            <a:endParaRPr lang="en-US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579874" y="1982152"/>
            <a:ext cx="20800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FFFF"/>
                </a:solidFill>
                <a:latin typeface="Source Sans Pro"/>
                <a:cs typeface="Source Sans Pro"/>
              </a:rPr>
              <a:t>Members of the Latin Generation Panel</a:t>
            </a:r>
          </a:p>
          <a:p>
            <a:pPr algn="ctr"/>
            <a:endParaRPr lang="en-US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283988" y="1982152"/>
            <a:ext cx="20800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FFFF"/>
                </a:solidFill>
                <a:latin typeface="Source Sans Pro"/>
                <a:cs typeface="Source Sans Pro"/>
              </a:rPr>
              <a:t>Additional expertise required</a:t>
            </a:r>
            <a:endParaRPr lang="en-US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886759" y="4364806"/>
            <a:ext cx="2080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FFFF"/>
                </a:solidFill>
                <a:latin typeface="Source Sans Pro"/>
                <a:cs typeface="Source Sans Pro"/>
              </a:rPr>
              <a:t>Repertoire</a:t>
            </a:r>
            <a:endParaRPr lang="en-US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3579874" y="4364806"/>
            <a:ext cx="2080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FFFF"/>
                </a:solidFill>
                <a:latin typeface="Source Sans Pro"/>
                <a:cs typeface="Source Sans Pro"/>
              </a:rPr>
              <a:t>What next?</a:t>
            </a:r>
            <a:endParaRPr lang="en-US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6283988" y="4364806"/>
            <a:ext cx="20800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FFFF"/>
                </a:solidFill>
                <a:latin typeface="Source Sans Pro"/>
                <a:cs typeface="Source Sans Pro"/>
              </a:rPr>
              <a:t>Questions and contact details</a:t>
            </a:r>
            <a:endParaRPr lang="en-US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51511" y="1503505"/>
            <a:ext cx="2539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FFFF"/>
                </a:solidFill>
                <a:latin typeface="Source Sans Pro"/>
                <a:cs typeface="Source Sans Pro"/>
              </a:rPr>
              <a:t>1</a:t>
            </a:r>
            <a:endParaRPr lang="en-US" sz="2400" b="1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350124" y="1492556"/>
            <a:ext cx="2539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FFFF"/>
                </a:solidFill>
                <a:latin typeface="Source Sans Pro"/>
                <a:cs typeface="Source Sans Pro"/>
              </a:rPr>
              <a:t>2</a:t>
            </a:r>
            <a:endParaRPr lang="en-US" sz="2400" b="1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048738" y="1492556"/>
            <a:ext cx="2539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FFFF"/>
                </a:solidFill>
                <a:latin typeface="Source Sans Pro"/>
                <a:cs typeface="Source Sans Pro"/>
              </a:rPr>
              <a:t>3</a:t>
            </a:r>
            <a:endParaRPr lang="en-US" sz="2400" b="1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51511" y="3895123"/>
            <a:ext cx="2539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FFFF"/>
                </a:solidFill>
                <a:latin typeface="Source Sans Pro"/>
                <a:cs typeface="Source Sans Pro"/>
              </a:rPr>
              <a:t>4</a:t>
            </a:r>
            <a:endParaRPr lang="en-US" sz="2400" b="1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350124" y="3895123"/>
            <a:ext cx="2539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FFFF"/>
                </a:solidFill>
                <a:latin typeface="Source Sans Pro"/>
                <a:cs typeface="Source Sans Pro"/>
              </a:rPr>
              <a:t>5</a:t>
            </a:r>
            <a:endParaRPr lang="en-US" sz="2400" b="1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048738" y="3895123"/>
            <a:ext cx="2539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FFFF"/>
                </a:solidFill>
                <a:latin typeface="Source Sans Pro"/>
                <a:cs typeface="Source Sans Pro"/>
              </a:rPr>
              <a:t>6</a:t>
            </a:r>
            <a:endParaRPr lang="en-US" sz="2400" b="1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2580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 dirty="0" smtClean="0"/>
              <a:t>Scope of the Latin Script (extract)</a:t>
            </a:r>
            <a:endParaRPr lang="de-DE" dirty="0"/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4294967295"/>
          </p:nvPr>
        </p:nvSpPr>
        <p:spPr>
          <a:xfrm>
            <a:off x="7991475" y="6356350"/>
            <a:ext cx="1152525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2015-09-27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294967295"/>
          </p:nvPr>
        </p:nvSpPr>
        <p:spPr>
          <a:xfrm>
            <a:off x="0" y="6356350"/>
            <a:ext cx="647700" cy="365125"/>
          </a:xfrm>
          <a:prstGeom prst="rect">
            <a:avLst/>
          </a:prstGeom>
        </p:spPr>
        <p:txBody>
          <a:bodyPr/>
          <a:lstStyle/>
          <a:p>
            <a:fld id="{264899FC-5C19-4A89-A97E-344050FA5953}" type="slidenum">
              <a:rPr lang="de-DE" smtClean="0"/>
              <a:pPr/>
              <a:t>3</a:t>
            </a:fld>
            <a:endParaRPr lang="de-DE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9439" y="703177"/>
            <a:ext cx="8385122" cy="5580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4603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Current membership of Latin Generation Panel</a:t>
            </a:r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6601070"/>
              </p:ext>
            </p:extLst>
          </p:nvPr>
        </p:nvGraphicFramePr>
        <p:xfrm>
          <a:off x="2670598" y="703177"/>
          <a:ext cx="3802804" cy="558460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15114">
                  <a:extLst>
                    <a:ext uri="{9D8B030D-6E8A-4147-A177-3AD203B41FA5}">
                      <a16:colId xmlns:a16="http://schemas.microsoft.com/office/drawing/2014/main" val="809356630"/>
                    </a:ext>
                  </a:extLst>
                </a:gridCol>
                <a:gridCol w="679966">
                  <a:extLst>
                    <a:ext uri="{9D8B030D-6E8A-4147-A177-3AD203B41FA5}">
                      <a16:colId xmlns:a16="http://schemas.microsoft.com/office/drawing/2014/main" val="3392561107"/>
                    </a:ext>
                  </a:extLst>
                </a:gridCol>
                <a:gridCol w="1607724">
                  <a:extLst>
                    <a:ext uri="{9D8B030D-6E8A-4147-A177-3AD203B41FA5}">
                      <a16:colId xmlns:a16="http://schemas.microsoft.com/office/drawing/2014/main" val="2032879901"/>
                    </a:ext>
                  </a:extLst>
                </a:gridCol>
              </a:tblGrid>
              <a:tr h="29228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Name</a:t>
                      </a:r>
                      <a:endParaRPr lang="en-GB" sz="500">
                        <a:effectLst/>
                        <a:latin typeface="Century Gothic" panose="020B0502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245" marR="2924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Country</a:t>
                      </a:r>
                      <a:endParaRPr lang="en-GB" sz="500">
                        <a:effectLst/>
                        <a:latin typeface="Century Gothic" panose="020B0502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245" marR="2924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Expertise</a:t>
                      </a:r>
                      <a:endParaRPr lang="en-GB" sz="500">
                        <a:effectLst/>
                        <a:latin typeface="Century Gothic" panose="020B0502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245" marR="29245" marT="0" marB="0" anchor="ctr"/>
                </a:tc>
                <a:extLst>
                  <a:ext uri="{0D108BD9-81ED-4DB2-BD59-A6C34878D82A}">
                    <a16:rowId xmlns:a16="http://schemas.microsoft.com/office/drawing/2014/main" val="4231841770"/>
                  </a:ext>
                </a:extLst>
              </a:tr>
              <a:tr h="23980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Tunde Adegbola</a:t>
                      </a:r>
                      <a:endParaRPr lang="en-GB" sz="500">
                        <a:effectLst/>
                        <a:latin typeface="Century Gothic" panose="020B0502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245" marR="2924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Nigeria</a:t>
                      </a:r>
                      <a:endParaRPr lang="en-GB" sz="500">
                        <a:effectLst/>
                        <a:latin typeface="Century Gothic" panose="020B0502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245" marR="29245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 </a:t>
                      </a:r>
                      <a:endParaRPr lang="en-GB" sz="500">
                        <a:effectLst/>
                        <a:latin typeface="Century Gothic" panose="020B0502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245" marR="29245" marT="0" marB="0" anchor="ctr"/>
                </a:tc>
                <a:extLst>
                  <a:ext uri="{0D108BD9-81ED-4DB2-BD59-A6C34878D82A}">
                    <a16:rowId xmlns:a16="http://schemas.microsoft.com/office/drawing/2014/main" val="93210035"/>
                  </a:ext>
                </a:extLst>
              </a:tr>
              <a:tr h="2436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Sarat Assirou</a:t>
                      </a:r>
                      <a:endParaRPr lang="en-GB" sz="500">
                        <a:effectLst/>
                        <a:latin typeface="Century Gothic" panose="020B0502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245" marR="2924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Ivory Coast</a:t>
                      </a:r>
                      <a:endParaRPr lang="en-GB" sz="500">
                        <a:effectLst/>
                        <a:latin typeface="Century Gothic" panose="020B0502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245" marR="29245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Dioula, Baoulé Bété, Ebrié</a:t>
                      </a:r>
                      <a:endParaRPr lang="en-GB" sz="500">
                        <a:effectLst/>
                        <a:latin typeface="Century Gothic" panose="020B0502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245" marR="29245" marT="0" marB="0" anchor="ctr"/>
                </a:tc>
                <a:extLst>
                  <a:ext uri="{0D108BD9-81ED-4DB2-BD59-A6C34878D82A}">
                    <a16:rowId xmlns:a16="http://schemas.microsoft.com/office/drawing/2014/main" val="2617374526"/>
                  </a:ext>
                </a:extLst>
              </a:tr>
              <a:tr h="23841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Dwayne Bailey</a:t>
                      </a:r>
                      <a:endParaRPr lang="en-GB" sz="500">
                        <a:effectLst/>
                        <a:latin typeface="Century Gothic" panose="020B0502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245" marR="2924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South Africa</a:t>
                      </a:r>
                      <a:endParaRPr lang="en-GB" sz="500">
                        <a:effectLst/>
                        <a:latin typeface="Century Gothic" panose="020B0502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245" marR="2924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Afrikaans, Northern Sotho, Venda, Tswana and Southern Sotho</a:t>
                      </a:r>
                      <a:endParaRPr lang="en-GB" sz="500">
                        <a:effectLst/>
                        <a:latin typeface="Century Gothic" panose="020B0502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245" marR="29245" marT="0" marB="0" anchor="ctr"/>
                </a:tc>
                <a:extLst>
                  <a:ext uri="{0D108BD9-81ED-4DB2-BD59-A6C34878D82A}">
                    <a16:rowId xmlns:a16="http://schemas.microsoft.com/office/drawing/2014/main" val="1475732754"/>
                  </a:ext>
                </a:extLst>
              </a:tr>
              <a:tr h="24223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Ahmed Bakht Masood</a:t>
                      </a:r>
                      <a:endParaRPr lang="en-GB" sz="500">
                        <a:effectLst/>
                        <a:latin typeface="Century Gothic" panose="020B0502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245" marR="2924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Pakistan</a:t>
                      </a:r>
                      <a:endParaRPr lang="en-GB" sz="500">
                        <a:effectLst/>
                        <a:latin typeface="Century Gothic" panose="020B0502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245" marR="2924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Urdu, English</a:t>
                      </a:r>
                      <a:endParaRPr lang="en-GB" sz="500">
                        <a:effectLst/>
                        <a:latin typeface="Century Gothic" panose="020B0502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245" marR="29245" marT="0" marB="0" anchor="ctr"/>
                </a:tc>
                <a:extLst>
                  <a:ext uri="{0D108BD9-81ED-4DB2-BD59-A6C34878D82A}">
                    <a16:rowId xmlns:a16="http://schemas.microsoft.com/office/drawing/2014/main" val="2838437583"/>
                  </a:ext>
                </a:extLst>
              </a:tr>
              <a:tr h="2467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Matthias Brenzliger</a:t>
                      </a:r>
                      <a:endParaRPr lang="en-GB" sz="500">
                        <a:effectLst/>
                        <a:latin typeface="Century Gothic" panose="020B0502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245" marR="2924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South Africa</a:t>
                      </a:r>
                      <a:endParaRPr lang="en-GB" sz="500">
                        <a:effectLst/>
                        <a:latin typeface="Century Gothic" panose="020B0502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245" marR="29245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 </a:t>
                      </a:r>
                      <a:endParaRPr lang="en-GB" sz="500">
                        <a:effectLst/>
                        <a:latin typeface="Century Gothic" panose="020B0502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245" marR="29245" marT="0" marB="0" anchor="ctr"/>
                </a:tc>
                <a:extLst>
                  <a:ext uri="{0D108BD9-81ED-4DB2-BD59-A6C34878D82A}">
                    <a16:rowId xmlns:a16="http://schemas.microsoft.com/office/drawing/2014/main" val="1579924259"/>
                  </a:ext>
                </a:extLst>
              </a:tr>
              <a:tr h="24327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Eric Brunner-Williams</a:t>
                      </a:r>
                      <a:endParaRPr lang="en-GB" sz="500">
                        <a:effectLst/>
                        <a:latin typeface="Century Gothic" panose="020B0502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245" marR="2924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US</a:t>
                      </a:r>
                      <a:endParaRPr lang="en-GB" sz="500">
                        <a:effectLst/>
                        <a:latin typeface="Century Gothic" panose="020B0502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245" marR="2924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English</a:t>
                      </a:r>
                      <a:endParaRPr lang="en-GB" sz="500">
                        <a:effectLst/>
                        <a:latin typeface="Century Gothic" panose="020B0502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245" marR="29245" marT="0" marB="0" anchor="ctr"/>
                </a:tc>
                <a:extLst>
                  <a:ext uri="{0D108BD9-81ED-4DB2-BD59-A6C34878D82A}">
                    <a16:rowId xmlns:a16="http://schemas.microsoft.com/office/drawing/2014/main" val="144105347"/>
                  </a:ext>
                </a:extLst>
              </a:tr>
              <a:tr h="24327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Chris Dillon (Co-Chair)</a:t>
                      </a:r>
                      <a:endParaRPr lang="en-GB" sz="500">
                        <a:effectLst/>
                        <a:latin typeface="Century Gothic" panose="020B0502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245" marR="2924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UK</a:t>
                      </a:r>
                      <a:endParaRPr lang="en-GB" sz="500">
                        <a:effectLst/>
                        <a:latin typeface="Century Gothic" panose="020B0502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245" marR="2924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English, German, Spanish</a:t>
                      </a:r>
                      <a:endParaRPr lang="en-GB" sz="500">
                        <a:effectLst/>
                        <a:latin typeface="Century Gothic" panose="020B0502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245" marR="29245" marT="0" marB="0" anchor="ctr"/>
                </a:tc>
                <a:extLst>
                  <a:ext uri="{0D108BD9-81ED-4DB2-BD59-A6C34878D82A}">
                    <a16:rowId xmlns:a16="http://schemas.microsoft.com/office/drawing/2014/main" val="2077438422"/>
                  </a:ext>
                </a:extLst>
              </a:tr>
              <a:tr h="2345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Tarkan Doruk</a:t>
                      </a:r>
                      <a:endParaRPr lang="en-GB" sz="500">
                        <a:effectLst/>
                        <a:latin typeface="Century Gothic" panose="020B0502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245" marR="2924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UAE</a:t>
                      </a:r>
                      <a:endParaRPr lang="en-GB" sz="500">
                        <a:effectLst/>
                        <a:latin typeface="Century Gothic" panose="020B0502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245" marR="2924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Turkish</a:t>
                      </a:r>
                      <a:endParaRPr lang="en-GB" sz="500">
                        <a:effectLst/>
                        <a:latin typeface="Century Gothic" panose="020B0502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245" marR="29245" marT="0" marB="0" anchor="ctr"/>
                </a:tc>
                <a:extLst>
                  <a:ext uri="{0D108BD9-81ED-4DB2-BD59-A6C34878D82A}">
                    <a16:rowId xmlns:a16="http://schemas.microsoft.com/office/drawing/2014/main" val="1039710001"/>
                  </a:ext>
                </a:extLst>
              </a:tr>
              <a:tr h="25405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Yashar Hajiyev</a:t>
                      </a:r>
                      <a:endParaRPr lang="en-GB" sz="500">
                        <a:effectLst/>
                        <a:latin typeface="Century Gothic" panose="020B0502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245" marR="2924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Azerbaijan</a:t>
                      </a:r>
                      <a:endParaRPr lang="en-GB" sz="500">
                        <a:effectLst/>
                        <a:latin typeface="Century Gothic" panose="020B0502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245" marR="2924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Azerbaijani, English</a:t>
                      </a:r>
                      <a:endParaRPr lang="en-GB" sz="500">
                        <a:effectLst/>
                        <a:latin typeface="Century Gothic" panose="020B0502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245" marR="29245" marT="0" marB="0" anchor="ctr"/>
                </a:tc>
                <a:extLst>
                  <a:ext uri="{0D108BD9-81ED-4DB2-BD59-A6C34878D82A}">
                    <a16:rowId xmlns:a16="http://schemas.microsoft.com/office/drawing/2014/main" val="632123691"/>
                  </a:ext>
                </a:extLst>
              </a:tr>
              <a:tr h="23771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Hazem Hezzah</a:t>
                      </a:r>
                      <a:endParaRPr lang="en-GB" sz="500">
                        <a:effectLst/>
                        <a:latin typeface="Century Gothic" panose="020B0502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245" marR="2924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Egypt</a:t>
                      </a:r>
                      <a:endParaRPr lang="en-GB" sz="500">
                        <a:effectLst/>
                        <a:latin typeface="Century Gothic" panose="020B0502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245" marR="2924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Arabic, German</a:t>
                      </a:r>
                      <a:endParaRPr lang="en-GB" sz="500">
                        <a:effectLst/>
                        <a:latin typeface="Century Gothic" panose="020B0502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245" marR="29245" marT="0" marB="0" anchor="ctr"/>
                </a:tc>
                <a:extLst>
                  <a:ext uri="{0D108BD9-81ED-4DB2-BD59-A6C34878D82A}">
                    <a16:rowId xmlns:a16="http://schemas.microsoft.com/office/drawing/2014/main" val="568957230"/>
                  </a:ext>
                </a:extLst>
              </a:tr>
              <a:tr h="2460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Paul Hoffman</a:t>
                      </a:r>
                      <a:endParaRPr lang="en-GB" sz="500">
                        <a:effectLst/>
                        <a:latin typeface="Century Gothic" panose="020B0502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245" marR="2924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US</a:t>
                      </a:r>
                      <a:endParaRPr lang="en-GB" sz="500">
                        <a:effectLst/>
                        <a:latin typeface="Century Gothic" panose="020B0502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245" marR="2924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English</a:t>
                      </a:r>
                      <a:endParaRPr lang="en-GB" sz="500">
                        <a:effectLst/>
                        <a:latin typeface="Century Gothic" panose="020B0502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245" marR="29245" marT="0" marB="0" anchor="ctr"/>
                </a:tc>
                <a:extLst>
                  <a:ext uri="{0D108BD9-81ED-4DB2-BD59-A6C34878D82A}">
                    <a16:rowId xmlns:a16="http://schemas.microsoft.com/office/drawing/2014/main" val="3045623310"/>
                  </a:ext>
                </a:extLst>
              </a:tr>
              <a:tr h="23980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Tarik Merghani</a:t>
                      </a:r>
                      <a:endParaRPr lang="en-GB" sz="500">
                        <a:effectLst/>
                        <a:latin typeface="Century Gothic" panose="020B0502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245" marR="2924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Sudan</a:t>
                      </a:r>
                      <a:endParaRPr lang="en-GB" sz="500">
                        <a:effectLst/>
                        <a:latin typeface="Century Gothic" panose="020B0502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245" marR="29245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 </a:t>
                      </a:r>
                      <a:endParaRPr lang="en-GB" sz="500">
                        <a:effectLst/>
                        <a:latin typeface="Century Gothic" panose="020B0502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245" marR="29245" marT="0" marB="0" anchor="ctr"/>
                </a:tc>
                <a:extLst>
                  <a:ext uri="{0D108BD9-81ED-4DB2-BD59-A6C34878D82A}">
                    <a16:rowId xmlns:a16="http://schemas.microsoft.com/office/drawing/2014/main" val="2068835522"/>
                  </a:ext>
                </a:extLst>
              </a:tr>
              <a:tr h="2457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Meikal Mumin</a:t>
                      </a:r>
                      <a:endParaRPr lang="en-GB" sz="500">
                        <a:effectLst/>
                        <a:latin typeface="Century Gothic" panose="020B0502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245" marR="2924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Germany</a:t>
                      </a:r>
                      <a:endParaRPr lang="en-GB" sz="500">
                        <a:effectLst/>
                        <a:latin typeface="Century Gothic" panose="020B0502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245" marR="2924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German, English, use of Latin script for African languages</a:t>
                      </a:r>
                      <a:endParaRPr lang="en-GB" sz="500">
                        <a:effectLst/>
                        <a:latin typeface="Century Gothic" panose="020B0502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245" marR="29245" marT="0" marB="0" anchor="ctr"/>
                </a:tc>
                <a:extLst>
                  <a:ext uri="{0D108BD9-81ED-4DB2-BD59-A6C34878D82A}">
                    <a16:rowId xmlns:a16="http://schemas.microsoft.com/office/drawing/2014/main" val="2685314306"/>
                  </a:ext>
                </a:extLst>
              </a:tr>
              <a:tr h="2429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Danko Jevtovic</a:t>
                      </a:r>
                      <a:endParaRPr lang="en-GB" sz="500">
                        <a:effectLst/>
                        <a:latin typeface="Century Gothic" panose="020B0502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245" marR="2924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Serbia</a:t>
                      </a:r>
                      <a:endParaRPr lang="en-GB" sz="500">
                        <a:effectLst/>
                        <a:latin typeface="Century Gothic" panose="020B0502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245" marR="2924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Serbian, English</a:t>
                      </a:r>
                      <a:endParaRPr lang="en-GB" sz="500">
                        <a:effectLst/>
                        <a:latin typeface="Century Gothic" panose="020B0502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245" marR="29245" marT="0" marB="0" anchor="ctr"/>
                </a:tc>
                <a:extLst>
                  <a:ext uri="{0D108BD9-81ED-4DB2-BD59-A6C34878D82A}">
                    <a16:rowId xmlns:a16="http://schemas.microsoft.com/office/drawing/2014/main" val="1754356085"/>
                  </a:ext>
                </a:extLst>
              </a:tr>
              <a:tr h="2464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Ngo Thanh Nhan</a:t>
                      </a:r>
                      <a:endParaRPr lang="en-GB" sz="500">
                        <a:effectLst/>
                        <a:latin typeface="Century Gothic" panose="020B0502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245" marR="2924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500" dirty="0">
                          <a:effectLst/>
                        </a:rPr>
                        <a:t>US</a:t>
                      </a:r>
                      <a:endParaRPr lang="en-GB" sz="500" dirty="0">
                        <a:effectLst/>
                        <a:latin typeface="Century Gothic" panose="020B0502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245" marR="2924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Vietnamese</a:t>
                      </a:r>
                      <a:endParaRPr lang="en-GB" sz="500">
                        <a:effectLst/>
                        <a:latin typeface="Century Gothic" panose="020B0502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245" marR="29245" marT="0" marB="0" anchor="ctr"/>
                </a:tc>
                <a:extLst>
                  <a:ext uri="{0D108BD9-81ED-4DB2-BD59-A6C34878D82A}">
                    <a16:rowId xmlns:a16="http://schemas.microsoft.com/office/drawing/2014/main" val="2723265318"/>
                  </a:ext>
                </a:extLst>
              </a:tr>
              <a:tr h="2401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Daniel Omondi</a:t>
                      </a:r>
                      <a:endParaRPr lang="en-GB" sz="500">
                        <a:effectLst/>
                        <a:latin typeface="Century Gothic" panose="020B0502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245" marR="2924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Kenya</a:t>
                      </a:r>
                      <a:endParaRPr lang="en-GB" sz="500">
                        <a:effectLst/>
                        <a:latin typeface="Century Gothic" panose="020B0502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245" marR="29245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 </a:t>
                      </a:r>
                      <a:endParaRPr lang="en-GB" sz="500">
                        <a:effectLst/>
                        <a:latin typeface="Century Gothic" panose="020B0502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245" marR="29245" marT="0" marB="0" anchor="ctr"/>
                </a:tc>
                <a:extLst>
                  <a:ext uri="{0D108BD9-81ED-4DB2-BD59-A6C34878D82A}">
                    <a16:rowId xmlns:a16="http://schemas.microsoft.com/office/drawing/2014/main" val="2308833869"/>
                  </a:ext>
                </a:extLst>
              </a:tr>
              <a:tr h="24327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Oscar Gabriel</a:t>
                      </a:r>
                      <a:br>
                        <a:rPr lang="en-GB" sz="500">
                          <a:effectLst/>
                        </a:rPr>
                      </a:br>
                      <a:r>
                        <a:rPr lang="en-GB" sz="500">
                          <a:effectLst/>
                        </a:rPr>
                        <a:t>Ledesma Piñeiro</a:t>
                      </a:r>
                      <a:endParaRPr lang="en-GB" sz="500">
                        <a:effectLst/>
                        <a:latin typeface="Century Gothic" panose="020B0502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245" marR="2924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Argentina</a:t>
                      </a:r>
                      <a:endParaRPr lang="en-GB" sz="500">
                        <a:effectLst/>
                        <a:latin typeface="Century Gothic" panose="020B0502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245" marR="2924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Spanish, English</a:t>
                      </a:r>
                      <a:endParaRPr lang="en-GB" sz="500">
                        <a:effectLst/>
                        <a:latin typeface="Century Gothic" panose="020B0502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245" marR="29245" marT="0" marB="0" anchor="ctr"/>
                </a:tc>
                <a:extLst>
                  <a:ext uri="{0D108BD9-81ED-4DB2-BD59-A6C34878D82A}">
                    <a16:rowId xmlns:a16="http://schemas.microsoft.com/office/drawing/2014/main" val="2623842547"/>
                  </a:ext>
                </a:extLst>
              </a:tr>
              <a:tr h="22659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Gideon Kiprono Rop</a:t>
                      </a:r>
                      <a:endParaRPr lang="en-GB" sz="500">
                        <a:effectLst/>
                        <a:latin typeface="Century Gothic" panose="020B0502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245" marR="2924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Kenya</a:t>
                      </a:r>
                      <a:endParaRPr lang="en-GB" sz="500">
                        <a:effectLst/>
                        <a:latin typeface="Century Gothic" panose="020B0502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245" marR="29245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 </a:t>
                      </a:r>
                      <a:endParaRPr lang="en-GB" sz="500">
                        <a:effectLst/>
                        <a:latin typeface="Century Gothic" panose="020B0502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245" marR="29245" marT="0" marB="0" anchor="ctr"/>
                </a:tc>
                <a:extLst>
                  <a:ext uri="{0D108BD9-81ED-4DB2-BD59-A6C34878D82A}">
                    <a16:rowId xmlns:a16="http://schemas.microsoft.com/office/drawing/2014/main" val="2559193517"/>
                  </a:ext>
                </a:extLst>
              </a:tr>
              <a:tr h="2217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Jean-Jacques Subrenat</a:t>
                      </a:r>
                      <a:endParaRPr lang="en-GB" sz="500">
                        <a:effectLst/>
                        <a:latin typeface="Century Gothic" panose="020B0502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245" marR="2924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France</a:t>
                      </a:r>
                      <a:endParaRPr lang="en-GB" sz="500">
                        <a:effectLst/>
                        <a:latin typeface="Century Gothic" panose="020B0502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245" marR="2924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French, English</a:t>
                      </a:r>
                      <a:endParaRPr lang="en-GB" sz="500">
                        <a:effectLst/>
                        <a:latin typeface="Century Gothic" panose="020B0502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245" marR="29245" marT="0" marB="0" anchor="ctr"/>
                </a:tc>
                <a:extLst>
                  <a:ext uri="{0D108BD9-81ED-4DB2-BD59-A6C34878D82A}">
                    <a16:rowId xmlns:a16="http://schemas.microsoft.com/office/drawing/2014/main" val="3744423655"/>
                  </a:ext>
                </a:extLst>
              </a:tr>
              <a:tr h="2345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Mirjana Tasić</a:t>
                      </a:r>
                      <a:endParaRPr lang="en-GB" sz="500">
                        <a:effectLst/>
                        <a:latin typeface="Century Gothic" panose="020B0502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245" marR="2924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Serbia</a:t>
                      </a:r>
                      <a:endParaRPr lang="en-GB" sz="500">
                        <a:effectLst/>
                        <a:latin typeface="Century Gothic" panose="020B0502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245" marR="2924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Serbian, English</a:t>
                      </a:r>
                      <a:endParaRPr lang="en-GB" sz="500">
                        <a:effectLst/>
                        <a:latin typeface="Century Gothic" panose="020B0502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245" marR="29245" marT="0" marB="0" anchor="ctr"/>
                </a:tc>
                <a:extLst>
                  <a:ext uri="{0D108BD9-81ED-4DB2-BD59-A6C34878D82A}">
                    <a16:rowId xmlns:a16="http://schemas.microsoft.com/office/drawing/2014/main" val="1541250075"/>
                  </a:ext>
                </a:extLst>
              </a:tr>
              <a:tr h="2345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Aysegul Tekce</a:t>
                      </a:r>
                      <a:endParaRPr lang="en-GB" sz="500">
                        <a:effectLst/>
                        <a:latin typeface="Century Gothic" panose="020B0502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245" marR="2924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Turkey</a:t>
                      </a:r>
                      <a:endParaRPr lang="en-GB" sz="500">
                        <a:effectLst/>
                        <a:latin typeface="Century Gothic" panose="020B0502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245" marR="2924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Turkish</a:t>
                      </a:r>
                      <a:endParaRPr lang="en-GB" sz="500">
                        <a:effectLst/>
                        <a:latin typeface="Century Gothic" panose="020B0502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245" marR="29245" marT="0" marB="0" anchor="ctr"/>
                </a:tc>
                <a:extLst>
                  <a:ext uri="{0D108BD9-81ED-4DB2-BD59-A6C34878D82A}">
                    <a16:rowId xmlns:a16="http://schemas.microsoft.com/office/drawing/2014/main" val="630477233"/>
                  </a:ext>
                </a:extLst>
              </a:tr>
              <a:tr h="2467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Bonface Witaba</a:t>
                      </a:r>
                      <a:endParaRPr lang="en-GB" sz="500">
                        <a:effectLst/>
                        <a:latin typeface="Century Gothic" panose="020B0502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245" marR="2924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Kenya</a:t>
                      </a:r>
                      <a:endParaRPr lang="en-GB" sz="500">
                        <a:effectLst/>
                        <a:latin typeface="Century Gothic" panose="020B0502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245" marR="2924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500" dirty="0">
                          <a:effectLst/>
                        </a:rPr>
                        <a:t>Swahili</a:t>
                      </a:r>
                      <a:endParaRPr lang="en-GB" sz="500" dirty="0">
                        <a:effectLst/>
                        <a:latin typeface="Century Gothic" panose="020B0502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29245" marR="29245" marT="0" marB="0" anchor="ctr"/>
                </a:tc>
                <a:extLst>
                  <a:ext uri="{0D108BD9-81ED-4DB2-BD59-A6C34878D82A}">
                    <a16:rowId xmlns:a16="http://schemas.microsoft.com/office/drawing/2014/main" val="12149758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987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 dirty="0" smtClean="0"/>
              <a:t>Additional expertise needed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4294967295"/>
          </p:nvPr>
        </p:nvSpPr>
        <p:spPr>
          <a:xfrm>
            <a:off x="842481" y="1615897"/>
            <a:ext cx="7459038" cy="3613650"/>
          </a:xfrm>
          <a:prstGeom prst="rect">
            <a:avLst/>
          </a:prstGeom>
        </p:spPr>
        <p:txBody>
          <a:bodyPr/>
          <a:lstStyle/>
          <a:p>
            <a:r>
              <a:rPr lang="en-US" sz="2800" dirty="0">
                <a:solidFill>
                  <a:srgbClr val="FFFF00"/>
                </a:solidFill>
                <a:latin typeface="Source Sans Pro"/>
              </a:rPr>
              <a:t>?</a:t>
            </a:r>
            <a:r>
              <a:rPr lang="en-US" sz="2800" dirty="0">
                <a:latin typeface="Source Sans Pro"/>
              </a:rPr>
              <a:t> National and regional policy makers</a:t>
            </a:r>
          </a:p>
          <a:p>
            <a:r>
              <a:rPr lang="en-US" sz="2800" dirty="0">
                <a:solidFill>
                  <a:srgbClr val="FF0000"/>
                </a:solidFill>
                <a:latin typeface="Source Sans Pro"/>
              </a:rPr>
              <a:t>X</a:t>
            </a:r>
            <a:r>
              <a:rPr lang="en-US" sz="2800" dirty="0">
                <a:latin typeface="Source Sans Pro"/>
              </a:rPr>
              <a:t> Technical community (general and DNS)</a:t>
            </a:r>
          </a:p>
          <a:p>
            <a:r>
              <a:rPr lang="en-US" sz="2800" dirty="0">
                <a:solidFill>
                  <a:srgbClr val="FFFF00"/>
                </a:solidFill>
                <a:latin typeface="Source Sans Pro"/>
              </a:rPr>
              <a:t>?</a:t>
            </a:r>
            <a:r>
              <a:rPr lang="en-US" sz="2800" dirty="0">
                <a:latin typeface="Source Sans Pro"/>
              </a:rPr>
              <a:t> Security and law enforcement</a:t>
            </a:r>
          </a:p>
          <a:p>
            <a:r>
              <a:rPr lang="en-US" sz="2800" dirty="0">
                <a:solidFill>
                  <a:srgbClr val="FFFF00"/>
                </a:solidFill>
                <a:latin typeface="Source Sans Pro"/>
              </a:rPr>
              <a:t>?</a:t>
            </a:r>
            <a:r>
              <a:rPr lang="en-US" sz="2800" dirty="0">
                <a:latin typeface="Source Sans Pro"/>
              </a:rPr>
              <a:t> Academia (technical and linguistic)</a:t>
            </a:r>
          </a:p>
          <a:p>
            <a:r>
              <a:rPr lang="en-US" sz="2800" dirty="0">
                <a:solidFill>
                  <a:srgbClr val="92D050"/>
                </a:solidFill>
                <a:latin typeface="Source Sans Pro"/>
              </a:rPr>
              <a:t>O</a:t>
            </a:r>
            <a:r>
              <a:rPr lang="en-US" sz="2800" dirty="0">
                <a:latin typeface="Source Sans Pro"/>
              </a:rPr>
              <a:t> Community-based organizations</a:t>
            </a:r>
          </a:p>
          <a:p>
            <a:r>
              <a:rPr lang="en-US" sz="2800" dirty="0">
                <a:solidFill>
                  <a:srgbClr val="92D050"/>
                </a:solidFill>
                <a:latin typeface="Source Sans Pro"/>
              </a:rPr>
              <a:t>O</a:t>
            </a:r>
            <a:r>
              <a:rPr lang="en-US" sz="2800" dirty="0">
                <a:latin typeface="Source Sans Pro"/>
              </a:rPr>
              <a:t> Local language computing using Unicode and specifically IDNs</a:t>
            </a:r>
          </a:p>
          <a:p>
            <a:endParaRPr lang="en-GB" sz="1800" dirty="0" smtClean="0">
              <a:latin typeface="Source Sans Pro"/>
            </a:endParaRP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4294967295"/>
          </p:nvPr>
        </p:nvSpPr>
        <p:spPr>
          <a:xfrm>
            <a:off x="7991475" y="6356350"/>
            <a:ext cx="1152525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2015-09-27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294967295"/>
          </p:nvPr>
        </p:nvSpPr>
        <p:spPr>
          <a:xfrm>
            <a:off x="0" y="6356350"/>
            <a:ext cx="647700" cy="365125"/>
          </a:xfrm>
          <a:prstGeom prst="rect">
            <a:avLst/>
          </a:prstGeom>
        </p:spPr>
        <p:txBody>
          <a:bodyPr/>
          <a:lstStyle/>
          <a:p>
            <a:fld id="{264899FC-5C19-4A89-A97E-344050FA5953}" type="slidenum">
              <a:rPr lang="de-DE" smtClean="0"/>
              <a:pPr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12604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 dirty="0" smtClean="0"/>
              <a:t>Draft Latin Script Repertoire (extract)</a:t>
            </a:r>
            <a:endParaRPr lang="de-DE" dirty="0"/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4294967295"/>
          </p:nvPr>
        </p:nvSpPr>
        <p:spPr>
          <a:xfrm>
            <a:off x="7991475" y="6356350"/>
            <a:ext cx="1152525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2015-09-27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294967295"/>
          </p:nvPr>
        </p:nvSpPr>
        <p:spPr>
          <a:xfrm>
            <a:off x="0" y="6356350"/>
            <a:ext cx="647700" cy="365125"/>
          </a:xfrm>
          <a:prstGeom prst="rect">
            <a:avLst/>
          </a:prstGeom>
        </p:spPr>
        <p:txBody>
          <a:bodyPr/>
          <a:lstStyle/>
          <a:p>
            <a:fld id="{264899FC-5C19-4A89-A97E-344050FA5953}" type="slidenum">
              <a:rPr lang="de-DE" smtClean="0"/>
              <a:pPr/>
              <a:t>6</a:t>
            </a:fld>
            <a:endParaRPr lang="de-DE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7290"/>
            <a:ext cx="9159807" cy="52558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9110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itle 2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What next?</a:t>
            </a:r>
            <a:endParaRPr lang="en-US" dirty="0"/>
          </a:p>
        </p:txBody>
      </p:sp>
      <p:grpSp>
        <p:nvGrpSpPr>
          <p:cNvPr id="74" name="Group 73"/>
          <p:cNvGrpSpPr/>
          <p:nvPr/>
        </p:nvGrpSpPr>
        <p:grpSpPr>
          <a:xfrm>
            <a:off x="544993" y="1493526"/>
            <a:ext cx="1955927" cy="1394847"/>
            <a:chOff x="408227" y="1213404"/>
            <a:chExt cx="1955927" cy="1394847"/>
          </a:xfrm>
        </p:grpSpPr>
        <p:sp>
          <p:nvSpPr>
            <p:cNvPr id="53" name="Rectangle 52"/>
            <p:cNvSpPr/>
            <p:nvPr/>
          </p:nvSpPr>
          <p:spPr>
            <a:xfrm>
              <a:off x="408227" y="1213404"/>
              <a:ext cx="1955927" cy="1394847"/>
            </a:xfrm>
            <a:prstGeom prst="rect">
              <a:avLst/>
            </a:prstGeom>
            <a:solidFill>
              <a:schemeClr val="accent1">
                <a:alpha val="77000"/>
              </a:schemeClr>
            </a:solidFill>
            <a:ln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697196" y="1658777"/>
              <a:ext cx="1446022" cy="39286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ctr">
                <a:lnSpc>
                  <a:spcPts val="2660"/>
                </a:lnSpc>
              </a:pPr>
              <a:r>
                <a:rPr lang="en-US" sz="1400" dirty="0" smtClean="0">
                  <a:solidFill>
                    <a:srgbClr val="FFFFFF"/>
                  </a:solidFill>
                  <a:latin typeface="Source Sans Pro"/>
                  <a:cs typeface="Source Sans Pro"/>
                </a:rPr>
                <a:t>Add </a:t>
              </a:r>
              <a:r>
                <a:rPr lang="en-US" sz="1400" dirty="0" smtClean="0">
                  <a:solidFill>
                    <a:srgbClr val="FFFFFF"/>
                  </a:solidFill>
                  <a:latin typeface="Source Sans Pro"/>
                  <a:cs typeface="Source Sans Pro"/>
                </a:rPr>
                <a:t>members</a:t>
              </a:r>
              <a:endParaRPr lang="en-US" sz="1400" dirty="0">
                <a:solidFill>
                  <a:srgbClr val="FFFFFF"/>
                </a:solidFill>
                <a:latin typeface="Source Sans Pro"/>
                <a:cs typeface="Source Sans Pro"/>
              </a:endParaRPr>
            </a:p>
          </p:txBody>
        </p:sp>
      </p:grpSp>
      <p:pic>
        <p:nvPicPr>
          <p:cNvPr id="62" name="Picture 61" descr="0309-arrow-right.eps"/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42986" y="2004803"/>
            <a:ext cx="539472" cy="339272"/>
          </a:xfrm>
          <a:prstGeom prst="rect">
            <a:avLst/>
          </a:prstGeom>
        </p:spPr>
      </p:pic>
      <p:grpSp>
        <p:nvGrpSpPr>
          <p:cNvPr id="73" name="Group 72"/>
          <p:cNvGrpSpPr/>
          <p:nvPr/>
        </p:nvGrpSpPr>
        <p:grpSpPr>
          <a:xfrm>
            <a:off x="3505070" y="1493526"/>
            <a:ext cx="1955927" cy="1394847"/>
            <a:chOff x="3348765" y="1213404"/>
            <a:chExt cx="1955927" cy="1394847"/>
          </a:xfrm>
        </p:grpSpPr>
        <p:sp>
          <p:nvSpPr>
            <p:cNvPr id="66" name="Rectangle 65"/>
            <p:cNvSpPr/>
            <p:nvPr/>
          </p:nvSpPr>
          <p:spPr>
            <a:xfrm>
              <a:off x="3348765" y="1213404"/>
              <a:ext cx="1955927" cy="1394847"/>
            </a:xfrm>
            <a:prstGeom prst="rect">
              <a:avLst/>
            </a:prstGeom>
            <a:solidFill>
              <a:schemeClr val="accent3">
                <a:alpha val="80000"/>
              </a:schemeClr>
            </a:solidFill>
            <a:ln/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3552222" y="1494534"/>
              <a:ext cx="1446022" cy="7391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2660"/>
                </a:lnSpc>
              </a:pPr>
              <a:r>
                <a:rPr lang="en-US" sz="1400" dirty="0" smtClean="0">
                  <a:solidFill>
                    <a:srgbClr val="FFFFFF"/>
                  </a:solidFill>
                  <a:latin typeface="Source Sans Pro"/>
                  <a:cs typeface="Source Sans Pro"/>
                </a:rPr>
                <a:t>Apply </a:t>
              </a:r>
              <a:r>
                <a:rPr lang="en-US" sz="1400" dirty="0">
                  <a:solidFill>
                    <a:srgbClr val="FFFFFF"/>
                  </a:solidFill>
                  <a:latin typeface="Source Sans Pro"/>
                  <a:cs typeface="Source Sans Pro"/>
                </a:rPr>
                <a:t>to form panel</a:t>
              </a:r>
              <a:endParaRPr lang="en-US" sz="1400" dirty="0">
                <a:solidFill>
                  <a:srgbClr val="FFFFFF"/>
                </a:solidFill>
                <a:latin typeface="Source Sans Pro"/>
                <a:cs typeface="Source Sans Pro"/>
              </a:endParaRPr>
            </a:p>
          </p:txBody>
        </p:sp>
      </p:grpSp>
      <p:pic>
        <p:nvPicPr>
          <p:cNvPr id="68" name="Picture 67" descr="0309-arrow-right.eps"/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12831" y="2004803"/>
            <a:ext cx="539472" cy="339272"/>
          </a:xfrm>
          <a:prstGeom prst="rect">
            <a:avLst/>
          </a:prstGeom>
        </p:spPr>
      </p:pic>
      <p:grpSp>
        <p:nvGrpSpPr>
          <p:cNvPr id="72" name="Group 71"/>
          <p:cNvGrpSpPr/>
          <p:nvPr/>
        </p:nvGrpSpPr>
        <p:grpSpPr>
          <a:xfrm>
            <a:off x="6465147" y="1426482"/>
            <a:ext cx="1955927" cy="1461891"/>
            <a:chOff x="6328381" y="1146360"/>
            <a:chExt cx="1955927" cy="1461891"/>
          </a:xfrm>
        </p:grpSpPr>
        <p:sp>
          <p:nvSpPr>
            <p:cNvPr id="69" name="Rectangle 68"/>
            <p:cNvSpPr/>
            <p:nvPr/>
          </p:nvSpPr>
          <p:spPr>
            <a:xfrm>
              <a:off x="6328381" y="1213404"/>
              <a:ext cx="1955927" cy="1394847"/>
            </a:xfrm>
            <a:prstGeom prst="rect">
              <a:avLst/>
            </a:prstGeom>
            <a:solidFill>
              <a:schemeClr val="accent4">
                <a:alpha val="78000"/>
              </a:schemeClr>
            </a:solidFill>
            <a:ln/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6570347" y="1146360"/>
              <a:ext cx="1446022" cy="143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2660"/>
                </a:lnSpc>
              </a:pPr>
              <a:r>
                <a:rPr lang="en-GB" sz="1400" dirty="0" err="1" smtClean="0">
                  <a:solidFill>
                    <a:srgbClr val="FFFFFF"/>
                  </a:solidFill>
                  <a:latin typeface="Source Sans Pro"/>
                  <a:cs typeface="Source Sans Pro"/>
                </a:rPr>
                <a:t>Analyze</a:t>
              </a:r>
              <a:r>
                <a:rPr lang="en-GB" sz="1400" dirty="0" smtClean="0">
                  <a:solidFill>
                    <a:srgbClr val="FFFFFF"/>
                  </a:solidFill>
                  <a:latin typeface="Source Sans Pro"/>
                  <a:cs typeface="Source Sans Pro"/>
                </a:rPr>
                <a:t> similar code points, also in related scripts</a:t>
              </a:r>
              <a:endParaRPr lang="en-US" sz="1400" dirty="0">
                <a:solidFill>
                  <a:srgbClr val="FFFFFF"/>
                </a:solidFill>
                <a:latin typeface="Source Sans Pro"/>
                <a:cs typeface="Source Sans Pro"/>
              </a:endParaRPr>
            </a:p>
          </p:txBody>
        </p:sp>
      </p:grpSp>
      <p:grpSp>
        <p:nvGrpSpPr>
          <p:cNvPr id="75" name="Group 74"/>
          <p:cNvGrpSpPr/>
          <p:nvPr/>
        </p:nvGrpSpPr>
        <p:grpSpPr>
          <a:xfrm>
            <a:off x="544993" y="3984681"/>
            <a:ext cx="1955927" cy="1394847"/>
            <a:chOff x="408227" y="1213404"/>
            <a:chExt cx="1955927" cy="1394847"/>
          </a:xfrm>
        </p:grpSpPr>
        <p:sp>
          <p:nvSpPr>
            <p:cNvPr id="76" name="Rectangle 75"/>
            <p:cNvSpPr/>
            <p:nvPr/>
          </p:nvSpPr>
          <p:spPr>
            <a:xfrm>
              <a:off x="408227" y="1213404"/>
              <a:ext cx="1955927" cy="1394847"/>
            </a:xfrm>
            <a:prstGeom prst="rect">
              <a:avLst/>
            </a:prstGeom>
            <a:solidFill>
              <a:schemeClr val="accent5">
                <a:alpha val="81000"/>
              </a:schemeClr>
            </a:solidFill>
            <a:ln/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574434" y="1340460"/>
              <a:ext cx="1625600" cy="11310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2660"/>
                </a:lnSpc>
              </a:pPr>
              <a:r>
                <a:rPr lang="en-US" sz="1400" dirty="0" smtClean="0">
                  <a:solidFill>
                    <a:srgbClr val="FFFFFF"/>
                  </a:solidFill>
                  <a:latin typeface="Source Sans Pro"/>
                  <a:cs typeface="Source Sans Pro"/>
                </a:rPr>
                <a:t>Create a repertoire and WLEs</a:t>
              </a:r>
              <a:endParaRPr lang="en-US" sz="1400" dirty="0">
                <a:solidFill>
                  <a:srgbClr val="FFFFFF"/>
                </a:solidFill>
                <a:latin typeface="Source Sans Pro"/>
                <a:cs typeface="Source Sans Pro"/>
              </a:endParaRPr>
            </a:p>
          </p:txBody>
        </p:sp>
      </p:grpSp>
      <p:pic>
        <p:nvPicPr>
          <p:cNvPr id="78" name="Picture 77" descr="0309-arrow-right.eps"/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42986" y="4495958"/>
            <a:ext cx="539472" cy="339272"/>
          </a:xfrm>
          <a:prstGeom prst="rect">
            <a:avLst/>
          </a:prstGeom>
        </p:spPr>
      </p:pic>
      <p:grpSp>
        <p:nvGrpSpPr>
          <p:cNvPr id="79" name="Group 78"/>
          <p:cNvGrpSpPr/>
          <p:nvPr/>
        </p:nvGrpSpPr>
        <p:grpSpPr>
          <a:xfrm>
            <a:off x="3505070" y="3984681"/>
            <a:ext cx="1955927" cy="1394847"/>
            <a:chOff x="3348765" y="1213404"/>
            <a:chExt cx="1955927" cy="1394847"/>
          </a:xfrm>
        </p:grpSpPr>
        <p:sp>
          <p:nvSpPr>
            <p:cNvPr id="80" name="Rectangle 79"/>
            <p:cNvSpPr/>
            <p:nvPr/>
          </p:nvSpPr>
          <p:spPr>
            <a:xfrm>
              <a:off x="3348765" y="1213404"/>
              <a:ext cx="1955927" cy="1394847"/>
            </a:xfrm>
            <a:prstGeom prst="rect">
              <a:avLst/>
            </a:prstGeom>
            <a:solidFill>
              <a:schemeClr val="accent2">
                <a:alpha val="80000"/>
              </a:schemeClr>
            </a:solidFill>
            <a:ln/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3594900" y="1340460"/>
              <a:ext cx="1446022" cy="11310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2660"/>
                </a:lnSpc>
              </a:pPr>
              <a:r>
                <a:rPr lang="en-GB" sz="1400" dirty="0" smtClean="0">
                  <a:solidFill>
                    <a:srgbClr val="FFFFFF"/>
                  </a:solidFill>
                  <a:latin typeface="Source Sans Pro"/>
                  <a:cs typeface="Source Sans Pro"/>
                </a:rPr>
                <a:t>Create </a:t>
              </a:r>
              <a:r>
                <a:rPr lang="en-GB" sz="1400" dirty="0" smtClean="0">
                  <a:solidFill>
                    <a:srgbClr val="FFFFFF"/>
                  </a:solidFill>
                  <a:latin typeface="Source Sans Pro"/>
                  <a:cs typeface="Source Sans Pro"/>
                </a:rPr>
                <a:t>XML </a:t>
              </a:r>
              <a:r>
                <a:rPr lang="en-GB" sz="1400" dirty="0" smtClean="0">
                  <a:solidFill>
                    <a:srgbClr val="FFFFFF"/>
                  </a:solidFill>
                  <a:latin typeface="Source Sans Pro"/>
                  <a:cs typeface="Source Sans Pro"/>
                </a:rPr>
                <a:t>repertoire and WLEs</a:t>
              </a:r>
              <a:endParaRPr lang="en-US" sz="1400" dirty="0">
                <a:solidFill>
                  <a:srgbClr val="FFFFFF"/>
                </a:solidFill>
                <a:latin typeface="Source Sans Pro"/>
                <a:cs typeface="Source Sans Pro"/>
              </a:endParaRPr>
            </a:p>
          </p:txBody>
        </p:sp>
      </p:grpSp>
      <p:pic>
        <p:nvPicPr>
          <p:cNvPr id="82" name="Picture 81" descr="0309-arrow-right.eps"/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12831" y="4495958"/>
            <a:ext cx="539472" cy="339272"/>
          </a:xfrm>
          <a:prstGeom prst="rect">
            <a:avLst/>
          </a:prstGeom>
        </p:spPr>
      </p:pic>
      <p:grpSp>
        <p:nvGrpSpPr>
          <p:cNvPr id="83" name="Group 82"/>
          <p:cNvGrpSpPr/>
          <p:nvPr/>
        </p:nvGrpSpPr>
        <p:grpSpPr>
          <a:xfrm>
            <a:off x="6465147" y="3984681"/>
            <a:ext cx="1955927" cy="1394847"/>
            <a:chOff x="6328381" y="1213404"/>
            <a:chExt cx="1955927" cy="1394847"/>
          </a:xfrm>
        </p:grpSpPr>
        <p:sp>
          <p:nvSpPr>
            <p:cNvPr id="84" name="Rectangle 83"/>
            <p:cNvSpPr/>
            <p:nvPr/>
          </p:nvSpPr>
          <p:spPr>
            <a:xfrm>
              <a:off x="6328381" y="1213404"/>
              <a:ext cx="1955927" cy="1394847"/>
            </a:xfrm>
            <a:prstGeom prst="rect">
              <a:avLst/>
            </a:prstGeom>
            <a:solidFill>
              <a:schemeClr val="accent6">
                <a:alpha val="80000"/>
              </a:schemeClr>
            </a:solidFill>
            <a:ln/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6455158" y="1509345"/>
              <a:ext cx="1676400" cy="7391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2660"/>
                </a:lnSpc>
              </a:pPr>
              <a:r>
                <a:rPr lang="en-US" sz="1400" dirty="0" smtClean="0">
                  <a:solidFill>
                    <a:srgbClr val="FFFFFF"/>
                  </a:solidFill>
                  <a:latin typeface="Source Sans Pro"/>
                  <a:cs typeface="Source Sans Pro"/>
                </a:rPr>
                <a:t>Write report and s</a:t>
              </a:r>
              <a:r>
                <a:rPr lang="en-US" sz="1400" dirty="0" smtClean="0">
                  <a:solidFill>
                    <a:srgbClr val="FFFFFF"/>
                  </a:solidFill>
                  <a:latin typeface="Source Sans Pro"/>
                  <a:cs typeface="Source Sans Pro"/>
                </a:rPr>
                <a:t>ubmit </a:t>
              </a:r>
              <a:r>
                <a:rPr lang="en-US" sz="1400" dirty="0" smtClean="0">
                  <a:solidFill>
                    <a:srgbClr val="FFFFFF"/>
                  </a:solidFill>
                  <a:latin typeface="Source Sans Pro"/>
                  <a:cs typeface="Source Sans Pro"/>
                </a:rPr>
                <a:t>for review</a:t>
              </a:r>
              <a:endParaRPr lang="en-US" sz="1400" dirty="0">
                <a:solidFill>
                  <a:srgbClr val="FFFFFF"/>
                </a:solidFill>
                <a:latin typeface="Source Sans Pro"/>
                <a:cs typeface="Source Sans Pro"/>
              </a:endParaRPr>
            </a:p>
          </p:txBody>
        </p:sp>
      </p:grpSp>
      <p:cxnSp>
        <p:nvCxnSpPr>
          <p:cNvPr id="89" name="Elbow Connector 88"/>
          <p:cNvCxnSpPr>
            <a:stCxn id="76" idx="0"/>
            <a:endCxn id="69" idx="2"/>
          </p:cNvCxnSpPr>
          <p:nvPr/>
        </p:nvCxnSpPr>
        <p:spPr>
          <a:xfrm rot="5400000" flipH="1" flipV="1">
            <a:off x="3934880" y="476450"/>
            <a:ext cx="1096308" cy="5920154"/>
          </a:xfrm>
          <a:prstGeom prst="bentConnector3">
            <a:avLst>
              <a:gd name="adj1" fmla="val 50000"/>
            </a:avLst>
          </a:prstGeom>
          <a:ln w="28575" cmpd="sng">
            <a:solidFill>
              <a:schemeClr val="bg1">
                <a:lumMod val="65000"/>
              </a:schemeClr>
            </a:solidFill>
            <a:prstDash val="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544993" y="1357641"/>
            <a:ext cx="1955927" cy="146834"/>
          </a:xfrm>
          <a:prstGeom prst="rect">
            <a:avLst/>
          </a:prstGeom>
          <a:solidFill>
            <a:srgbClr val="156493"/>
          </a:solidFill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3505070" y="1357641"/>
            <a:ext cx="1955927" cy="146834"/>
          </a:xfrm>
          <a:prstGeom prst="rect">
            <a:avLst/>
          </a:prstGeom>
          <a:solidFill>
            <a:srgbClr val="145052"/>
          </a:solidFill>
          <a:ln w="19050" cmpd="sng">
            <a:solidFill>
              <a:srgbClr val="175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6465147" y="1357641"/>
            <a:ext cx="1955927" cy="146834"/>
          </a:xfrm>
          <a:prstGeom prst="rect">
            <a:avLst/>
          </a:prstGeom>
          <a:solidFill>
            <a:srgbClr val="BA7132"/>
          </a:solidFill>
          <a:ln>
            <a:solidFill>
              <a:srgbClr val="B8713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544993" y="3837847"/>
            <a:ext cx="1955927" cy="146834"/>
          </a:xfrm>
          <a:prstGeom prst="rect">
            <a:avLst/>
          </a:prstGeom>
          <a:solidFill>
            <a:srgbClr val="A34729"/>
          </a:solidFill>
          <a:ln>
            <a:solidFill>
              <a:srgbClr val="A147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3505070" y="3837847"/>
            <a:ext cx="1955927" cy="146834"/>
          </a:xfrm>
          <a:prstGeom prst="rect">
            <a:avLst/>
          </a:prstGeom>
          <a:solidFill>
            <a:srgbClr val="092F4B"/>
          </a:solidFill>
          <a:ln>
            <a:solidFill>
              <a:srgbClr val="0B2F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6465147" y="3837847"/>
            <a:ext cx="1955927" cy="146834"/>
          </a:xfrm>
          <a:prstGeom prst="rect">
            <a:avLst/>
          </a:prstGeom>
          <a:solidFill>
            <a:srgbClr val="15538C"/>
          </a:solidFill>
          <a:ln>
            <a:solidFill>
              <a:srgbClr val="18548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987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738598" y="736024"/>
            <a:ext cx="6405402" cy="224925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d-ID" sz="1350" dirty="0">
              <a:solidFill>
                <a:prstClr val="white"/>
              </a:solidFill>
            </a:endParaRPr>
          </a:p>
        </p:txBody>
      </p:sp>
      <p:sp>
        <p:nvSpPr>
          <p:cNvPr id="7" name="Text Placeholder 32"/>
          <p:cNvSpPr txBox="1">
            <a:spLocks/>
          </p:cNvSpPr>
          <p:nvPr/>
        </p:nvSpPr>
        <p:spPr bwMode="auto">
          <a:xfrm>
            <a:off x="2968430" y="1603503"/>
            <a:ext cx="6013010" cy="911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defTabSz="6858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 marL="514350" indent="-171450" defTabSz="6858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857250" indent="-171450" defTabSz="6858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200150" indent="-171450" defTabSz="6858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1543050" indent="-171450" defTabSz="6858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000250" indent="-171450" defTabSz="685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457450" indent="-171450" defTabSz="685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2914650" indent="-171450" defTabSz="685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371850" indent="-171450" defTabSz="685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r>
              <a:rPr lang="en-US" sz="2000" dirty="0" smtClean="0">
                <a:solidFill>
                  <a:schemeClr val="bg1"/>
                </a:solidFill>
                <a:latin typeface="Source Sans Pro"/>
                <a:cs typeface="Source Sans Pro"/>
              </a:rPr>
              <a:t>Website: </a:t>
            </a:r>
            <a:r>
              <a:rPr lang="en-US" sz="2000" dirty="0">
                <a:solidFill>
                  <a:schemeClr val="bg1"/>
                </a:solidFill>
                <a:latin typeface="Source Sans Pro"/>
                <a:cs typeface="Source Sans Pro"/>
              </a:rPr>
              <a:t>https://</a:t>
            </a:r>
            <a:r>
              <a:rPr lang="en-US" sz="2000" dirty="0" smtClean="0">
                <a:solidFill>
                  <a:schemeClr val="bg1"/>
                </a:solidFill>
                <a:latin typeface="Source Sans Pro"/>
                <a:cs typeface="Source Sans Pro"/>
              </a:rPr>
              <a:t>community.icann.org/display/</a:t>
            </a:r>
            <a:br>
              <a:rPr lang="en-US" sz="2000" dirty="0" smtClean="0">
                <a:solidFill>
                  <a:schemeClr val="bg1"/>
                </a:solidFill>
                <a:latin typeface="Source Sans Pro"/>
                <a:cs typeface="Source Sans Pro"/>
              </a:rPr>
            </a:br>
            <a:r>
              <a:rPr lang="en-US" sz="2000" dirty="0" err="1" smtClean="0">
                <a:solidFill>
                  <a:schemeClr val="bg1"/>
                </a:solidFill>
                <a:latin typeface="Source Sans Pro"/>
                <a:cs typeface="Source Sans Pro"/>
              </a:rPr>
              <a:t>croscomlgrprocedure</a:t>
            </a:r>
            <a:r>
              <a:rPr lang="en-US" sz="2000" dirty="0" smtClean="0">
                <a:solidFill>
                  <a:schemeClr val="bg1"/>
                </a:solidFill>
                <a:latin typeface="Source Sans Pro"/>
                <a:cs typeface="Source Sans Pro"/>
              </a:rPr>
              <a:t>/</a:t>
            </a:r>
            <a:r>
              <a:rPr lang="en-US" sz="2000" dirty="0" err="1" smtClean="0">
                <a:solidFill>
                  <a:schemeClr val="bg1"/>
                </a:solidFill>
                <a:latin typeface="Source Sans Pro"/>
                <a:cs typeface="Source Sans Pro"/>
              </a:rPr>
              <a:t>Latin+GP</a:t>
            </a:r>
            <a:endParaRPr lang="en-US" sz="2000" dirty="0" smtClean="0">
              <a:solidFill>
                <a:schemeClr val="bg1"/>
              </a:solidFill>
              <a:latin typeface="Source Sans Pro"/>
              <a:cs typeface="Source Sans Pro"/>
            </a:endParaRPr>
          </a:p>
          <a:p>
            <a:r>
              <a:rPr lang="en-US" sz="2000" dirty="0" smtClean="0">
                <a:solidFill>
                  <a:schemeClr val="bg1"/>
                </a:solidFill>
                <a:latin typeface="Source Sans Pro"/>
                <a:cs typeface="Source Sans Pro"/>
              </a:rPr>
              <a:t>email</a:t>
            </a:r>
            <a:r>
              <a:rPr lang="en-US" sz="2000" dirty="0">
                <a:solidFill>
                  <a:schemeClr val="bg1"/>
                </a:solidFill>
                <a:latin typeface="Source Sans Pro"/>
                <a:cs typeface="Source Sans Pro"/>
              </a:rPr>
              <a:t>: c.dillon@ucl.ac/</a:t>
            </a:r>
            <a:r>
              <a:rPr lang="en-US" sz="2000" dirty="0" err="1">
                <a:solidFill>
                  <a:schemeClr val="bg1"/>
                </a:solidFill>
                <a:latin typeface="Source Sans Pro"/>
                <a:cs typeface="Source Sans Pro"/>
              </a:rPr>
              <a:t>uk</a:t>
            </a:r>
            <a:endParaRPr lang="en-US" sz="2000" dirty="0">
              <a:solidFill>
                <a:schemeClr val="bg1"/>
              </a:solidFill>
              <a:latin typeface="Source Sans Pro"/>
              <a:cs typeface="Source Sans Pro"/>
            </a:endParaRPr>
          </a:p>
          <a:p>
            <a:endParaRPr lang="en-US" sz="2000" dirty="0" smtClean="0">
              <a:solidFill>
                <a:schemeClr val="bg1"/>
              </a:solidFill>
              <a:latin typeface="Source Sans Pro"/>
              <a:cs typeface="Source Sans Pro"/>
            </a:endParaRPr>
          </a:p>
        </p:txBody>
      </p:sp>
      <p:sp>
        <p:nvSpPr>
          <p:cNvPr id="8" name="Text Placeholder 33"/>
          <p:cNvSpPr txBox="1">
            <a:spLocks/>
          </p:cNvSpPr>
          <p:nvPr/>
        </p:nvSpPr>
        <p:spPr bwMode="auto">
          <a:xfrm>
            <a:off x="2968430" y="1099944"/>
            <a:ext cx="4808999" cy="3931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defTabSz="455613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 marL="514350" indent="-171450" defTabSz="455613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857250" indent="-171450" defTabSz="455613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200150" indent="-171450" defTabSz="455613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1543050" indent="-171450" defTabSz="455613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000250" indent="-171450" defTabSz="4556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457450" indent="-171450" defTabSz="4556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2914650" indent="-171450" defTabSz="4556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371850" indent="-171450" defTabSz="4556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AU" sz="2800" b="1" dirty="0">
                <a:solidFill>
                  <a:schemeClr val="bg1"/>
                </a:solidFill>
                <a:latin typeface="Source Sans Pro" charset="0"/>
                <a:ea typeface="Segoe UI" charset="0"/>
                <a:cs typeface="Segoe UI Semilight" charset="0"/>
              </a:rPr>
              <a:t>Thank </a:t>
            </a:r>
            <a:r>
              <a:rPr lang="en-AU" sz="2800" b="1" dirty="0" smtClean="0">
                <a:solidFill>
                  <a:schemeClr val="bg1"/>
                </a:solidFill>
                <a:latin typeface="Source Sans Pro" charset="0"/>
                <a:ea typeface="Segoe UI" charset="0"/>
                <a:cs typeface="Segoe UI Semilight" charset="0"/>
              </a:rPr>
              <a:t>you </a:t>
            </a:r>
            <a:r>
              <a:rPr lang="en-AU" sz="2800" b="1" dirty="0">
                <a:solidFill>
                  <a:schemeClr val="bg1"/>
                </a:solidFill>
                <a:latin typeface="Source Sans Pro" charset="0"/>
                <a:ea typeface="Segoe UI" charset="0"/>
                <a:cs typeface="Segoe UI Semilight" charset="0"/>
              </a:rPr>
              <a:t>and </a:t>
            </a:r>
            <a:r>
              <a:rPr lang="en-AU" sz="2800" b="1" dirty="0" smtClean="0">
                <a:solidFill>
                  <a:schemeClr val="bg1"/>
                </a:solidFill>
                <a:latin typeface="Source Sans Pro" charset="0"/>
                <a:ea typeface="Segoe UI" charset="0"/>
                <a:cs typeface="Segoe UI Semilight" charset="0"/>
              </a:rPr>
              <a:t>questions</a:t>
            </a:r>
            <a:endParaRPr lang="en-AU" sz="2800" b="1" dirty="0">
              <a:solidFill>
                <a:schemeClr val="bg1"/>
              </a:solidFill>
              <a:latin typeface="Source Sans Pro" charset="0"/>
              <a:ea typeface="Segoe UI" charset="0"/>
              <a:cs typeface="Segoe UI Semilight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" y="736024"/>
            <a:ext cx="2693114" cy="224925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22" name="Text Placeholder 32"/>
          <p:cNvSpPr txBox="1">
            <a:spLocks/>
          </p:cNvSpPr>
          <p:nvPr/>
        </p:nvSpPr>
        <p:spPr>
          <a:xfrm>
            <a:off x="5396046" y="3343899"/>
            <a:ext cx="2118807" cy="339725"/>
          </a:xfrm>
          <a:prstGeom prst="rect">
            <a:avLst/>
          </a:prstGeom>
        </p:spPr>
        <p:txBody>
          <a:bodyPr lIns="0" tIns="0" rIns="0" bIns="0" anchor="ctr"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082">
              <a:spcBef>
                <a:spcPct val="20000"/>
              </a:spcBef>
              <a:buNone/>
              <a:defRPr/>
            </a:pPr>
            <a:r>
              <a:rPr lang="en-US" sz="1800" dirty="0" err="1">
                <a:solidFill>
                  <a:srgbClr val="0A304B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gplus.to</a:t>
            </a:r>
            <a:r>
              <a:rPr lang="en-US" sz="1800" dirty="0">
                <a:solidFill>
                  <a:srgbClr val="0A304B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/</a:t>
            </a:r>
            <a:r>
              <a:rPr lang="en-US" sz="1800" dirty="0" err="1">
                <a:solidFill>
                  <a:srgbClr val="0A304B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icann</a:t>
            </a:r>
            <a:endParaRPr lang="en-US" sz="1800" dirty="0" smtClean="0">
              <a:solidFill>
                <a:srgbClr val="0A304B"/>
              </a:solidFill>
              <a:latin typeface="Source Sans Pro" panose="020B0503030403020204" pitchFamily="34" charset="0"/>
              <a:ea typeface="Segoe UI" panose="020B0502040204020203" pitchFamily="34" charset="0"/>
              <a:cs typeface="Segoe UI Semilight" panose="020B0402040204020203" pitchFamily="34" charset="0"/>
            </a:endParaRPr>
          </a:p>
        </p:txBody>
      </p:sp>
      <p:sp>
        <p:nvSpPr>
          <p:cNvPr id="23" name="Text Placeholder 32"/>
          <p:cNvSpPr txBox="1">
            <a:spLocks/>
          </p:cNvSpPr>
          <p:nvPr/>
        </p:nvSpPr>
        <p:spPr>
          <a:xfrm>
            <a:off x="5364494" y="4119353"/>
            <a:ext cx="2673232" cy="339725"/>
          </a:xfrm>
          <a:prstGeom prst="rect">
            <a:avLst/>
          </a:prstGeom>
        </p:spPr>
        <p:txBody>
          <a:bodyPr lIns="0" tIns="0" rIns="0" bIns="0" anchor="ctr"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082">
              <a:spcBef>
                <a:spcPct val="20000"/>
              </a:spcBef>
              <a:buNone/>
              <a:defRPr/>
            </a:pPr>
            <a:r>
              <a:rPr lang="en-US" sz="1800" dirty="0" err="1">
                <a:solidFill>
                  <a:srgbClr val="0A304B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weibo.com</a:t>
            </a:r>
            <a:r>
              <a:rPr lang="en-US" sz="1800" dirty="0" smtClean="0">
                <a:solidFill>
                  <a:srgbClr val="0A304B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/</a:t>
            </a:r>
            <a:r>
              <a:rPr lang="en-US" sz="1800" dirty="0" err="1" smtClean="0">
                <a:solidFill>
                  <a:srgbClr val="0A304B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ICANNorg</a:t>
            </a:r>
            <a:endParaRPr lang="en-US" sz="1800" dirty="0">
              <a:solidFill>
                <a:srgbClr val="0A304B"/>
              </a:solidFill>
              <a:latin typeface="Source Sans Pro" panose="020B0503030403020204" pitchFamily="34" charset="0"/>
              <a:ea typeface="Segoe UI" panose="020B0502040204020203" pitchFamily="34" charset="0"/>
              <a:cs typeface="Segoe UI Semilight" panose="020B0402040204020203" pitchFamily="34" charset="0"/>
            </a:endParaRPr>
          </a:p>
        </p:txBody>
      </p:sp>
      <p:sp>
        <p:nvSpPr>
          <p:cNvPr id="24" name="Text Placeholder 32"/>
          <p:cNvSpPr txBox="1">
            <a:spLocks/>
          </p:cNvSpPr>
          <p:nvPr/>
        </p:nvSpPr>
        <p:spPr>
          <a:xfrm>
            <a:off x="5364494" y="4884341"/>
            <a:ext cx="2949307" cy="339725"/>
          </a:xfrm>
          <a:prstGeom prst="rect">
            <a:avLst/>
          </a:prstGeom>
        </p:spPr>
        <p:txBody>
          <a:bodyPr lIns="0" tIns="0" rIns="0" bIns="0" anchor="ctr"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082">
              <a:spcBef>
                <a:spcPct val="20000"/>
              </a:spcBef>
              <a:buNone/>
              <a:defRPr/>
            </a:pPr>
            <a:r>
              <a:rPr lang="en-US" sz="1800" dirty="0" err="1">
                <a:solidFill>
                  <a:srgbClr val="0A304B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flickr.com</a:t>
            </a:r>
            <a:r>
              <a:rPr lang="en-US" sz="1800" dirty="0">
                <a:solidFill>
                  <a:srgbClr val="0A304B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/photos/</a:t>
            </a:r>
            <a:r>
              <a:rPr lang="en-US" sz="1800" dirty="0" err="1">
                <a:solidFill>
                  <a:srgbClr val="0A304B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icann</a:t>
            </a:r>
            <a:endParaRPr lang="en-US" sz="1800" dirty="0">
              <a:solidFill>
                <a:srgbClr val="0A304B"/>
              </a:solidFill>
              <a:latin typeface="Source Sans Pro" panose="020B0503030403020204" pitchFamily="34" charset="0"/>
              <a:ea typeface="Segoe UI" panose="020B0502040204020203" pitchFamily="34" charset="0"/>
              <a:cs typeface="Segoe UI Semilight" panose="020B0402040204020203" pitchFamily="34" charset="0"/>
            </a:endParaRPr>
          </a:p>
        </p:txBody>
      </p:sp>
      <p:sp>
        <p:nvSpPr>
          <p:cNvPr id="25" name="Text Placeholder 32"/>
          <p:cNvSpPr txBox="1">
            <a:spLocks/>
          </p:cNvSpPr>
          <p:nvPr/>
        </p:nvSpPr>
        <p:spPr>
          <a:xfrm>
            <a:off x="5364494" y="5554438"/>
            <a:ext cx="3700626" cy="425654"/>
          </a:xfrm>
          <a:prstGeom prst="rect">
            <a:avLst/>
          </a:prstGeom>
        </p:spPr>
        <p:txBody>
          <a:bodyPr lIns="0" tIns="0" rIns="0" bIns="0" anchor="ctr"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082">
              <a:spcBef>
                <a:spcPct val="20000"/>
              </a:spcBef>
              <a:buNone/>
              <a:defRPr/>
            </a:pPr>
            <a:r>
              <a:rPr lang="en-US" sz="1800" dirty="0" err="1">
                <a:solidFill>
                  <a:srgbClr val="0A304B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slideshare.net</a:t>
            </a:r>
            <a:r>
              <a:rPr lang="en-US" sz="1800" dirty="0">
                <a:solidFill>
                  <a:srgbClr val="0A304B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/</a:t>
            </a:r>
            <a:r>
              <a:rPr lang="en-US" sz="1800" dirty="0" err="1">
                <a:solidFill>
                  <a:srgbClr val="0A304B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icannpresentations</a:t>
            </a:r>
            <a:endParaRPr lang="en-US" sz="1800" dirty="0">
              <a:solidFill>
                <a:srgbClr val="0A304B"/>
              </a:solidFill>
              <a:latin typeface="Source Sans Pro" panose="020B0503030403020204" pitchFamily="34" charset="0"/>
              <a:ea typeface="Segoe UI" panose="020B0502040204020203" pitchFamily="34" charset="0"/>
              <a:cs typeface="Segoe UI Semilight" panose="020B0402040204020203" pitchFamily="34" charset="0"/>
            </a:endParaRPr>
          </a:p>
        </p:txBody>
      </p:sp>
      <p:sp>
        <p:nvSpPr>
          <p:cNvPr id="32" name="Text Placeholder 32"/>
          <p:cNvSpPr txBox="1">
            <a:spLocks/>
          </p:cNvSpPr>
          <p:nvPr/>
        </p:nvSpPr>
        <p:spPr>
          <a:xfrm>
            <a:off x="1105839" y="3351787"/>
            <a:ext cx="2342226" cy="339725"/>
          </a:xfrm>
          <a:prstGeom prst="rect">
            <a:avLst/>
          </a:prstGeom>
        </p:spPr>
        <p:txBody>
          <a:bodyPr lIns="0" tIns="0" rIns="0" bIns="0" anchor="ctr"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082">
              <a:spcBef>
                <a:spcPct val="20000"/>
              </a:spcBef>
              <a:buNone/>
              <a:defRPr/>
            </a:pPr>
            <a:r>
              <a:rPr lang="en-US" sz="1800" dirty="0" err="1">
                <a:solidFill>
                  <a:srgbClr val="0A304B"/>
                </a:solidFill>
                <a:latin typeface="Source Sans Pro"/>
                <a:ea typeface="Segoe UI" panose="020B0502040204020203" pitchFamily="34" charset="0"/>
                <a:cs typeface="Source Sans Pro"/>
              </a:rPr>
              <a:t>twitter.com</a:t>
            </a:r>
            <a:r>
              <a:rPr lang="en-US" sz="1800" dirty="0" smtClean="0">
                <a:solidFill>
                  <a:srgbClr val="0A304B"/>
                </a:solidFill>
                <a:latin typeface="Source Sans Pro"/>
                <a:ea typeface="Segoe UI" panose="020B0502040204020203" pitchFamily="34" charset="0"/>
                <a:cs typeface="Source Sans Pro"/>
              </a:rPr>
              <a:t>/</a:t>
            </a:r>
            <a:r>
              <a:rPr lang="en-US" sz="1800" dirty="0" err="1" smtClean="0">
                <a:solidFill>
                  <a:srgbClr val="0A304B"/>
                </a:solidFill>
                <a:latin typeface="Source Sans Pro"/>
                <a:ea typeface="Segoe UI" panose="020B0502040204020203" pitchFamily="34" charset="0"/>
                <a:cs typeface="Source Sans Pro"/>
              </a:rPr>
              <a:t>icann</a:t>
            </a:r>
            <a:endParaRPr lang="en-US" sz="1800" dirty="0">
              <a:solidFill>
                <a:srgbClr val="0A304B"/>
              </a:solidFill>
              <a:latin typeface="Source Sans Pro"/>
              <a:ea typeface="Segoe UI" panose="020B0502040204020203" pitchFamily="34" charset="0"/>
              <a:cs typeface="Source Sans Pro"/>
            </a:endParaRPr>
          </a:p>
        </p:txBody>
      </p:sp>
      <p:sp>
        <p:nvSpPr>
          <p:cNvPr id="33" name="Text Placeholder 32"/>
          <p:cNvSpPr txBox="1">
            <a:spLocks/>
          </p:cNvSpPr>
          <p:nvPr/>
        </p:nvSpPr>
        <p:spPr>
          <a:xfrm>
            <a:off x="1105838" y="4119353"/>
            <a:ext cx="3262961" cy="339725"/>
          </a:xfrm>
          <a:prstGeom prst="rect">
            <a:avLst/>
          </a:prstGeom>
        </p:spPr>
        <p:txBody>
          <a:bodyPr lIns="0" tIns="0" rIns="0" bIns="0" anchor="ctr"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082">
              <a:spcBef>
                <a:spcPct val="20000"/>
              </a:spcBef>
              <a:buNone/>
              <a:defRPr/>
            </a:pPr>
            <a:r>
              <a:rPr lang="en-US" sz="1800" dirty="0" err="1">
                <a:solidFill>
                  <a:srgbClr val="0A304B"/>
                </a:solidFill>
                <a:latin typeface="Source Sans Pro"/>
                <a:ea typeface="Segoe UI" panose="020B0502040204020203" pitchFamily="34" charset="0"/>
                <a:cs typeface="Source Sans Pro"/>
              </a:rPr>
              <a:t>facebook.com</a:t>
            </a:r>
            <a:r>
              <a:rPr lang="en-US" sz="1800" dirty="0">
                <a:solidFill>
                  <a:srgbClr val="0A304B"/>
                </a:solidFill>
                <a:latin typeface="Source Sans Pro"/>
                <a:ea typeface="Segoe UI" panose="020B0502040204020203" pitchFamily="34" charset="0"/>
                <a:cs typeface="Source Sans Pro"/>
              </a:rPr>
              <a:t>/</a:t>
            </a:r>
            <a:r>
              <a:rPr lang="en-US" sz="1800" dirty="0" err="1">
                <a:solidFill>
                  <a:srgbClr val="0A304B"/>
                </a:solidFill>
                <a:latin typeface="Source Sans Pro"/>
                <a:ea typeface="Segoe UI" panose="020B0502040204020203" pitchFamily="34" charset="0"/>
                <a:cs typeface="Source Sans Pro"/>
              </a:rPr>
              <a:t>icannorg</a:t>
            </a:r>
            <a:endParaRPr lang="en-US" sz="1800" dirty="0">
              <a:solidFill>
                <a:srgbClr val="0A304B"/>
              </a:solidFill>
              <a:latin typeface="Source Sans Pro"/>
              <a:ea typeface="Segoe UI" panose="020B0502040204020203" pitchFamily="34" charset="0"/>
              <a:cs typeface="Source Sans Pro"/>
            </a:endParaRPr>
          </a:p>
        </p:txBody>
      </p:sp>
      <p:sp>
        <p:nvSpPr>
          <p:cNvPr id="34" name="Text Placeholder 32"/>
          <p:cNvSpPr txBox="1">
            <a:spLocks/>
          </p:cNvSpPr>
          <p:nvPr/>
        </p:nvSpPr>
        <p:spPr>
          <a:xfrm>
            <a:off x="1105838" y="4884341"/>
            <a:ext cx="3169242" cy="339725"/>
          </a:xfrm>
          <a:prstGeom prst="rect">
            <a:avLst/>
          </a:prstGeom>
        </p:spPr>
        <p:txBody>
          <a:bodyPr lIns="0" tIns="0" rIns="0" bIns="0" anchor="ctr"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082">
              <a:spcBef>
                <a:spcPct val="20000"/>
              </a:spcBef>
              <a:buNone/>
              <a:defRPr/>
            </a:pPr>
            <a:r>
              <a:rPr lang="en-US" sz="1800" dirty="0" err="1">
                <a:solidFill>
                  <a:srgbClr val="0A304B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linkedin.com</a:t>
            </a:r>
            <a:r>
              <a:rPr lang="en-US" sz="1800" dirty="0">
                <a:solidFill>
                  <a:srgbClr val="0A304B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/company/</a:t>
            </a:r>
            <a:r>
              <a:rPr lang="en-US" sz="1800" dirty="0" err="1">
                <a:solidFill>
                  <a:srgbClr val="0A304B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icann</a:t>
            </a:r>
            <a:endParaRPr lang="en-US" sz="1800" dirty="0">
              <a:solidFill>
                <a:srgbClr val="0A304B"/>
              </a:solidFill>
              <a:latin typeface="Source Sans Pro" panose="020B0503030403020204" pitchFamily="34" charset="0"/>
              <a:ea typeface="Segoe UI" panose="020B0502040204020203" pitchFamily="34" charset="0"/>
              <a:cs typeface="Segoe UI Semilight" panose="020B0402040204020203" pitchFamily="34" charset="0"/>
            </a:endParaRPr>
          </a:p>
        </p:txBody>
      </p:sp>
      <p:sp>
        <p:nvSpPr>
          <p:cNvPr id="35" name="Text Placeholder 32"/>
          <p:cNvSpPr txBox="1">
            <a:spLocks/>
          </p:cNvSpPr>
          <p:nvPr/>
        </p:nvSpPr>
        <p:spPr>
          <a:xfrm>
            <a:off x="1105839" y="5597403"/>
            <a:ext cx="3145416" cy="339725"/>
          </a:xfrm>
          <a:prstGeom prst="rect">
            <a:avLst/>
          </a:prstGeom>
        </p:spPr>
        <p:txBody>
          <a:bodyPr lIns="0" tIns="0" rIns="0" bIns="0" anchor="ctr"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082">
              <a:spcBef>
                <a:spcPct val="20000"/>
              </a:spcBef>
              <a:buNone/>
              <a:defRPr/>
            </a:pPr>
            <a:r>
              <a:rPr lang="en-US" sz="1800" dirty="0" err="1">
                <a:solidFill>
                  <a:srgbClr val="0A304B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youtube.com</a:t>
            </a:r>
            <a:r>
              <a:rPr lang="en-US" sz="1800" dirty="0">
                <a:solidFill>
                  <a:srgbClr val="0A304B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/user</a:t>
            </a:r>
            <a:r>
              <a:rPr lang="en-US" sz="1800" dirty="0" smtClean="0">
                <a:solidFill>
                  <a:srgbClr val="0A304B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/</a:t>
            </a:r>
            <a:r>
              <a:rPr lang="en-US" sz="1800" dirty="0" err="1" smtClean="0">
                <a:solidFill>
                  <a:srgbClr val="0A304B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icannnews</a:t>
            </a:r>
            <a:endParaRPr lang="en-US" sz="1800" dirty="0" smtClean="0">
              <a:solidFill>
                <a:srgbClr val="0A304B"/>
              </a:solidFill>
              <a:latin typeface="Source Sans Pro" panose="020B0503030403020204" pitchFamily="34" charset="0"/>
              <a:ea typeface="Segoe UI" panose="020B0502040204020203" pitchFamily="34" charset="0"/>
              <a:cs typeface="Segoe UI Semilight" panose="020B0402040204020203" pitchFamily="34" charset="0"/>
            </a:endParaRPr>
          </a:p>
        </p:txBody>
      </p:sp>
      <p:sp>
        <p:nvSpPr>
          <p:cNvPr id="39" name="Title 3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Engage with ICANN</a:t>
            </a:r>
            <a:endParaRPr lang="en-US" dirty="0"/>
          </a:p>
        </p:txBody>
      </p:sp>
      <p:pic>
        <p:nvPicPr>
          <p:cNvPr id="40" name="Picture 39" descr="ICANN_Logo_W.eps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1982" y="921876"/>
            <a:ext cx="2366915" cy="1837061"/>
          </a:xfrm>
          <a:prstGeom prst="rect">
            <a:avLst/>
          </a:prstGeom>
        </p:spPr>
      </p:pic>
      <p:pic>
        <p:nvPicPr>
          <p:cNvPr id="41" name="Picture 40" descr="1420947842_social_style_3_flikr-128.png">
            <a:hlinkClick r:id="rId4" action="ppaction://hlinkfile"/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96383" y="4775809"/>
            <a:ext cx="537406" cy="537406"/>
          </a:xfrm>
          <a:prstGeom prst="rect">
            <a:avLst/>
          </a:prstGeom>
        </p:spPr>
      </p:pic>
      <p:pic>
        <p:nvPicPr>
          <p:cNvPr id="42" name="Picture 41" descr="1420948141_social_style_3_facebook-128.png">
            <a:hlinkClick r:id="rId6" action="ppaction://hlinkfile"/>
          </p:cNvPr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1744" y="4008507"/>
            <a:ext cx="545448" cy="545448"/>
          </a:xfrm>
          <a:prstGeom prst="rect">
            <a:avLst/>
          </a:prstGeom>
        </p:spPr>
      </p:pic>
      <p:pic>
        <p:nvPicPr>
          <p:cNvPr id="43" name="Picture 42" descr="1420948149_social_style_3_youtube-128.png">
            <a:hlinkClick r:id="rId8" action="ppaction://hlinkfile"/>
          </p:cNvPr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5095" y="5526794"/>
            <a:ext cx="528999" cy="528999"/>
          </a:xfrm>
          <a:prstGeom prst="rect">
            <a:avLst/>
          </a:prstGeom>
        </p:spPr>
      </p:pic>
      <p:pic>
        <p:nvPicPr>
          <p:cNvPr id="45" name="Picture 44" descr="1420948164_social_style_3_in-128.png">
            <a:hlinkClick r:id="rId10" action="ppaction://hlinkfile"/>
          </p:cNvPr>
          <p:cNvPicPr>
            <a:picLocks noChangeAspect="1"/>
          </p:cNvPicPr>
          <p:nvPr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6349" y="4783089"/>
            <a:ext cx="522847" cy="522847"/>
          </a:xfrm>
          <a:prstGeom prst="rect">
            <a:avLst/>
          </a:prstGeom>
        </p:spPr>
      </p:pic>
      <p:pic>
        <p:nvPicPr>
          <p:cNvPr id="46" name="Picture 45" descr="1420948433_social_style_3_twiter-128.png">
            <a:hlinkClick r:id="rId12" action="ppaction://hlinkfile"/>
          </p:cNvPr>
          <p:cNvPicPr>
            <a:picLocks noChangeAspect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17114" y="3242143"/>
            <a:ext cx="568165" cy="568165"/>
          </a:xfrm>
          <a:prstGeom prst="rect">
            <a:avLst/>
          </a:prstGeom>
        </p:spPr>
      </p:pic>
      <p:pic>
        <p:nvPicPr>
          <p:cNvPr id="47" name="Picture 46" descr="1420948423_social_style_3_googleplus-128.png">
            <a:hlinkClick r:id="rId14" action="ppaction://hlinkfile"/>
          </p:cNvPr>
          <p:cNvPicPr>
            <a:picLocks noChangeAspect="1"/>
          </p:cNvPicPr>
          <p:nvPr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96383" y="3257522"/>
            <a:ext cx="537406" cy="537406"/>
          </a:xfrm>
          <a:prstGeom prst="rect">
            <a:avLst/>
          </a:prstGeom>
        </p:spPr>
      </p:pic>
      <p:pic>
        <p:nvPicPr>
          <p:cNvPr id="48" name="Picture 47" descr="1420948525_cssi_sina_weibo-128.png">
            <a:hlinkClick r:id="rId16" action="ppaction://hlinkfile"/>
          </p:cNvPr>
          <p:cNvPicPr>
            <a:picLocks noChangeAspect="1"/>
          </p:cNvPicPr>
          <p:nvPr/>
        </p:nvPicPr>
        <p:blipFill>
          <a:blip r:embed="rId1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69434" y="3992952"/>
            <a:ext cx="576561" cy="576558"/>
          </a:xfrm>
          <a:prstGeom prst="rect">
            <a:avLst/>
          </a:prstGeom>
        </p:spPr>
      </p:pic>
      <p:pic>
        <p:nvPicPr>
          <p:cNvPr id="2" name="Picture 1" descr="1421037698_slideshare-128.png">
            <a:hlinkClick r:id="rId18" action="ppaction://hlinkfile"/>
          </p:cNvPr>
          <p:cNvPicPr>
            <a:picLocks noChangeAspect="1"/>
          </p:cNvPicPr>
          <p:nvPr/>
        </p:nvPicPr>
        <p:blipFill>
          <a:blip r:embed="rId1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93259" y="5514925"/>
            <a:ext cx="552736" cy="552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3600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ICANN Template">
      <a:dk1>
        <a:srgbClr val="0A1F24"/>
      </a:dk1>
      <a:lt1>
        <a:sysClr val="window" lastClr="FFFFFF"/>
      </a:lt1>
      <a:dk2>
        <a:srgbClr val="1A87C9"/>
      </a:dk2>
      <a:lt2>
        <a:srgbClr val="EEECE1"/>
      </a:lt2>
      <a:accent1>
        <a:srgbClr val="1A87C9"/>
      </a:accent1>
      <a:accent2>
        <a:srgbClr val="0D436C"/>
      </a:accent2>
      <a:accent3>
        <a:srgbClr val="1B6F74"/>
      </a:accent3>
      <a:accent4>
        <a:srgbClr val="EA903A"/>
      </a:accent4>
      <a:accent5>
        <a:srgbClr val="DB6033"/>
      </a:accent5>
      <a:accent6>
        <a:srgbClr val="1768B1"/>
      </a:accent6>
      <a:hlink>
        <a:srgbClr val="1D98D3"/>
      </a:hlink>
      <a:folHlink>
        <a:srgbClr val="427BBD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dirty="0" smtClean="0">
            <a:latin typeface="Source Sans Pro"/>
            <a:cs typeface="Source Sans Pro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7428</TotalTime>
  <Words>307</Words>
  <Application>Microsoft Office PowerPoint</Application>
  <PresentationFormat>On-screen Show (4:3)</PresentationFormat>
  <Paragraphs>124</Paragraphs>
  <Slides>8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8" baseType="lpstr">
      <vt:lpstr>DengXian</vt:lpstr>
      <vt:lpstr>ＭＳ Ｐゴシック</vt:lpstr>
      <vt:lpstr>Source Sans Pro</vt:lpstr>
      <vt:lpstr>Source Sans Pro Light</vt:lpstr>
      <vt:lpstr>Arial</vt:lpstr>
      <vt:lpstr>Calibri</vt:lpstr>
      <vt:lpstr>Century Gothic</vt:lpstr>
      <vt:lpstr>Segoe UI</vt:lpstr>
      <vt:lpstr>Segoe UI Semilight</vt:lpstr>
      <vt:lpstr>Office Theme</vt:lpstr>
      <vt:lpstr>PowerPoint Presentation</vt:lpstr>
      <vt:lpstr>Agenda</vt:lpstr>
      <vt:lpstr>Scope of the Latin Script (extract)</vt:lpstr>
      <vt:lpstr>Current membership of Latin Generation Panel</vt:lpstr>
      <vt:lpstr>Additional expertise needed</vt:lpstr>
      <vt:lpstr>Draft Latin Script Repertoire (extract)</vt:lpstr>
      <vt:lpstr>What next?</vt:lpstr>
      <vt:lpstr>Engage with ICANN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Abigail</dc:creator>
  <cp:lastModifiedBy>Chris Dillon</cp:lastModifiedBy>
  <cp:revision>230</cp:revision>
  <cp:lastPrinted>2015-09-30T13:24:00Z</cp:lastPrinted>
  <dcterms:created xsi:type="dcterms:W3CDTF">2015-01-07T16:11:05Z</dcterms:created>
  <dcterms:modified xsi:type="dcterms:W3CDTF">2016-02-08T09:33:44Z</dcterms:modified>
</cp:coreProperties>
</file>