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42" r:id="rId2"/>
    <p:sldId id="322" r:id="rId3"/>
    <p:sldId id="576" r:id="rId4"/>
    <p:sldId id="380" r:id="rId5"/>
    <p:sldId id="577" r:id="rId6"/>
    <p:sldId id="579" r:id="rId7"/>
    <p:sldId id="580" r:id="rId8"/>
    <p:sldId id="581" r:id="rId9"/>
    <p:sldId id="582" r:id="rId10"/>
    <p:sldId id="585" r:id="rId11"/>
    <p:sldId id="586" r:id="rId12"/>
    <p:sldId id="584" r:id="rId13"/>
    <p:sldId id="587" r:id="rId14"/>
    <p:sldId id="588" r:id="rId15"/>
    <p:sldId id="58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B36"/>
    <a:srgbClr val="676767"/>
    <a:srgbClr val="79AC43"/>
    <a:srgbClr val="005E2B"/>
    <a:srgbClr val="000000"/>
    <a:srgbClr val="DEDEDE"/>
    <a:srgbClr val="002B49"/>
    <a:srgbClr val="9C240F"/>
    <a:srgbClr val="CB460F"/>
    <a:srgbClr val="0E4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8" autoAdjust="0"/>
    <p:restoredTop sz="95470" autoAdjust="0"/>
  </p:normalViewPr>
  <p:slideViewPr>
    <p:cSldViewPr snapToGrid="0" snapToObjects="1">
      <p:cViewPr varScale="1">
        <p:scale>
          <a:sx n="97" d="100"/>
          <a:sy n="97" d="100"/>
        </p:scale>
        <p:origin x="1448" y="200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02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stylized agenda slide</a:t>
            </a:r>
            <a:r>
              <a:rPr lang="en-US" baseline="0" dirty="0"/>
              <a:t> for your presentation.</a:t>
            </a:r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0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stylized agenda slide</a:t>
            </a:r>
            <a:r>
              <a:rPr lang="en-US" baseline="0" dirty="0"/>
              <a:t> for your presentation.</a:t>
            </a:r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rows/columns</a:t>
            </a:r>
            <a:r>
              <a:rPr lang="en-US" baseline="0" dirty="0"/>
              <a:t> &lt;</a:t>
            </a:r>
            <a:r>
              <a:rPr lang="en-US" dirty="0"/>
              <a:t>Click inside</a:t>
            </a:r>
            <a:r>
              <a:rPr lang="en-US" baseline="0" dirty="0"/>
              <a:t> the box to add or delete columns or rows, when you right click &lt; hit insert or delete columns to the right or left, or rows to the above or below.  </a:t>
            </a:r>
          </a:p>
          <a:p>
            <a:endParaRPr lang="en-US" baseline="0" dirty="0"/>
          </a:p>
          <a:p>
            <a:r>
              <a:rPr lang="en-US" baseline="0" dirty="0"/>
              <a:t>The tables will auto resize, and become smaller if you add and larger if you delete. </a:t>
            </a:r>
          </a:p>
          <a:p>
            <a:endParaRPr lang="en-US" dirty="0"/>
          </a:p>
          <a:p>
            <a:r>
              <a:rPr lang="en-US" dirty="0"/>
              <a:t>To</a:t>
            </a:r>
            <a:r>
              <a:rPr lang="en-US" baseline="0" dirty="0"/>
              <a:t> change the colors of the boxes, Click &lt; Format Table &lt; Fill &lt; Choose your 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1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rows/columns</a:t>
            </a:r>
            <a:r>
              <a:rPr lang="en-US" baseline="0" dirty="0"/>
              <a:t> &lt;</a:t>
            </a:r>
            <a:r>
              <a:rPr lang="en-US" dirty="0"/>
              <a:t>Click inside</a:t>
            </a:r>
            <a:r>
              <a:rPr lang="en-US" baseline="0" dirty="0"/>
              <a:t> the box to add or delete columns or rows, when you right click &lt; hit insert or delete columns to the right or left, or rows to the above or below.  </a:t>
            </a:r>
          </a:p>
          <a:p>
            <a:endParaRPr lang="en-US" baseline="0" dirty="0"/>
          </a:p>
          <a:p>
            <a:r>
              <a:rPr lang="en-US" baseline="0" dirty="0"/>
              <a:t>The tables will auto resize, and become smaller if you add and larger if you delete. </a:t>
            </a:r>
          </a:p>
          <a:p>
            <a:endParaRPr lang="en-US" dirty="0"/>
          </a:p>
          <a:p>
            <a:r>
              <a:rPr lang="en-US" dirty="0"/>
              <a:t>To</a:t>
            </a:r>
            <a:r>
              <a:rPr lang="en-US" baseline="0" dirty="0"/>
              <a:t> change the colors of the boxes, Click &lt; Format Table &lt; Fill &lt; Choose your 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5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 adjust the length and width of the arrow, click on the arrow, grab a corner, and lengthen or shorten, depending on your preference.  </a:t>
            </a:r>
          </a:p>
          <a:p>
            <a:endParaRPr lang="en-US" baseline="0" dirty="0"/>
          </a:p>
          <a:p>
            <a:r>
              <a:rPr lang="en-US" baseline="0" dirty="0"/>
              <a:t>To add a bubble, click on the bubble, ensure it is fully highlighted, COPY and PASTE.  Then drag the bubble to your preferred placement.  </a:t>
            </a:r>
          </a:p>
          <a:p>
            <a:endParaRPr lang="en-US" baseline="0" dirty="0"/>
          </a:p>
          <a:p>
            <a:r>
              <a:rPr lang="en-US" baseline="0" dirty="0"/>
              <a:t>To delete a bubble, click on the bubble, ensuring it is highlighted and click DELETE.  If you make a mistake, go to your top bar on PP and click EDIT, UNDO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1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NUL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hyperlink" Target="https://en.wikipedia.org/wiki/Pinyi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84938" y="824754"/>
            <a:ext cx="7932000" cy="1768314"/>
          </a:xfrm>
        </p:spPr>
        <p:txBody>
          <a:bodyPr/>
          <a:lstStyle/>
          <a:p>
            <a:r>
              <a:rPr lang="en-US" dirty="0"/>
              <a:t>Latin Generation Panel Overview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0074" y="2765533"/>
            <a:ext cx="7907338" cy="927926"/>
          </a:xfrm>
        </p:spPr>
        <p:txBody>
          <a:bodyPr/>
          <a:lstStyle/>
          <a:p>
            <a:r>
              <a:rPr lang="en-US" dirty="0"/>
              <a:t>Mirjana Tasić</a:t>
            </a:r>
          </a:p>
          <a:p>
            <a:r>
              <a:rPr lang="en-US" dirty="0"/>
              <a:t>Panel chair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8383" y="5844209"/>
            <a:ext cx="39115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cs typeface="Source Sans Pro"/>
              </a:rPr>
              <a:t>ICANN60, ABU DHABI, October, 2017</a:t>
            </a:r>
          </a:p>
        </p:txBody>
      </p:sp>
    </p:spTree>
    <p:extLst>
      <p:ext uri="{BB962C8B-B14F-4D97-AF65-F5344CB8AC3E}">
        <p14:creationId xmlns:p14="http://schemas.microsoft.com/office/powerpoint/2010/main" val="315072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Latin GP  Overview  - Work Plan</a:t>
            </a:r>
            <a:endParaRPr lang="en-US" dirty="0">
              <a:latin typeface="+mn-lt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99072"/>
              </p:ext>
            </p:extLst>
          </p:nvPr>
        </p:nvGraphicFramePr>
        <p:xfrm>
          <a:off x="395519" y="1131194"/>
          <a:ext cx="7992336" cy="44349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4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28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90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173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Step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Activity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Duration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050">
                <a:tc>
                  <a:txBody>
                    <a:bodyPr/>
                    <a:lstStyle/>
                    <a:p>
                      <a:pPr algn="r"/>
                      <a:r>
                        <a:rPr lang="en-US" sz="1700" b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Initiate work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2 weeks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3352">
                <a:tc>
                  <a:txBody>
                    <a:bodyPr/>
                    <a:lstStyle/>
                    <a:p>
                      <a:pPr algn="r"/>
                      <a:r>
                        <a:rPr lang="en-US" sz="1700" b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Develop principles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4 weeks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5406">
                <a:tc>
                  <a:txBody>
                    <a:bodyPr/>
                    <a:lstStyle/>
                    <a:p>
                      <a:pPr algn="r"/>
                      <a:r>
                        <a:rPr lang="en-US" sz="1700" b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Develop Repertoire and Variants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24 weeks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5406">
                <a:tc>
                  <a:txBody>
                    <a:bodyPr/>
                    <a:lstStyle/>
                    <a:p>
                      <a:pPr algn="r"/>
                      <a:r>
                        <a:rPr lang="en-US" sz="1700" b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Integrate results from two</a:t>
                      </a:r>
                      <a:r>
                        <a:rPr lang="en-US" sz="1700" baseline="0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 working groups</a:t>
                      </a:r>
                      <a:endParaRPr lang="en-US" sz="1700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4 weeks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42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Latin GP  Overview  - Work Plan</a:t>
            </a:r>
            <a:endParaRPr lang="en-US" dirty="0">
              <a:latin typeface="+mn-lt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62841"/>
              </p:ext>
            </p:extLst>
          </p:nvPr>
        </p:nvGraphicFramePr>
        <p:xfrm>
          <a:off x="395519" y="1131194"/>
          <a:ext cx="7992336" cy="44349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4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28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90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173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Step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Activity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Duration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050">
                <a:tc>
                  <a:txBody>
                    <a:bodyPr/>
                    <a:lstStyle/>
                    <a:p>
                      <a:pPr algn="r"/>
                      <a:r>
                        <a:rPr lang="en-US" sz="1700" b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0" i="0" kern="120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Discuss WLE rules needed for Latin script LGR</a:t>
                      </a:r>
                      <a:r>
                        <a:rPr lang="en-US" sz="1700" b="0" i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US" sz="1700" b="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lang="en-US" sz="1700" baseline="0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700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weeks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3352">
                <a:tc>
                  <a:txBody>
                    <a:bodyPr/>
                    <a:lstStyle/>
                    <a:p>
                      <a:pPr algn="r"/>
                      <a:r>
                        <a:rPr lang="en-US" sz="1700" b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0" i="0" kern="120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Prepare Latin script LGR proposal for public comment</a:t>
                      </a:r>
                      <a:r>
                        <a:rPr lang="en-US" sz="1700" b="0" i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US" sz="1700" b="0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8 weeks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5406">
                <a:tc>
                  <a:txBody>
                    <a:bodyPr/>
                    <a:lstStyle/>
                    <a:p>
                      <a:pPr algn="r"/>
                      <a:r>
                        <a:rPr lang="en-US" sz="1700" b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0" i="0" kern="120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Finalize Latin LGR proposal </a:t>
                      </a:r>
                      <a:r>
                        <a:rPr lang="en-US" sz="1700" b="0" i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10 weeks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5406">
                <a:tc>
                  <a:txBody>
                    <a:bodyPr/>
                    <a:lstStyle/>
                    <a:p>
                      <a:pPr algn="r"/>
                      <a:endParaRPr lang="en-US" sz="1700" b="0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91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769096" cy="450663"/>
          </a:xfrm>
        </p:spPr>
        <p:txBody>
          <a:bodyPr/>
          <a:lstStyle/>
          <a:p>
            <a:pPr marL="97200" lvl="1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Latin GP Overview </a:t>
            </a:r>
            <a:r>
              <a:rPr lang="mr-IN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 of Workin Groups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834" y="1113183"/>
            <a:ext cx="7923257" cy="309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>
                <a:solidFill>
                  <a:srgbClr val="0C1F24"/>
                </a:solidFill>
                <a:cs typeface="Arial"/>
              </a:rPr>
              <a:t>Repertoire Working group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10 members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Developing Principles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Processing Languages to build the Repertoire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>
                <a:solidFill>
                  <a:srgbClr val="0C1F24"/>
                </a:solidFill>
                <a:cs typeface="Arial"/>
              </a:rPr>
              <a:t>Variant Working Group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4 members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Developing Principles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Developing Variants</a:t>
            </a:r>
          </a:p>
        </p:txBody>
      </p:sp>
    </p:spTree>
    <p:extLst>
      <p:ext uri="{BB962C8B-B14F-4D97-AF65-F5344CB8AC3E}">
        <p14:creationId xmlns:p14="http://schemas.microsoft.com/office/powerpoint/2010/main" val="153127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769096" cy="450663"/>
          </a:xfrm>
        </p:spPr>
        <p:txBody>
          <a:bodyPr/>
          <a:lstStyle/>
          <a:p>
            <a:pPr marL="97200" lvl="1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Latin GP Overview </a:t>
            </a:r>
            <a:r>
              <a:rPr lang="mr-IN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work accomplished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834" y="1113183"/>
            <a:ext cx="792325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>
                <a:solidFill>
                  <a:srgbClr val="0C1F24"/>
                </a:solidFill>
                <a:cs typeface="Arial"/>
              </a:rPr>
              <a:t>Developing Repertoire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180 EGIDS 1-4 Languages processed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Xxx MSR2 code points attested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Xxx non MSR2 code points detected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>
                <a:solidFill>
                  <a:srgbClr val="0C1F24"/>
                </a:solidFill>
                <a:cs typeface="Arial"/>
              </a:rPr>
              <a:t>Developing Variants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Xx in script variants detected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Xx variants with Cyrillic script detected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Xx variants with Greek script detected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Xx variants with nn script detected</a:t>
            </a:r>
          </a:p>
          <a:p>
            <a:pPr marL="342900" indent="-342900">
              <a:lnSpc>
                <a:spcPct val="120000"/>
              </a:lnSpc>
              <a:buSzPct val="75000"/>
              <a:buFont typeface="HiraginoSans-W3" charset="-128"/>
              <a:buChar char="⦿"/>
            </a:pPr>
            <a:endParaRPr lang="en-US">
              <a:solidFill>
                <a:srgbClr val="0C1F2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7103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769096" cy="450663"/>
          </a:xfrm>
        </p:spPr>
        <p:txBody>
          <a:bodyPr/>
          <a:lstStyle/>
          <a:p>
            <a:pPr marL="97200" lvl="1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Latin GP Overview </a:t>
            </a:r>
            <a:r>
              <a:rPr lang="mr-IN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Unofficial public comment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834" y="1113183"/>
            <a:ext cx="7923257" cy="336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>
                <a:solidFill>
                  <a:srgbClr val="0C1F24"/>
                </a:solidFill>
                <a:cs typeface="Arial"/>
              </a:rPr>
              <a:t>Unofficial consultations started on xx.xx.2017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>
                <a:solidFill>
                  <a:srgbClr val="0C1F24"/>
                </a:solidFill>
                <a:cs typeface="Arial"/>
              </a:rPr>
              <a:t>Asking community on Principles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Developing Repertoire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Developing Variants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endParaRPr lang="en-US">
              <a:solidFill>
                <a:srgbClr val="0C1F24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>
                <a:solidFill>
                  <a:srgbClr val="0C1F24"/>
                </a:solidFill>
                <a:cs typeface="Arial"/>
              </a:rPr>
              <a:t>Expectations</a:t>
            </a:r>
            <a:endParaRPr lang="en-US">
              <a:solidFill>
                <a:srgbClr val="0C1F24"/>
              </a:solidFill>
              <a:cs typeface="Arial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Improvemrnt of Principles</a:t>
            </a:r>
            <a:endParaRPr lang="en-US">
              <a:solidFill>
                <a:srgbClr val="0C1F24"/>
              </a:solidFill>
              <a:cs typeface="Arial"/>
            </a:endParaRPr>
          </a:p>
          <a:p>
            <a:pPr marL="342900" indent="-342900">
              <a:lnSpc>
                <a:spcPct val="120000"/>
              </a:lnSpc>
              <a:buSzPct val="75000"/>
              <a:buFont typeface="HiraginoSans-W3" charset="-128"/>
              <a:buChar char="⦿"/>
            </a:pPr>
            <a:endParaRPr lang="en-US">
              <a:solidFill>
                <a:srgbClr val="0C1F2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466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hevron 48"/>
          <p:cNvSpPr/>
          <p:nvPr/>
        </p:nvSpPr>
        <p:spPr>
          <a:xfrm>
            <a:off x="544104" y="3172029"/>
            <a:ext cx="7022592" cy="9144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2872" y="3127367"/>
            <a:ext cx="166258" cy="166258"/>
          </a:xfrm>
          <a:prstGeom prst="ellipse">
            <a:avLst/>
          </a:prstGeom>
          <a:solidFill>
            <a:srgbClr val="1D9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46568" y="3127367"/>
            <a:ext cx="166258" cy="166258"/>
          </a:xfrm>
          <a:prstGeom prst="ellipse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95170" y="3127367"/>
            <a:ext cx="166258" cy="166258"/>
          </a:xfrm>
          <a:prstGeom prst="ellipse">
            <a:avLst/>
          </a:prstGeom>
          <a:solidFill>
            <a:srgbClr val="DB6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09716" y="3127367"/>
            <a:ext cx="166258" cy="166258"/>
          </a:xfrm>
          <a:prstGeom prst="ellipse">
            <a:avLst/>
          </a:prstGeom>
          <a:solidFill>
            <a:srgbClr val="0D43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30625" y="3127367"/>
            <a:ext cx="166258" cy="166258"/>
          </a:xfrm>
          <a:prstGeom prst="ellipse">
            <a:avLst/>
          </a:prstGeom>
          <a:solidFill>
            <a:srgbClr val="176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6226" y="1483781"/>
            <a:ext cx="1259550" cy="1259550"/>
            <a:chOff x="569487" y="2043501"/>
            <a:chExt cx="1346792" cy="1346792"/>
          </a:xfrm>
        </p:grpSpPr>
        <p:sp>
          <p:nvSpPr>
            <p:cNvPr id="11" name="Teardrop 1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2599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Jul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2017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49777" y="1519428"/>
            <a:ext cx="1259550" cy="1774198"/>
            <a:chOff x="2105815" y="2043501"/>
            <a:chExt cx="1346792" cy="1897087"/>
          </a:xfrm>
        </p:grpSpPr>
        <p:sp>
          <p:nvSpPr>
            <p:cNvPr id="13" name="Oval 12"/>
            <p:cNvSpPr/>
            <p:nvPr/>
          </p:nvSpPr>
          <p:spPr>
            <a:xfrm>
              <a:off x="2690831" y="3762814"/>
              <a:ext cx="177774" cy="177774"/>
            </a:xfrm>
            <a:prstGeom prst="ellipse">
              <a:avLst/>
            </a:prstGeom>
            <a:solidFill>
              <a:srgbClr val="1B6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105815" y="2043501"/>
              <a:ext cx="1346792" cy="1346792"/>
              <a:chOff x="569487" y="2043501"/>
              <a:chExt cx="1346792" cy="1346792"/>
            </a:xfrm>
          </p:grpSpPr>
          <p:sp>
            <p:nvSpPr>
              <p:cNvPr id="23" name="Teardrop 22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4800" y="2386020"/>
                <a:ext cx="1273358" cy="691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Arial"/>
                  </a:rPr>
                  <a:t>Jan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Arial"/>
                  </a:rPr>
                  <a:t>2018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783328" y="1483781"/>
            <a:ext cx="1259550" cy="1259550"/>
            <a:chOff x="569487" y="2043501"/>
            <a:chExt cx="1346792" cy="1346792"/>
          </a:xfrm>
        </p:grpSpPr>
        <p:sp>
          <p:nvSpPr>
            <p:cNvPr id="26" name="Teardrop 2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Feb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16879" y="1483781"/>
            <a:ext cx="1259550" cy="1259550"/>
            <a:chOff x="569487" y="2043501"/>
            <a:chExt cx="1346792" cy="1346792"/>
          </a:xfrm>
        </p:grpSpPr>
        <p:sp>
          <p:nvSpPr>
            <p:cNvPr id="31" name="Teardrop 3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Mar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50430" y="1483781"/>
            <a:ext cx="1259550" cy="1259550"/>
            <a:chOff x="569487" y="2043501"/>
            <a:chExt cx="1346792" cy="1346792"/>
          </a:xfrm>
        </p:grpSpPr>
        <p:sp>
          <p:nvSpPr>
            <p:cNvPr id="44" name="Teardrop 43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Apr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83979" y="1483781"/>
            <a:ext cx="1259550" cy="1259550"/>
            <a:chOff x="569487" y="2043501"/>
            <a:chExt cx="1346792" cy="1346792"/>
          </a:xfrm>
        </p:grpSpPr>
        <p:sp>
          <p:nvSpPr>
            <p:cNvPr id="36" name="Teardrop 3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1768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Jul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93575" y="2774845"/>
            <a:ext cx="1286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154A78"/>
                </a:solidFill>
                <a:cs typeface="Arial"/>
              </a:rPr>
              <a:t>Next</a:t>
            </a:r>
          </a:p>
          <a:p>
            <a:pPr algn="ctr"/>
            <a:r>
              <a:rPr lang="en-US" sz="2300" dirty="0">
                <a:solidFill>
                  <a:srgbClr val="154A78"/>
                </a:solidFill>
                <a:cs typeface="Arial"/>
              </a:rPr>
              <a:t>Steps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65" y="3457102"/>
            <a:ext cx="119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Arial"/>
              </a:rPr>
              <a:t>Developing Principles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7714" y="3457102"/>
            <a:ext cx="119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Arial"/>
              </a:rPr>
              <a:t>Developing Code points Repertoire and Variants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38766" y="3457102"/>
            <a:ext cx="119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Integration of different groups work products</a:t>
            </a:r>
            <a:endParaRPr lang="en-US" sz="1200" dirty="0"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7489" y="3457102"/>
            <a:ext cx="119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Discuss WLE Rules needed for Latin Script LGR</a:t>
            </a:r>
            <a:endParaRPr lang="en-US" sz="1200" dirty="0"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98737" y="3457102"/>
            <a:ext cx="1190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Prepare Latin Script LGR Proposal for Public Comment</a:t>
            </a:r>
            <a:endParaRPr lang="en-US" sz="1200" dirty="0"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0002" y="4943857"/>
            <a:ext cx="8320171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US" sz="1200" b="1" dirty="0">
                <a:solidFill>
                  <a:srgbClr val="154A78"/>
                </a:solidFill>
                <a:cs typeface="Arial"/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0004" y="4593760"/>
            <a:ext cx="717541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US" sz="1700" b="1" dirty="0">
                <a:solidFill>
                  <a:srgbClr val="154A78"/>
                </a:solidFill>
                <a:cs typeface="Arial"/>
              </a:rPr>
              <a:t>To Summarize: work started on 15. May 2017.</a:t>
            </a:r>
          </a:p>
          <a:p>
            <a:pPr>
              <a:lnSpc>
                <a:spcPts val="1980"/>
              </a:lnSpc>
            </a:pPr>
            <a:r>
              <a:rPr lang="en-US" sz="1600" b="1" dirty="0">
                <a:solidFill>
                  <a:srgbClr val="154A78"/>
                </a:solidFill>
                <a:cs typeface="Arial"/>
              </a:rPr>
              <a:t>14 months is estimated time for project finalization</a:t>
            </a:r>
            <a:endParaRPr lang="en-US" sz="1700" b="1" dirty="0">
              <a:solidFill>
                <a:srgbClr val="154A78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400"/>
              <a:t>Latin GP  Overview  - </a:t>
            </a:r>
            <a:r>
              <a:rPr lang="en-US" sz="2400" dirty="0">
                <a:latin typeface="+mn-lt"/>
              </a:rPr>
              <a:t>Tentative completion date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32415" y="3458602"/>
            <a:ext cx="119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Arial"/>
              </a:rPr>
              <a:t>Submission to ICANN</a:t>
            </a:r>
          </a:p>
        </p:txBody>
      </p:sp>
    </p:spTree>
    <p:extLst>
      <p:ext uri="{BB962C8B-B14F-4D97-AF65-F5344CB8AC3E}">
        <p14:creationId xmlns:p14="http://schemas.microsoft.com/office/powerpoint/2010/main" val="39740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>
                <a:solidFill>
                  <a:schemeClr val="bg1"/>
                </a:solidFill>
              </a:rPr>
              <a:t>Geographic and Linguistic spread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48738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48738" y="3681668"/>
            <a:ext cx="2539800" cy="87588"/>
          </a:xfrm>
          <a:prstGeom prst="rect">
            <a:avLst/>
          </a:prstGeom>
          <a:solidFill>
            <a:srgbClr val="114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074908" y="3895123"/>
            <a:ext cx="498944" cy="4989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6759" y="1982152"/>
            <a:ext cx="208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Short history.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79874" y="1982152"/>
            <a:ext cx="20800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en-US">
              <a:solidFill>
                <a:schemeClr val="bg1"/>
              </a:solidFill>
            </a:endParaRPr>
          </a:p>
          <a:p>
            <a:pPr marL="0" lvl="1" algn="ctr"/>
            <a:r>
              <a:rPr lang="en-US">
                <a:solidFill>
                  <a:schemeClr val="bg1"/>
                </a:solidFill>
              </a:rPr>
              <a:t>Scope of work</a:t>
            </a:r>
            <a:endParaRPr lang="en-US" sz="200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6759" y="4364806"/>
            <a:ext cx="208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Members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79874" y="4364806"/>
            <a:ext cx="2080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200" lvl="1"/>
            <a:r>
              <a:rPr lang="en-US">
                <a:solidFill>
                  <a:schemeClr val="bg1"/>
                </a:solidFill>
              </a:rPr>
              <a:t>Challenges with scope and solutions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83988" y="4364806"/>
            <a:ext cx="2080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200" lvl="1"/>
            <a:r>
              <a:rPr lang="en-US">
                <a:solidFill>
                  <a:schemeClr val="bg1"/>
                </a:solidFill>
              </a:rPr>
              <a:t>Challenges with membership and solutions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48738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Latin GP  Overview  - Introduction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258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Latin GP  Overview - Short history</a:t>
            </a:r>
          </a:p>
        </p:txBody>
      </p:sp>
      <p:sp>
        <p:nvSpPr>
          <p:cNvPr id="2" name="Rectangle 1"/>
          <p:cNvSpPr/>
          <p:nvPr/>
        </p:nvSpPr>
        <p:spPr>
          <a:xfrm>
            <a:off x="569843" y="2332383"/>
            <a:ext cx="78180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Summer 2016 - GP restart with new call for volunteers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Real work started October, 2016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GP proposal finalized and sent to IP at the begining of May, 2017</a:t>
            </a:r>
          </a:p>
          <a:p>
            <a:pPr marL="285750" indent="-285750">
              <a:spcBef>
                <a:spcPts val="1200"/>
              </a:spcBef>
              <a:buFont typeface="AppleSymbols" charset="0"/>
              <a:buChar char="⌾"/>
            </a:pPr>
            <a:r>
              <a:rPr lang="en-US" dirty="0">
                <a:solidFill>
                  <a:schemeClr val="accent1"/>
                </a:solidFill>
              </a:rPr>
              <a:t>GP seated on </a:t>
            </a:r>
            <a:r>
              <a:rPr lang="en-US"/>
              <a:t> </a:t>
            </a:r>
            <a:r>
              <a:rPr lang="en-US">
                <a:solidFill>
                  <a:srgbClr val="00B0F0"/>
                </a:solidFill>
              </a:rPr>
              <a:t>Monday 15 May, 2017</a:t>
            </a:r>
            <a:r>
              <a:rPr lang="en-US"/>
              <a:t> </a:t>
            </a:r>
          </a:p>
          <a:p>
            <a:pPr marL="285750" indent="-285750">
              <a:spcBef>
                <a:spcPts val="1200"/>
              </a:spcBef>
              <a:buFont typeface="AppleSymbols" charset="0"/>
              <a:buChar char="⌾"/>
            </a:pPr>
            <a:r>
              <a:rPr lang="en-US">
                <a:hlinkClick r:id="rId2" invalidUrl="https://community.icann.org/download/attachments/52897663/LatinGP-Proposal - 20170511.docx?version=1&amp;modificationDate=1494507106000&amp;api=v2"/>
              </a:rPr>
              <a:t>Proposal for formation of Latin Generation Panel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583114" cy="450663"/>
          </a:xfrm>
        </p:spPr>
        <p:txBody>
          <a:bodyPr/>
          <a:lstStyle/>
          <a:p>
            <a:r>
              <a:rPr lang="en-US" sz="2400"/>
              <a:t>Latin GP Overview </a:t>
            </a:r>
            <a:r>
              <a:rPr lang="mr-IN"/>
              <a:t>–</a:t>
            </a:r>
            <a:r>
              <a:rPr lang="en-US"/>
              <a:t> </a:t>
            </a:r>
            <a:r>
              <a:rPr lang="en-US" sz="2400"/>
              <a:t>Geographic and linguistic spread</a:t>
            </a:r>
            <a:endParaRPr lang="en-US" sz="2400" dirty="0"/>
          </a:p>
        </p:txBody>
      </p:sp>
      <p:pic>
        <p:nvPicPr>
          <p:cNvPr id="7" name="Picture 2" descr="https://lh5.googleusercontent.com/vXr3tf278DWO5QvItHqjVHnB5dAIahdu_WFYxaQAmYWD4PCDRnZcvcG4TpwdoKdSpvg2sK1Km8nJ_R8JSItfwh8DPJeUo-sl8AXnfb2OXO6CPfLELyW1OHHCEvCYKnoDENeMo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86" y="822757"/>
            <a:ext cx="6550606" cy="404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154982" y="5198540"/>
            <a:ext cx="880303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>
                <a:solidFill>
                  <a:srgbClr val="005E2B"/>
                </a:solidFill>
              </a:rPr>
              <a:t>The dark green </a:t>
            </a:r>
            <a:r>
              <a:rPr lang="en-US" sz="1400"/>
              <a:t>areas show the countries where the Latin script is the sole main script. </a:t>
            </a:r>
          </a:p>
          <a:p>
            <a:r>
              <a:rPr lang="en-US" sz="1400" b="1">
                <a:solidFill>
                  <a:srgbClr val="79AC43"/>
                </a:solidFill>
              </a:rPr>
              <a:t>Light green </a:t>
            </a:r>
            <a:r>
              <a:rPr lang="en-US" sz="1400"/>
              <a:t>shows countries where Latin co-exists with other scripts. </a:t>
            </a:r>
          </a:p>
          <a:p>
            <a:r>
              <a:rPr lang="en-US" sz="1400" b="1">
                <a:solidFill>
                  <a:srgbClr val="676767"/>
                </a:solidFill>
              </a:rPr>
              <a:t>Grey</a:t>
            </a:r>
            <a:r>
              <a:rPr lang="en-US" sz="1400"/>
              <a:t> areas - Latin-script alphabets are sometimes extensively used in areas </a:t>
            </a:r>
          </a:p>
          <a:p>
            <a:r>
              <a:rPr lang="en-US" sz="1400"/>
              <a:t>colored grey due to the use of unofficial second languages, such as French in Algeria </a:t>
            </a:r>
          </a:p>
          <a:p>
            <a:r>
              <a:rPr lang="en-US" sz="1400"/>
              <a:t>and English in Egypt, and to Latin transliteration of the official script, such as </a:t>
            </a:r>
            <a:r>
              <a:rPr lang="en-US" sz="1400">
                <a:hlinkClick r:id="rId3"/>
              </a:rPr>
              <a:t>pinyin</a:t>
            </a:r>
            <a:r>
              <a:rPr lang="en-US" sz="1400"/>
              <a:t> in China</a:t>
            </a:r>
            <a:endParaRPr lang="en-US" sz="1400" dirty="0" err="1" smtClean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2648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451044" cy="450663"/>
          </a:xfrm>
        </p:spPr>
        <p:txBody>
          <a:bodyPr/>
          <a:lstStyle/>
          <a:p>
            <a:r>
              <a:rPr lang="en-US" sz="2400"/>
              <a:t>Latin GP  Overview </a:t>
            </a:r>
            <a:r>
              <a:rPr lang="mr-IN" sz="2400"/>
              <a:t>–</a:t>
            </a:r>
            <a:r>
              <a:rPr lang="en-US" sz="2400"/>
              <a:t> Scope of the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905" y="834888"/>
            <a:ext cx="7867948" cy="526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Maximal Starting repertoire V2(MSR-2)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Lowercase letters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 UNICODE ranges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Wingdings" charset="2"/>
              <a:buChar char=""/>
            </a:pPr>
            <a:r>
              <a:rPr lang="en-US" sz="1400" dirty="0"/>
              <a:t>Controls and Basic Latin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Wingdings" charset="2"/>
              <a:buChar char=""/>
            </a:pPr>
            <a:r>
              <a:rPr lang="en-US" sz="1400" dirty="0"/>
              <a:t>Controls and Latin-1 Supplement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Wingdings" charset="2"/>
              <a:buChar char=""/>
            </a:pPr>
            <a:r>
              <a:rPr lang="en-US" sz="1400" dirty="0"/>
              <a:t>Latin Extended-A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Wingdings" charset="2"/>
              <a:buChar char=""/>
            </a:pPr>
            <a:r>
              <a:rPr lang="en-US" sz="1400" dirty="0"/>
              <a:t>Latin Extended-B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Wingdings" charset="2"/>
              <a:buChar char=""/>
            </a:pPr>
            <a:r>
              <a:rPr lang="en-US" sz="1400" dirty="0"/>
              <a:t>IPA Extensions </a:t>
            </a:r>
            <a:r>
              <a:rPr lang="en-US" sz="1400" dirty="0">
                <a:solidFill>
                  <a:srgbClr val="0C1F24"/>
                </a:solidFill>
                <a:cs typeface="Arial"/>
              </a:rPr>
              <a:t> 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Wingdings" charset="2"/>
              <a:buChar char=""/>
            </a:pPr>
            <a:r>
              <a:rPr lang="en-US" sz="1400" dirty="0"/>
              <a:t>Combining Diacritical Marks 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Wingdings" charset="2"/>
              <a:buChar char=""/>
            </a:pPr>
            <a:r>
              <a:rPr lang="en-US" sz="1400" dirty="0"/>
              <a:t>Combining Diacritical Marks Supplement</a:t>
            </a:r>
            <a:endParaRPr lang="en-US" sz="1400" dirty="0">
              <a:solidFill>
                <a:srgbClr val="0C1F24"/>
              </a:solidFill>
              <a:cs typeface="Arial"/>
            </a:endParaRPr>
          </a:p>
          <a:p>
            <a:pPr marL="800100" lvl="1" indent="-342900">
              <a:lnSpc>
                <a:spcPct val="120000"/>
              </a:lnSpc>
              <a:buSzPct val="75000"/>
              <a:buFont typeface="Wingdings" charset="2"/>
              <a:buChar char=""/>
            </a:pPr>
            <a:r>
              <a:rPr lang="en-US" sz="1400" dirty="0"/>
              <a:t>Latin Extended Additional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Wingdings" charset="2"/>
              <a:buChar char=""/>
            </a:pPr>
            <a:r>
              <a:rPr lang="en-US" sz="1400" dirty="0"/>
              <a:t>Latin Extended-C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Non exhaustive list of 455 languages in scope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Non exhaustive list of EGIDS 1-5  languages contains 300 languages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Non exhaustive list of EGIDS 1-4  languages contains 180 languages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At a glance, there are  279 MSR-2 code points for attestation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Latin GP  Overview - Members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834" y="1113183"/>
            <a:ext cx="7923257" cy="451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>
                <a:solidFill>
                  <a:srgbClr val="0C1F24"/>
                </a:solidFill>
                <a:cs typeface="Arial"/>
              </a:rPr>
              <a:t>17 members, 3 observers</a:t>
            </a:r>
            <a:r>
              <a:rPr lang="en-US">
                <a:solidFill>
                  <a:srgbClr val="1A87C9"/>
                </a:solidFill>
                <a:cs typeface="Arial"/>
              </a:rPr>
              <a:t> 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>
                <a:solidFill>
                  <a:srgbClr val="0C1F24"/>
                </a:solidFill>
                <a:cs typeface="Arial"/>
              </a:rPr>
              <a:t>Language representatives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/>
              <a:t>Asia								 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/>
              <a:t>Africa						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/>
              <a:t>Europe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Australia and Oceania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 </a:t>
            </a:r>
            <a:r>
              <a:rPr lang="en-US">
                <a:solidFill>
                  <a:srgbClr val="0C1F24"/>
                </a:solidFill>
                <a:cs typeface="Arial"/>
              </a:rPr>
              <a:t>Diversity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/>
              <a:t>Community Representatives		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/>
              <a:t>Linguistic Expert 					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/>
              <a:t>Registry/Registrar Expert 			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/>
              <a:t>Policy Expert 						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/>
              <a:t>Technical community, DNS			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/>
              <a:t>IDNA/Unicode Expert </a:t>
            </a:r>
            <a:r>
              <a:rPr lang="en-US" sz="200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64898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769096" cy="450663"/>
          </a:xfrm>
        </p:spPr>
        <p:txBody>
          <a:bodyPr/>
          <a:lstStyle/>
          <a:p>
            <a:pPr marL="97200" lvl="1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Latin GP  Overview - Challenges with scope and 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834" y="1113183"/>
            <a:ext cx="7923257" cy="339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>
                <a:solidFill>
                  <a:srgbClr val="0C1F24"/>
                </a:solidFill>
                <a:cs typeface="Arial"/>
              </a:rPr>
              <a:t>Challenges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Many languages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Many code points to process</a:t>
            </a:r>
            <a:endParaRPr lang="en-US">
              <a:solidFill>
                <a:srgbClr val="1A87C9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>
                <a:solidFill>
                  <a:srgbClr val="0C1F24"/>
                </a:solidFill>
                <a:cs typeface="Arial"/>
              </a:rPr>
              <a:t>Solutions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Process languages with EGIDS 1-4 first (180)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/>
              <a:t>Process MSR2 code points not attested  during languages processing 		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/>
              <a:t>Consider processing languages with EGIDS 5	(120)			</a:t>
            </a:r>
            <a:r>
              <a:rPr lang="en-US" sz="200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3387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769096" cy="450663"/>
          </a:xfrm>
        </p:spPr>
        <p:txBody>
          <a:bodyPr/>
          <a:lstStyle/>
          <a:p>
            <a:pPr marL="97200" lvl="1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Latin GP Overview -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Challenges with membership and 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834" y="1113183"/>
            <a:ext cx="7923257" cy="299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>
                <a:solidFill>
                  <a:srgbClr val="0C1F24"/>
                </a:solidFill>
                <a:cs typeface="Arial"/>
              </a:rPr>
              <a:t>Challenges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Representatives from different geographic regions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Not enough members to cover workload</a:t>
            </a:r>
            <a:endParaRPr lang="en-US">
              <a:solidFill>
                <a:srgbClr val="1A87C9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>
                <a:solidFill>
                  <a:srgbClr val="0C1F24"/>
                </a:solidFill>
                <a:cs typeface="Arial"/>
              </a:rPr>
              <a:t>Solutions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Contacting people during different ICANN venues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Workload divided in two groups</a:t>
            </a:r>
          </a:p>
          <a:p>
            <a:pPr marL="1257300" lvl="2" indent="-342900">
              <a:lnSpc>
                <a:spcPct val="120000"/>
              </a:lnSpc>
              <a:buSzPct val="75000"/>
              <a:buFont typeface="Arial" charset="0"/>
              <a:buChar char="•"/>
            </a:pPr>
            <a:r>
              <a:rPr lang="en-US">
                <a:solidFill>
                  <a:srgbClr val="0C1F24"/>
                </a:solidFill>
                <a:cs typeface="Arial"/>
              </a:rPr>
              <a:t>Repertoire Group</a:t>
            </a:r>
          </a:p>
          <a:p>
            <a:pPr marL="1257300" lvl="2" indent="-342900">
              <a:lnSpc>
                <a:spcPct val="120000"/>
              </a:lnSpc>
              <a:buSzPct val="75000"/>
              <a:buFont typeface="Arial" charset="0"/>
              <a:buChar char="•"/>
            </a:pPr>
            <a:r>
              <a:rPr lang="en-US">
                <a:solidFill>
                  <a:srgbClr val="0C1F24"/>
                </a:solidFill>
                <a:cs typeface="Arial"/>
              </a:rPr>
              <a:t>Variant Group</a:t>
            </a:r>
          </a:p>
        </p:txBody>
      </p:sp>
    </p:spTree>
    <p:extLst>
      <p:ext uri="{BB962C8B-B14F-4D97-AF65-F5344CB8AC3E}">
        <p14:creationId xmlns:p14="http://schemas.microsoft.com/office/powerpoint/2010/main" val="184130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>
                <a:solidFill>
                  <a:schemeClr val="bg1"/>
                </a:solidFill>
              </a:rPr>
              <a:t>Work accoplished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7200" lvl="1"/>
            <a:r>
              <a:rPr lang="en-US">
                <a:solidFill>
                  <a:schemeClr val="bg1"/>
                </a:solidFill>
              </a:rPr>
              <a:t>Tentative completion date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48738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48738" y="3681668"/>
            <a:ext cx="2539800" cy="87588"/>
          </a:xfrm>
          <a:prstGeom prst="rect">
            <a:avLst/>
          </a:prstGeom>
          <a:solidFill>
            <a:srgbClr val="114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074908" y="3895123"/>
            <a:ext cx="498944" cy="4989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6759" y="1982152"/>
            <a:ext cx="208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Overview of the plan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79874" y="1982152"/>
            <a:ext cx="20800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en-US">
              <a:solidFill>
                <a:schemeClr val="bg1"/>
              </a:solidFill>
            </a:endParaRPr>
          </a:p>
          <a:p>
            <a:pPr marL="0" lvl="1" algn="ctr"/>
            <a:r>
              <a:rPr lang="en-US">
                <a:solidFill>
                  <a:schemeClr val="bg1"/>
                </a:solidFill>
              </a:rPr>
              <a:t>Organization of Working Groups</a:t>
            </a:r>
            <a:endParaRPr lang="en-US" sz="200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6759" y="4364806"/>
            <a:ext cx="2080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200" lvl="1"/>
            <a:endParaRPr lang="en-US">
              <a:solidFill>
                <a:schemeClr val="bg1"/>
              </a:solidFill>
            </a:endParaRPr>
          </a:p>
          <a:p>
            <a:pPr marL="97200" lvl="1"/>
            <a:r>
              <a:rPr lang="en-US">
                <a:solidFill>
                  <a:schemeClr val="bg1"/>
                </a:solidFill>
              </a:rPr>
              <a:t>Unofficial public comment on Principles</a:t>
            </a:r>
            <a:endParaRPr lang="en-US" sz="2000">
              <a:solidFill>
                <a:schemeClr val="bg1"/>
              </a:solidFill>
            </a:endParaRPr>
          </a:p>
          <a:p>
            <a:pPr lvl="1"/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79874" y="4364806"/>
            <a:ext cx="208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200" lvl="1"/>
            <a:endParaRPr lang="pl-PL">
              <a:solidFill>
                <a:schemeClr val="bg1"/>
              </a:solidFill>
            </a:endParaRPr>
          </a:p>
          <a:p>
            <a:pPr marL="97200" lvl="1"/>
            <a:endParaRPr lang="pl-PL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48738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Latin GP  Overview  - Current status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0913812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20170620</Template>
  <TotalTime>5106</TotalTime>
  <Words>956</Words>
  <Application>Microsoft Macintosh PowerPoint</Application>
  <PresentationFormat>On-screen Show (4:3)</PresentationFormat>
  <Paragraphs>207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AppleSymbols</vt:lpstr>
      <vt:lpstr>Calibri</vt:lpstr>
      <vt:lpstr>Courier New</vt:lpstr>
      <vt:lpstr>HiraginoSans-W3</vt:lpstr>
      <vt:lpstr>ＭＳ Ｐゴシック</vt:lpstr>
      <vt:lpstr>Segoe UI</vt:lpstr>
      <vt:lpstr>Source Sans Pro</vt:lpstr>
      <vt:lpstr>Wingdings</vt:lpstr>
      <vt:lpstr>Arial</vt:lpstr>
      <vt:lpstr>ICANNPPT_Arial_4x3_June 2017_potx</vt:lpstr>
      <vt:lpstr>Latin Generation Panel Overview</vt:lpstr>
      <vt:lpstr>Latin GP  Overview  - Introduction</vt:lpstr>
      <vt:lpstr>Latin GP  Overview - Short history</vt:lpstr>
      <vt:lpstr>Latin GP Overview – Geographic and linguistic spread</vt:lpstr>
      <vt:lpstr>Latin GP  Overview – Scope of the work</vt:lpstr>
      <vt:lpstr>Latin GP  Overview - Members</vt:lpstr>
      <vt:lpstr>Latin GP  Overview - Challenges with scope and solutions</vt:lpstr>
      <vt:lpstr>Latin GP Overview - Challenges with membership and solutions</vt:lpstr>
      <vt:lpstr>Latin GP  Overview  - Current status</vt:lpstr>
      <vt:lpstr>Latin GP  Overview  - Work Plan</vt:lpstr>
      <vt:lpstr>Latin GP  Overview  - Work Plan</vt:lpstr>
      <vt:lpstr>Latin GP Overview – Organization of Workin Groups</vt:lpstr>
      <vt:lpstr>Latin GP Overview – work accomplished</vt:lpstr>
      <vt:lpstr>Latin GP Overview – Unofficial public comment</vt:lpstr>
      <vt:lpstr>Latin GP  Overview  - Tentative completion date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Mirjana Tasić</cp:lastModifiedBy>
  <cp:revision>31</cp:revision>
  <cp:lastPrinted>2017-01-26T19:29:02Z</cp:lastPrinted>
  <dcterms:created xsi:type="dcterms:W3CDTF">2017-08-23T04:45:58Z</dcterms:created>
  <dcterms:modified xsi:type="dcterms:W3CDTF">2017-10-02T06:44:46Z</dcterms:modified>
</cp:coreProperties>
</file>