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22" r:id="rId3"/>
    <p:sldId id="324" r:id="rId4"/>
    <p:sldId id="340" r:id="rId5"/>
    <p:sldId id="325" r:id="rId6"/>
    <p:sldId id="335" r:id="rId7"/>
    <p:sldId id="273" r:id="rId8"/>
  </p:sldIdLst>
  <p:sldSz cx="9144000" cy="6858000" type="screen4x3"/>
  <p:notesSz cx="6805613" cy="9944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C240F"/>
    <a:srgbClr val="CB460F"/>
    <a:srgbClr val="FA5B36"/>
    <a:srgbClr val="0E4B91"/>
    <a:srgbClr val="18548A"/>
    <a:srgbClr val="15538C"/>
    <a:srgbClr val="0B2F49"/>
    <a:srgbClr val="092F4B"/>
    <a:srgbClr val="A1472D"/>
    <a:srgbClr val="A347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45" autoAdjust="0"/>
    <p:restoredTop sz="80602" autoAdjust="0"/>
  </p:normalViewPr>
  <p:slideViewPr>
    <p:cSldViewPr snapToGrid="0" snapToObjects="1">
      <p:cViewPr varScale="1">
        <p:scale>
          <a:sx n="94" d="100"/>
          <a:sy n="94" d="100"/>
        </p:scale>
        <p:origin x="2082" y="78"/>
      </p:cViewPr>
      <p:guideLst>
        <p:guide orient="horz" pos="14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-3056" y="-112"/>
      </p:cViewPr>
      <p:guideLst>
        <p:guide orient="horz" pos="3133"/>
        <p:guide pos="214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687" tIns="45843" rIns="91687" bIns="4584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687" tIns="45843" rIns="91687" bIns="45843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1687" tIns="45843" rIns="91687" bIns="4584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5170"/>
            <a:ext cx="2949099" cy="497205"/>
          </a:xfrm>
          <a:prstGeom prst="rect">
            <a:avLst/>
          </a:prstGeom>
        </p:spPr>
        <p:txBody>
          <a:bodyPr vert="horz" lIns="91687" tIns="45843" rIns="91687" bIns="45843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687" tIns="45843" rIns="91687" bIns="4584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687" tIns="45843" rIns="91687" bIns="45843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87" tIns="45843" rIns="91687" bIns="4584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687" tIns="45843" rIns="91687" bIns="4584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1687" tIns="45843" rIns="91687" bIns="4584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7205"/>
          </a:xfrm>
          <a:prstGeom prst="rect">
            <a:avLst/>
          </a:prstGeom>
        </p:spPr>
        <p:txBody>
          <a:bodyPr vert="horz" lIns="91687" tIns="45843" rIns="91687" bIns="45843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54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a stylized agenda slide</a:t>
            </a:r>
            <a:r>
              <a:rPr lang="en-US" baseline="0" dirty="0" smtClean="0"/>
              <a:t> for your presentation.</a:t>
            </a:r>
          </a:p>
          <a:p>
            <a:endParaRPr lang="en-US" baseline="0" dirty="0" smtClean="0"/>
          </a:p>
          <a:p>
            <a:r>
              <a:rPr lang="en-US" dirty="0" smtClean="0"/>
              <a:t>To</a:t>
            </a:r>
            <a:r>
              <a:rPr lang="en-US" baseline="0" dirty="0" smtClean="0"/>
              <a:t> </a:t>
            </a:r>
            <a:r>
              <a:rPr lang="en-US" dirty="0" smtClean="0"/>
              <a:t>delete a box,</a:t>
            </a:r>
            <a:r>
              <a:rPr lang="en-US" baseline="0" dirty="0" smtClean="0"/>
              <a:t> </a:t>
            </a:r>
            <a:r>
              <a:rPr lang="en-US" dirty="0" smtClean="0"/>
              <a:t>if there are too many boxes,</a:t>
            </a:r>
            <a:r>
              <a:rPr lang="en-US" baseline="0" dirty="0" smtClean="0"/>
              <a:t> click the edge of the box, ensure the entire box is highlighted, then DELETE.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 update the numbers and text, click inside the circle for the numbers or in the box for the text, revise the text.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07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slide can be used for text, graphics or any other elements.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945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094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can</a:t>
            </a:r>
            <a:r>
              <a:rPr lang="en-US" baseline="0" dirty="0" smtClean="0"/>
              <a:t> adjust the email/web address to whichever email or web address is best suited to your presentation.  This should be your final slide.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22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4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72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083083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112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 b="0" i="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33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umsplatzhalter 13"/>
          <p:cNvSpPr>
            <a:spLocks noGrp="1"/>
          </p:cNvSpPr>
          <p:nvPr>
            <p:ph type="dt" sz="half" idx="10"/>
          </p:nvPr>
        </p:nvSpPr>
        <p:spPr>
          <a:xfrm>
            <a:off x="7812088" y="6356350"/>
            <a:ext cx="11525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2015-09-27</a:t>
            </a:r>
            <a:endParaRPr lang="de-DE" dirty="0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900113" y="6356350"/>
            <a:ext cx="67675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Meikal Mumin - Slide for LGP Presentation in Dublin on RLS in Africa</a:t>
            </a:r>
            <a:endParaRPr lang="de-DE" dirty="0"/>
          </a:p>
        </p:txBody>
      </p:sp>
      <p:sp>
        <p:nvSpPr>
          <p:cNvPr id="6" name="Foliennummernplatzhalter 22"/>
          <p:cNvSpPr>
            <a:spLocks noGrp="1"/>
          </p:cNvSpPr>
          <p:nvPr>
            <p:ph type="sldNum" sz="quarter" idx="12"/>
          </p:nvPr>
        </p:nvSpPr>
        <p:spPr>
          <a:xfrm>
            <a:off x="107950" y="6356350"/>
            <a:ext cx="6477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899FC-5C19-4A89-A97E-344050FA595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8709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7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4" r:id="rId4"/>
    <p:sldLayoutId id="2147483655" r:id="rId5"/>
    <p:sldLayoutId id="2147483663" r:id="rId6"/>
    <p:sldLayoutId id="2147483662" r:id="rId7"/>
    <p:sldLayoutId id="2147483668" r:id="rId8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youtube.com/user/ICANNnews" TargetMode="External"/><Relationship Id="rId13" Type="http://schemas.openxmlformats.org/officeDocument/2006/relationships/image" Target="../media/image11.png"/><Relationship Id="rId18" Type="http://schemas.openxmlformats.org/officeDocument/2006/relationships/hyperlink" Target="slideshare.net/icannpresentations" TargetMode="External"/><Relationship Id="rId3" Type="http://schemas.openxmlformats.org/officeDocument/2006/relationships/image" Target="../media/image2.emf"/><Relationship Id="rId7" Type="http://schemas.openxmlformats.org/officeDocument/2006/relationships/image" Target="../media/image8.png"/><Relationship Id="rId12" Type="http://schemas.openxmlformats.org/officeDocument/2006/relationships/hyperlink" Target="twitter.com/icann" TargetMode="External"/><Relationship Id="rId17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6" Type="http://schemas.openxmlformats.org/officeDocument/2006/relationships/hyperlink" Target="weibo.com/ICANNorg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facebook.com/icannorg" TargetMode="External"/><Relationship Id="rId11" Type="http://schemas.openxmlformats.org/officeDocument/2006/relationships/image" Target="../media/image10.png"/><Relationship Id="rId5" Type="http://schemas.openxmlformats.org/officeDocument/2006/relationships/image" Target="../media/image7.png"/><Relationship Id="rId15" Type="http://schemas.openxmlformats.org/officeDocument/2006/relationships/image" Target="../media/image12.png"/><Relationship Id="rId10" Type="http://schemas.openxmlformats.org/officeDocument/2006/relationships/hyperlink" Target="linkedin.com/company/icann" TargetMode="External"/><Relationship Id="rId19" Type="http://schemas.openxmlformats.org/officeDocument/2006/relationships/image" Target="../media/image14.png"/><Relationship Id="rId4" Type="http://schemas.openxmlformats.org/officeDocument/2006/relationships/hyperlink" Target="flickr.com/photos/icann" TargetMode="External"/><Relationship Id="rId9" Type="http://schemas.openxmlformats.org/officeDocument/2006/relationships/image" Target="../media/image9.png"/><Relationship Id="rId14" Type="http://schemas.openxmlformats.org/officeDocument/2006/relationships/hyperlink" Target="gplus.to/ican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76115" y="4471954"/>
            <a:ext cx="5432898" cy="6950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700"/>
              </a:lnSpc>
            </a:pPr>
            <a:r>
              <a:rPr lang="en-US" sz="4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Latin Generation Panel</a:t>
            </a:r>
            <a:endParaRPr lang="en-US" sz="4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83074" y="5152820"/>
            <a:ext cx="73420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Chris Dillon  </a:t>
            </a:r>
            <a:r>
              <a:rPr lang="en-US" sz="2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|  </a:t>
            </a:r>
            <a:r>
              <a:rPr lang="en-US" sz="2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IDN Program session, Dublin </a:t>
            </a:r>
            <a:r>
              <a:rPr lang="en-US" sz="2000" dirty="0" smtClean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|  </a:t>
            </a:r>
            <a:r>
              <a:rPr lang="en-US" sz="2000" dirty="0" smtClean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21 October </a:t>
            </a:r>
            <a:r>
              <a:rPr lang="en-US" sz="2000" dirty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2015</a:t>
            </a:r>
            <a:endParaRPr lang="en-US" sz="2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36740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350124" y="1299014"/>
            <a:ext cx="2539800" cy="2175252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048738" y="1299014"/>
            <a:ext cx="2539800" cy="2175252"/>
          </a:xfrm>
          <a:prstGeom prst="rect">
            <a:avLst/>
          </a:prstGeom>
          <a:solidFill>
            <a:schemeClr val="accent4">
              <a:alpha val="63000"/>
            </a:schemeClr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350124" y="1299014"/>
            <a:ext cx="2539800" cy="87588"/>
          </a:xfrm>
          <a:prstGeom prst="rect">
            <a:avLst/>
          </a:prstGeom>
          <a:solidFill>
            <a:srgbClr val="145357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048738" y="1299014"/>
            <a:ext cx="2539800" cy="87588"/>
          </a:xfrm>
          <a:prstGeom prst="rect">
            <a:avLst/>
          </a:prstGeom>
          <a:solidFill>
            <a:srgbClr val="EA90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51511" y="3681668"/>
            <a:ext cx="2539800" cy="2175252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350124" y="3681668"/>
            <a:ext cx="2539800" cy="2175252"/>
          </a:xfrm>
          <a:prstGeom prst="rect">
            <a:avLst/>
          </a:prstGeom>
          <a:solidFill>
            <a:schemeClr val="accent2">
              <a:alpha val="86000"/>
            </a:scheme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6048738" y="3681668"/>
            <a:ext cx="2539800" cy="2175252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651511" y="3681668"/>
            <a:ext cx="2539800" cy="87588"/>
          </a:xfrm>
          <a:prstGeom prst="rect">
            <a:avLst/>
          </a:prstGeom>
          <a:solidFill>
            <a:srgbClr val="AC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3350124" y="3681668"/>
            <a:ext cx="2539800" cy="875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048738" y="3681668"/>
            <a:ext cx="2539800" cy="87588"/>
          </a:xfrm>
          <a:prstGeom prst="rect">
            <a:avLst/>
          </a:prstGeom>
          <a:solidFill>
            <a:srgbClr val="114E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367741" y="1501265"/>
            <a:ext cx="498944" cy="498944"/>
          </a:xfrm>
          <a:prstGeom prst="ellipse">
            <a:avLst/>
          </a:prstGeom>
          <a:solidFill>
            <a:schemeClr val="accent3">
              <a:lumMod val="75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7074908" y="1501265"/>
            <a:ext cx="498944" cy="498944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4367741" y="3895123"/>
            <a:ext cx="498944" cy="498944"/>
          </a:xfrm>
          <a:prstGeom prst="ellipse">
            <a:avLst/>
          </a:prstGeom>
          <a:solidFill>
            <a:srgbClr val="0A32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7074908" y="3895123"/>
            <a:ext cx="498944" cy="49894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1675282" y="3895123"/>
            <a:ext cx="498944" cy="498944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51511" y="1299014"/>
            <a:ext cx="2539800" cy="2175252"/>
          </a:xfrm>
          <a:prstGeom prst="rect">
            <a:avLst/>
          </a:prstGeom>
          <a:solidFill>
            <a:schemeClr val="accent1">
              <a:alpha val="72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51511" y="1299014"/>
            <a:ext cx="2539800" cy="875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666927" y="1510650"/>
            <a:ext cx="498944" cy="498944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886759" y="1982152"/>
            <a:ext cx="2080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Potential scope of the Latin Generation Panel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579874" y="1982152"/>
            <a:ext cx="2080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Case study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83988" y="1982152"/>
            <a:ext cx="2080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Members of the Latin Generation Panel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86759" y="4364806"/>
            <a:ext cx="2080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Additional expertise needed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79874" y="4364806"/>
            <a:ext cx="2080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What next?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283988" y="4364806"/>
            <a:ext cx="2080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Questions and contact details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1511" y="1503505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1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50124" y="1492556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2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48738" y="1492556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3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51511" y="3895123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4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350124" y="3895123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5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048738" y="3895123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6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58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of the Latin script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0" y="987552"/>
            <a:ext cx="9144000" cy="47000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4000" y="5874443"/>
            <a:ext cx="879856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Source Sans Pro"/>
              </a:rPr>
              <a:t>Light </a:t>
            </a:r>
            <a:r>
              <a:rPr lang="en-US" sz="1600" dirty="0" smtClean="0">
                <a:latin typeface="Source Sans Pro"/>
              </a:rPr>
              <a:t>green: countries </a:t>
            </a:r>
            <a:r>
              <a:rPr lang="en-US" sz="1600" dirty="0">
                <a:latin typeface="Source Sans Pro"/>
              </a:rPr>
              <a:t>where Latin co-exists with other scripts</a:t>
            </a:r>
            <a:r>
              <a:rPr lang="en-US" sz="1600" dirty="0" smtClean="0">
                <a:latin typeface="Source Sans Pro"/>
              </a:rPr>
              <a:t>. 		</a:t>
            </a:r>
            <a:r>
              <a:rPr lang="en-GB" sz="1600" dirty="0" smtClean="0">
                <a:latin typeface="Source Sans Pro"/>
              </a:rPr>
              <a:t>M</a:t>
            </a:r>
            <a:r>
              <a:rPr lang="en-GB" sz="1600" dirty="0" smtClean="0">
                <a:latin typeface="Source Sans Pro"/>
                <a:cs typeface="Source Sans Pro"/>
              </a:rPr>
              <a:t>ap </a:t>
            </a:r>
            <a:r>
              <a:rPr lang="en-GB" sz="1600" dirty="0">
                <a:latin typeface="Source Sans Pro"/>
                <a:cs typeface="Source Sans Pro"/>
              </a:rPr>
              <a:t>by </a:t>
            </a:r>
            <a:r>
              <a:rPr lang="en-GB" sz="1600" dirty="0" err="1" smtClean="0">
                <a:latin typeface="Source Sans Pro"/>
                <a:cs typeface="Source Sans Pro"/>
              </a:rPr>
              <a:t>Canuckguy</a:t>
            </a:r>
            <a:r>
              <a:rPr lang="en-GB" sz="1600" dirty="0" smtClean="0">
                <a:latin typeface="Source Sans Pro"/>
                <a:cs typeface="Source Sans Pro"/>
              </a:rPr>
              <a:t>.</a:t>
            </a:r>
            <a:endParaRPr lang="en-US" sz="1600" dirty="0">
              <a:latin typeface="Source Sans Pro"/>
              <a:cs typeface="Source Sans Pro"/>
            </a:endParaRPr>
          </a:p>
          <a:p>
            <a:r>
              <a:rPr lang="en-US" dirty="0"/>
              <a:t> </a:t>
            </a:r>
            <a:endParaRPr lang="en-US" dirty="0" smtClean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1158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 smtClean="0"/>
              <a:t>Latin </a:t>
            </a:r>
            <a:r>
              <a:rPr lang="de-DE" altLang="de-DE" dirty="0" smtClean="0"/>
              <a:t>script use </a:t>
            </a:r>
            <a:r>
              <a:rPr lang="de-DE" dirty="0" smtClean="0"/>
              <a:t>in Africa today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4294967295"/>
          </p:nvPr>
        </p:nvSpPr>
        <p:spPr>
          <a:xfrm>
            <a:off x="0" y="1574801"/>
            <a:ext cx="8229600" cy="4226560"/>
          </a:xfrm>
          <a:prstGeom prst="rect">
            <a:avLst/>
          </a:prstGeom>
        </p:spPr>
        <p:txBody>
          <a:bodyPr/>
          <a:lstStyle/>
          <a:p>
            <a:r>
              <a:rPr lang="de-DE" altLang="de-DE" sz="2000" dirty="0" smtClean="0">
                <a:latin typeface="Source Sans Pro"/>
              </a:rPr>
              <a:t>Today, </a:t>
            </a:r>
            <a:r>
              <a:rPr lang="de-DE" altLang="de-DE" sz="2000" dirty="0" smtClean="0">
                <a:latin typeface="Source Sans Pro"/>
              </a:rPr>
              <a:t>the </a:t>
            </a:r>
            <a:r>
              <a:rPr lang="de-DE" altLang="de-DE" sz="2000" dirty="0" smtClean="0">
                <a:latin typeface="Source Sans Pro"/>
              </a:rPr>
              <a:t>Latin </a:t>
            </a:r>
            <a:r>
              <a:rPr lang="de-DE" altLang="de-DE" sz="2000" dirty="0" smtClean="0">
                <a:latin typeface="Source Sans Pro"/>
              </a:rPr>
              <a:t>script is the writing system </a:t>
            </a:r>
            <a:r>
              <a:rPr lang="de-DE" altLang="de-DE" sz="2000" dirty="0" smtClean="0">
                <a:latin typeface="Source Sans Pro"/>
              </a:rPr>
              <a:t>in widest </a:t>
            </a:r>
            <a:r>
              <a:rPr lang="de-DE" altLang="de-DE" sz="2000" dirty="0" smtClean="0">
                <a:latin typeface="Source Sans Pro"/>
              </a:rPr>
              <a:t>use in Africa</a:t>
            </a:r>
          </a:p>
          <a:p>
            <a:pPr lvl="1"/>
            <a:r>
              <a:rPr lang="de-DE" altLang="de-DE" sz="1800" dirty="0" smtClean="0">
                <a:latin typeface="Source Sans Pro"/>
              </a:rPr>
              <a:t>It is estimated that over 500 out of </a:t>
            </a:r>
            <a:r>
              <a:rPr lang="de-DE" altLang="de-DE" sz="1800" dirty="0" smtClean="0">
                <a:latin typeface="Source Sans Pro"/>
              </a:rPr>
              <a:t>the </a:t>
            </a:r>
            <a:r>
              <a:rPr lang="de-DE" altLang="de-DE" sz="1800" dirty="0" smtClean="0">
                <a:latin typeface="Source Sans Pro"/>
              </a:rPr>
              <a:t>2000 languages spoken in Africa today have orthographies </a:t>
            </a:r>
            <a:r>
              <a:rPr lang="en-US" sz="1800" dirty="0" smtClean="0">
                <a:latin typeface="Source Sans Pro"/>
              </a:rPr>
              <a:t>(</a:t>
            </a:r>
            <a:r>
              <a:rPr lang="en-US" sz="1800" dirty="0" err="1" smtClean="0">
                <a:latin typeface="Source Sans Pro"/>
              </a:rPr>
              <a:t>Bendor</a:t>
            </a:r>
            <a:r>
              <a:rPr lang="en-US" sz="1800" dirty="0" smtClean="0">
                <a:latin typeface="Source Sans Pro"/>
              </a:rPr>
              <a:t>-Samuel 1996: 689), with the vast majority being </a:t>
            </a:r>
            <a:r>
              <a:rPr lang="de-DE" altLang="de-DE" sz="1800" dirty="0" smtClean="0">
                <a:latin typeface="Source Sans Pro"/>
              </a:rPr>
              <a:t>Latin script-based</a:t>
            </a:r>
            <a:endParaRPr lang="de-DE" sz="1800" dirty="0" smtClean="0">
              <a:latin typeface="Source Sans Pro"/>
            </a:endParaRPr>
          </a:p>
          <a:p>
            <a:r>
              <a:rPr lang="de-DE" sz="2000" dirty="0" smtClean="0">
                <a:latin typeface="Source Sans Pro"/>
              </a:rPr>
              <a:t>The </a:t>
            </a:r>
            <a:r>
              <a:rPr lang="de-DE" sz="2000" dirty="0" smtClean="0">
                <a:latin typeface="Source Sans Pro"/>
              </a:rPr>
              <a:t>Latin </a:t>
            </a:r>
            <a:r>
              <a:rPr lang="de-DE" sz="2000" dirty="0" smtClean="0">
                <a:latin typeface="Source Sans Pro"/>
              </a:rPr>
              <a:t>script </a:t>
            </a:r>
            <a:r>
              <a:rPr lang="de-DE" sz="2000" dirty="0" smtClean="0">
                <a:latin typeface="Source Sans Pro"/>
              </a:rPr>
              <a:t>has been significantly </a:t>
            </a:r>
            <a:r>
              <a:rPr lang="de-DE" sz="2000" dirty="0" smtClean="0">
                <a:latin typeface="Source Sans Pro"/>
              </a:rPr>
              <a:t>extended or modified to represent African languages</a:t>
            </a:r>
          </a:p>
          <a:p>
            <a:pPr lvl="1"/>
            <a:r>
              <a:rPr lang="de-DE" sz="1800" dirty="0" err="1" smtClean="0">
                <a:latin typeface="Source Sans Pro"/>
              </a:rPr>
              <a:t>Frequently</a:t>
            </a:r>
            <a:r>
              <a:rPr lang="de-DE" sz="1800" dirty="0" smtClean="0">
                <a:latin typeface="Source Sans Pro"/>
              </a:rPr>
              <a:t>, supra-segmental </a:t>
            </a:r>
            <a:r>
              <a:rPr lang="de-DE" sz="1800" dirty="0" err="1" smtClean="0">
                <a:latin typeface="Source Sans Pro"/>
              </a:rPr>
              <a:t>features</a:t>
            </a:r>
            <a:r>
              <a:rPr lang="de-DE" sz="1800" dirty="0" smtClean="0">
                <a:latin typeface="Source Sans Pro"/>
              </a:rPr>
              <a:t> such </a:t>
            </a:r>
            <a:r>
              <a:rPr lang="de-DE" sz="1800" dirty="0" err="1" smtClean="0">
                <a:latin typeface="Source Sans Pro"/>
              </a:rPr>
              <a:t>as</a:t>
            </a:r>
            <a:r>
              <a:rPr lang="de-DE" sz="1800" dirty="0" smtClean="0">
                <a:latin typeface="Source Sans Pro"/>
              </a:rPr>
              <a:t> tone </a:t>
            </a:r>
            <a:r>
              <a:rPr lang="de-DE" sz="1800" dirty="0" err="1" smtClean="0">
                <a:latin typeface="Source Sans Pro"/>
              </a:rPr>
              <a:t>were</a:t>
            </a:r>
            <a:r>
              <a:rPr lang="de-DE" sz="1800" dirty="0" smtClean="0">
                <a:latin typeface="Source Sans Pro"/>
              </a:rPr>
              <a:t> </a:t>
            </a:r>
            <a:r>
              <a:rPr lang="de-DE" sz="1800" dirty="0" err="1" smtClean="0">
                <a:latin typeface="Source Sans Pro"/>
              </a:rPr>
              <a:t>encoded</a:t>
            </a:r>
            <a:r>
              <a:rPr lang="de-DE" sz="1800" dirty="0" smtClean="0">
                <a:latin typeface="Source Sans Pro"/>
              </a:rPr>
              <a:t> </a:t>
            </a:r>
            <a:r>
              <a:rPr lang="de-DE" sz="1800" dirty="0" err="1" smtClean="0">
                <a:latin typeface="Source Sans Pro"/>
              </a:rPr>
              <a:t>using</a:t>
            </a:r>
            <a:r>
              <a:rPr lang="de-DE" sz="1800" dirty="0" smtClean="0">
                <a:latin typeface="Source Sans Pro"/>
              </a:rPr>
              <a:t> super-</a:t>
            </a:r>
            <a:r>
              <a:rPr lang="de-DE" sz="1800" dirty="0" err="1" smtClean="0">
                <a:latin typeface="Source Sans Pro"/>
              </a:rPr>
              <a:t>and</a:t>
            </a:r>
            <a:r>
              <a:rPr lang="de-DE" sz="1800" dirty="0" smtClean="0">
                <a:latin typeface="Source Sans Pro"/>
              </a:rPr>
              <a:t> </a:t>
            </a:r>
            <a:r>
              <a:rPr lang="de-DE" sz="1800" dirty="0" err="1" smtClean="0">
                <a:latin typeface="Source Sans Pro"/>
              </a:rPr>
              <a:t>subscripted</a:t>
            </a:r>
            <a:r>
              <a:rPr lang="de-DE" sz="1800" dirty="0" smtClean="0">
                <a:latin typeface="Source Sans Pro"/>
              </a:rPr>
              <a:t> </a:t>
            </a:r>
            <a:r>
              <a:rPr lang="de-DE" sz="1800" dirty="0" err="1" smtClean="0">
                <a:latin typeface="Source Sans Pro"/>
              </a:rPr>
              <a:t>graph</a:t>
            </a:r>
            <a:r>
              <a:rPr lang="de-DE" sz="1800" dirty="0" smtClean="0">
                <a:latin typeface="Source Sans Pro"/>
              </a:rPr>
              <a:t>(</a:t>
            </a:r>
            <a:r>
              <a:rPr lang="de-DE" sz="1800" dirty="0" err="1" smtClean="0">
                <a:latin typeface="Source Sans Pro"/>
              </a:rPr>
              <a:t>eme</a:t>
            </a:r>
            <a:r>
              <a:rPr lang="de-DE" sz="1800" dirty="0" smtClean="0">
                <a:latin typeface="Source Sans Pro"/>
              </a:rPr>
              <a:t>)s, such </a:t>
            </a:r>
            <a:r>
              <a:rPr lang="de-DE" sz="1800" dirty="0" err="1" smtClean="0">
                <a:latin typeface="Source Sans Pro"/>
              </a:rPr>
              <a:t>as</a:t>
            </a:r>
            <a:r>
              <a:rPr lang="de-DE" sz="1800" dirty="0" smtClean="0">
                <a:latin typeface="Source Sans Pro"/>
              </a:rPr>
              <a:t> </a:t>
            </a:r>
            <a:r>
              <a:rPr lang="de-DE" sz="1800" dirty="0" err="1" smtClean="0">
                <a:latin typeface="Source Sans Pro"/>
              </a:rPr>
              <a:t>accent</a:t>
            </a:r>
            <a:r>
              <a:rPr lang="de-DE" sz="1800" dirty="0" smtClean="0">
                <a:latin typeface="Source Sans Pro"/>
              </a:rPr>
              <a:t> </a:t>
            </a:r>
            <a:r>
              <a:rPr lang="de-DE" sz="1800" dirty="0" err="1" smtClean="0">
                <a:latin typeface="Source Sans Pro"/>
              </a:rPr>
              <a:t>marks</a:t>
            </a:r>
            <a:endParaRPr lang="de-DE" sz="1800" dirty="0" smtClean="0">
              <a:latin typeface="Source Sans Pro"/>
            </a:endParaRPr>
          </a:p>
          <a:p>
            <a:pPr lvl="1"/>
            <a:r>
              <a:rPr lang="de-DE" sz="1800" dirty="0" smtClean="0">
                <a:latin typeface="Source Sans Pro"/>
              </a:rPr>
              <a:t>Next to entirely new letters, di-, tri- and </a:t>
            </a:r>
            <a:r>
              <a:rPr lang="de-DE" sz="1800" dirty="0" smtClean="0">
                <a:latin typeface="Source Sans Pro"/>
              </a:rPr>
              <a:t>quadrigraphs, for example, </a:t>
            </a:r>
            <a:r>
              <a:rPr lang="de-DE" sz="1800" dirty="0" smtClean="0">
                <a:latin typeface="Source Sans Pro"/>
              </a:rPr>
              <a:t>are often-much used to represent single phonological units</a:t>
            </a:r>
          </a:p>
          <a:p>
            <a:pPr lvl="1"/>
            <a:r>
              <a:rPr lang="en-US" sz="1800" dirty="0" smtClean="0">
                <a:latin typeface="Source Sans Pro"/>
              </a:rPr>
              <a:t>A number of code-points are already excluded by the </a:t>
            </a:r>
            <a:r>
              <a:rPr lang="en-US" sz="1800" dirty="0" smtClean="0">
                <a:latin typeface="Source Sans Pro"/>
              </a:rPr>
              <a:t>“</a:t>
            </a:r>
            <a:r>
              <a:rPr lang="en-US" sz="1800" dirty="0" smtClean="0">
                <a:latin typeface="Source Sans Pro"/>
              </a:rPr>
              <a:t>letter principle” </a:t>
            </a:r>
            <a:r>
              <a:rPr lang="en-US" sz="1800" dirty="0" smtClean="0">
                <a:latin typeface="Source Sans Pro"/>
              </a:rPr>
              <a:t>in the MSR, </a:t>
            </a:r>
            <a:r>
              <a:rPr lang="en-US" sz="1800" dirty="0" smtClean="0">
                <a:latin typeface="Source Sans Pro"/>
              </a:rPr>
              <a:t>as well as IDNA </a:t>
            </a:r>
            <a:r>
              <a:rPr lang="en-US" sz="1800" dirty="0" smtClean="0">
                <a:latin typeface="Source Sans Pro"/>
              </a:rPr>
              <a:t>2008</a:t>
            </a:r>
          </a:p>
          <a:p>
            <a:pPr marL="457200" lvl="1" indent="0" algn="r">
              <a:buNone/>
            </a:pPr>
            <a:r>
              <a:rPr lang="en-US" sz="1800" dirty="0" err="1" smtClean="0"/>
              <a:t>Meikal</a:t>
            </a:r>
            <a:r>
              <a:rPr lang="en-US" sz="1800" dirty="0" smtClean="0"/>
              <a:t> </a:t>
            </a:r>
            <a:r>
              <a:rPr lang="en-US" sz="1800" dirty="0" err="1" smtClean="0"/>
              <a:t>Mumin</a:t>
            </a:r>
            <a:endParaRPr lang="en-GB" sz="1800" dirty="0" smtClean="0">
              <a:latin typeface="Source Sans Pro"/>
            </a:endParaRPr>
          </a:p>
          <a:p>
            <a:pPr lvl="1"/>
            <a:endParaRPr lang="en-US" sz="1800" dirty="0" smtClean="0">
              <a:latin typeface="Source Sans Pro"/>
            </a:endParaRP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4294967295"/>
          </p:nvPr>
        </p:nvSpPr>
        <p:spPr>
          <a:xfrm>
            <a:off x="7991475" y="6356350"/>
            <a:ext cx="1152525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2015-09-27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647700" cy="365125"/>
          </a:xfrm>
          <a:prstGeom prst="rect">
            <a:avLst/>
          </a:prstGeom>
        </p:spPr>
        <p:txBody>
          <a:bodyPr/>
          <a:lstStyle/>
          <a:p>
            <a:fld id="{264899FC-5C19-4A89-A97E-344050FA5953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904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Current membership of Latin Generation Panel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624131"/>
              </p:ext>
            </p:extLst>
          </p:nvPr>
        </p:nvGraphicFramePr>
        <p:xfrm>
          <a:off x="1827499" y="1368423"/>
          <a:ext cx="5489002" cy="43513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4501"/>
                <a:gridCol w="2744501"/>
              </a:tblGrid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Name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Organization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Eric </a:t>
                      </a:r>
                      <a:r>
                        <a:rPr lang="en-US" sz="800" dirty="0" smtClean="0">
                          <a:effectLst/>
                        </a:rPr>
                        <a:t>Brunner-Williams (Co-Chair)</a:t>
                      </a:r>
                      <a:endParaRPr lang="en-US" sz="800" dirty="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CORE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Chris </a:t>
                      </a:r>
                      <a:r>
                        <a:rPr lang="en-US" sz="800" dirty="0" smtClean="0">
                          <a:effectLst/>
                        </a:rPr>
                        <a:t>Dillon (Co-Chair)</a:t>
                      </a:r>
                      <a:endParaRPr lang="en-US" sz="800" dirty="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University College London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Hazem Hezzah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League of Arab States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Paul Hoffman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ICANN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Matthias Brenzliger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University of Cape Town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Tunde Adegbola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African Languages Technology Initiative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Danko Jevtovic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Fondacija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Jean-Jacques Subrenat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ICANN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Yashar Hajiyev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Information Policy Analytical Center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Mirjana Tasić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National Internet Domain Names of Serbia (RNIDS)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Oscar Gabriel Ledesma Piñeiro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Alfa-REDI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Daniel Omondi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Internet Society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Gideon Kiprono Rop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DotConnectAfrica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Tarik Merghani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AfTLD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Meikal Mumin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University of Cologne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Tarkan Doruk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Sanofi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Mert Saka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ICANN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</a:tr>
              <a:tr h="22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Ahmed Bakht Masood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Pakistan Telecom Authority</a:t>
                      </a:r>
                      <a:endParaRPr lang="en-US" sz="800" dirty="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6292" marR="66292" marT="46405" marB="4640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9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What next?</a:t>
            </a:r>
            <a:endParaRPr lang="en-US" dirty="0"/>
          </a:p>
        </p:txBody>
      </p:sp>
      <p:grpSp>
        <p:nvGrpSpPr>
          <p:cNvPr id="74" name="Group 73"/>
          <p:cNvGrpSpPr/>
          <p:nvPr/>
        </p:nvGrpSpPr>
        <p:grpSpPr>
          <a:xfrm>
            <a:off x="544993" y="1493526"/>
            <a:ext cx="1955927" cy="1394847"/>
            <a:chOff x="408227" y="1213404"/>
            <a:chExt cx="1955927" cy="1394847"/>
          </a:xfrm>
        </p:grpSpPr>
        <p:sp>
          <p:nvSpPr>
            <p:cNvPr id="53" name="Rectangle 52"/>
            <p:cNvSpPr/>
            <p:nvPr/>
          </p:nvSpPr>
          <p:spPr>
            <a:xfrm>
              <a:off x="408227" y="1213404"/>
              <a:ext cx="1955927" cy="1394847"/>
            </a:xfrm>
            <a:prstGeom prst="rect">
              <a:avLst/>
            </a:prstGeom>
            <a:solidFill>
              <a:schemeClr val="accent1">
                <a:alpha val="77000"/>
              </a:schemeClr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54362" y="1340460"/>
              <a:ext cx="1446022" cy="11310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Add members and apply to form panel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62" name="Picture 61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2986" y="2004803"/>
            <a:ext cx="539472" cy="339272"/>
          </a:xfrm>
          <a:prstGeom prst="rect">
            <a:avLst/>
          </a:prstGeom>
        </p:spPr>
      </p:pic>
      <p:grpSp>
        <p:nvGrpSpPr>
          <p:cNvPr id="73" name="Group 72"/>
          <p:cNvGrpSpPr/>
          <p:nvPr/>
        </p:nvGrpSpPr>
        <p:grpSpPr>
          <a:xfrm>
            <a:off x="3505070" y="1493526"/>
            <a:ext cx="1955927" cy="1394847"/>
            <a:chOff x="3348765" y="1213404"/>
            <a:chExt cx="1955927" cy="1394847"/>
          </a:xfrm>
        </p:grpSpPr>
        <p:sp>
          <p:nvSpPr>
            <p:cNvPr id="66" name="Rectangle 65"/>
            <p:cNvSpPr/>
            <p:nvPr/>
          </p:nvSpPr>
          <p:spPr>
            <a:xfrm>
              <a:off x="3348765" y="1213404"/>
              <a:ext cx="1955927" cy="1394847"/>
            </a:xfrm>
            <a:prstGeom prst="rect">
              <a:avLst/>
            </a:prstGeom>
            <a:solidFill>
              <a:schemeClr val="accent3">
                <a:alpha val="80000"/>
              </a:schemeClr>
            </a:solidFill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552222" y="1494534"/>
              <a:ext cx="1446022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GB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Create</a:t>
              </a:r>
              <a:br>
                <a:rPr lang="en-GB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</a:br>
              <a:r>
                <a:rPr lang="en-GB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work plan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68" name="Picture 67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2831" y="2004803"/>
            <a:ext cx="539472" cy="339272"/>
          </a:xfrm>
          <a:prstGeom prst="rect">
            <a:avLst/>
          </a:prstGeom>
        </p:spPr>
      </p:pic>
      <p:grpSp>
        <p:nvGrpSpPr>
          <p:cNvPr id="72" name="Group 71"/>
          <p:cNvGrpSpPr/>
          <p:nvPr/>
        </p:nvGrpSpPr>
        <p:grpSpPr>
          <a:xfrm>
            <a:off x="6465147" y="1426482"/>
            <a:ext cx="1955927" cy="1777859"/>
            <a:chOff x="6328381" y="1146360"/>
            <a:chExt cx="1955927" cy="1777859"/>
          </a:xfrm>
        </p:grpSpPr>
        <p:sp>
          <p:nvSpPr>
            <p:cNvPr id="69" name="Rectangle 68"/>
            <p:cNvSpPr/>
            <p:nvPr/>
          </p:nvSpPr>
          <p:spPr>
            <a:xfrm>
              <a:off x="6328381" y="1213404"/>
              <a:ext cx="1955927" cy="1394847"/>
            </a:xfrm>
            <a:prstGeom prst="rect">
              <a:avLst/>
            </a:prstGeom>
            <a:solidFill>
              <a:schemeClr val="accent4">
                <a:alpha val="78000"/>
              </a:schemeClr>
            </a:solidFill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570347" y="1146360"/>
              <a:ext cx="1446022" cy="17778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GB" sz="1400" dirty="0">
                  <a:solidFill>
                    <a:srgbClr val="FFFFFF"/>
                  </a:solidFill>
                  <a:latin typeface="Source Sans Pro"/>
                  <a:cs typeface="Source Sans Pro"/>
                </a:rPr>
                <a:t>Study Procedure documents, also MSR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  <a:p>
              <a:pPr algn="ctr">
                <a:lnSpc>
                  <a:spcPts val="2660"/>
                </a:lnSpc>
              </a:pP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44993" y="3984681"/>
            <a:ext cx="1955927" cy="1394847"/>
            <a:chOff x="408227" y="1213404"/>
            <a:chExt cx="1955927" cy="1394847"/>
          </a:xfrm>
        </p:grpSpPr>
        <p:sp>
          <p:nvSpPr>
            <p:cNvPr id="76" name="Rectangle 75"/>
            <p:cNvSpPr/>
            <p:nvPr/>
          </p:nvSpPr>
          <p:spPr>
            <a:xfrm>
              <a:off x="408227" y="1213404"/>
              <a:ext cx="1955927" cy="1394847"/>
            </a:xfrm>
            <a:prstGeom prst="rect">
              <a:avLst/>
            </a:prstGeom>
            <a:solidFill>
              <a:schemeClr val="accent5">
                <a:alpha val="81000"/>
              </a:schemeClr>
            </a:solidFill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74434" y="1340460"/>
              <a:ext cx="1625600" cy="1131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Analyze similar code points, also in related scripts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78" name="Picture 77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2986" y="4495958"/>
            <a:ext cx="539472" cy="339272"/>
          </a:xfrm>
          <a:prstGeom prst="rect">
            <a:avLst/>
          </a:prstGeom>
        </p:spPr>
      </p:pic>
      <p:grpSp>
        <p:nvGrpSpPr>
          <p:cNvPr id="79" name="Group 78"/>
          <p:cNvGrpSpPr/>
          <p:nvPr/>
        </p:nvGrpSpPr>
        <p:grpSpPr>
          <a:xfrm>
            <a:off x="3505070" y="3984681"/>
            <a:ext cx="1955927" cy="1394847"/>
            <a:chOff x="3348765" y="1213404"/>
            <a:chExt cx="1955927" cy="1394847"/>
          </a:xfrm>
        </p:grpSpPr>
        <p:sp>
          <p:nvSpPr>
            <p:cNvPr id="80" name="Rectangle 79"/>
            <p:cNvSpPr/>
            <p:nvPr/>
          </p:nvSpPr>
          <p:spPr>
            <a:xfrm>
              <a:off x="3348765" y="1213404"/>
              <a:ext cx="1955927" cy="1394847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594900" y="1340460"/>
              <a:ext cx="1446022" cy="1131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GB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Create a repertoire and WLEs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82" name="Picture 81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2831" y="4495958"/>
            <a:ext cx="539472" cy="339272"/>
          </a:xfrm>
          <a:prstGeom prst="rect">
            <a:avLst/>
          </a:prstGeom>
        </p:spPr>
      </p:pic>
      <p:grpSp>
        <p:nvGrpSpPr>
          <p:cNvPr id="83" name="Group 82"/>
          <p:cNvGrpSpPr/>
          <p:nvPr/>
        </p:nvGrpSpPr>
        <p:grpSpPr>
          <a:xfrm>
            <a:off x="6465147" y="3938612"/>
            <a:ext cx="1955927" cy="1477328"/>
            <a:chOff x="6328381" y="1167335"/>
            <a:chExt cx="1955927" cy="1477328"/>
          </a:xfrm>
        </p:grpSpPr>
        <p:sp>
          <p:nvSpPr>
            <p:cNvPr id="84" name="Rectangle 83"/>
            <p:cNvSpPr/>
            <p:nvPr/>
          </p:nvSpPr>
          <p:spPr>
            <a:xfrm>
              <a:off x="6328381" y="1213404"/>
              <a:ext cx="1955927" cy="1394847"/>
            </a:xfrm>
            <a:prstGeom prst="rect">
              <a:avLst/>
            </a:prstGeom>
            <a:solidFill>
              <a:schemeClr val="accent6">
                <a:alpha val="80000"/>
              </a:schemeClr>
            </a:solidFill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468145" y="1167335"/>
              <a:ext cx="167640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Create XML repertoire &amp; WLEs  &amp; submit for review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cxnSp>
        <p:nvCxnSpPr>
          <p:cNvPr id="89" name="Elbow Connector 88"/>
          <p:cNvCxnSpPr>
            <a:stCxn id="76" idx="0"/>
            <a:endCxn id="69" idx="2"/>
          </p:cNvCxnSpPr>
          <p:nvPr/>
        </p:nvCxnSpPr>
        <p:spPr>
          <a:xfrm rot="5400000" flipH="1" flipV="1">
            <a:off x="3934880" y="476450"/>
            <a:ext cx="1096308" cy="5920154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bg1">
                <a:lumMod val="65000"/>
              </a:schemeClr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44993" y="1357641"/>
            <a:ext cx="1955927" cy="146834"/>
          </a:xfrm>
          <a:prstGeom prst="rect">
            <a:avLst/>
          </a:prstGeom>
          <a:solidFill>
            <a:srgbClr val="156493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505070" y="1357641"/>
            <a:ext cx="1955927" cy="146834"/>
          </a:xfrm>
          <a:prstGeom prst="rect">
            <a:avLst/>
          </a:prstGeom>
          <a:solidFill>
            <a:srgbClr val="145052"/>
          </a:solidFill>
          <a:ln w="19050" cmpd="sng">
            <a:solidFill>
              <a:srgbClr val="17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465147" y="1357641"/>
            <a:ext cx="1955927" cy="146834"/>
          </a:xfrm>
          <a:prstGeom prst="rect">
            <a:avLst/>
          </a:prstGeom>
          <a:solidFill>
            <a:srgbClr val="BA7132"/>
          </a:solidFill>
          <a:ln>
            <a:solidFill>
              <a:srgbClr val="B871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44993" y="3837847"/>
            <a:ext cx="1955927" cy="146834"/>
          </a:xfrm>
          <a:prstGeom prst="rect">
            <a:avLst/>
          </a:prstGeom>
          <a:solidFill>
            <a:srgbClr val="A34729"/>
          </a:solidFill>
          <a:ln>
            <a:solidFill>
              <a:srgbClr val="A147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505070" y="3837847"/>
            <a:ext cx="1955927" cy="146834"/>
          </a:xfrm>
          <a:prstGeom prst="rect">
            <a:avLst/>
          </a:prstGeom>
          <a:solidFill>
            <a:srgbClr val="092F4B"/>
          </a:solidFill>
          <a:ln>
            <a:solidFill>
              <a:srgbClr val="0B2F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465147" y="3837847"/>
            <a:ext cx="1955927" cy="146834"/>
          </a:xfrm>
          <a:prstGeom prst="rect">
            <a:avLst/>
          </a:prstGeom>
          <a:solidFill>
            <a:srgbClr val="15538C"/>
          </a:solidFill>
          <a:ln>
            <a:solidFill>
              <a:srgbClr val="1854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98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38598" y="736024"/>
            <a:ext cx="6405402" cy="22492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 dirty="0">
              <a:solidFill>
                <a:prstClr val="white"/>
              </a:solidFill>
            </a:endParaRPr>
          </a:p>
        </p:txBody>
      </p:sp>
      <p:sp>
        <p:nvSpPr>
          <p:cNvPr id="7" name="Text Placeholder 32"/>
          <p:cNvSpPr txBox="1">
            <a:spLocks/>
          </p:cNvSpPr>
          <p:nvPr/>
        </p:nvSpPr>
        <p:spPr bwMode="auto">
          <a:xfrm>
            <a:off x="2968430" y="1603503"/>
            <a:ext cx="6013010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5143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8572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2001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15430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0002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4574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29146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3718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Website</a:t>
            </a:r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: </a:t>
            </a:r>
            <a:r>
              <a:rPr lang="en-US" sz="2000" dirty="0">
                <a:solidFill>
                  <a:schemeClr val="bg1"/>
                </a:solidFill>
                <a:latin typeface="Source Sans Pro"/>
                <a:cs typeface="Source Sans Pro"/>
              </a:rPr>
              <a:t>https://</a:t>
            </a:r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community.icann.org/display/</a:t>
            </a:r>
            <a:b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</a:br>
            <a:r>
              <a:rPr lang="en-US" sz="2000" dirty="0" err="1" smtClean="0">
                <a:solidFill>
                  <a:schemeClr val="bg1"/>
                </a:solidFill>
                <a:latin typeface="Source Sans Pro"/>
                <a:cs typeface="Source Sans Pro"/>
              </a:rPr>
              <a:t>croscomlgrprocedure</a:t>
            </a:r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/</a:t>
            </a:r>
            <a:r>
              <a:rPr lang="en-US" sz="2000" dirty="0" err="1" smtClean="0">
                <a:solidFill>
                  <a:schemeClr val="bg1"/>
                </a:solidFill>
                <a:latin typeface="Source Sans Pro"/>
                <a:cs typeface="Source Sans Pro"/>
              </a:rPr>
              <a:t>Latin+GP</a:t>
            </a:r>
            <a:endParaRPr lang="en-US" sz="2000" dirty="0" smtClean="0">
              <a:solidFill>
                <a:schemeClr val="bg1"/>
              </a:solidFill>
              <a:latin typeface="Source Sans Pro"/>
              <a:cs typeface="Source Sans Pro"/>
            </a:endParaRPr>
          </a:p>
          <a:p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email</a:t>
            </a:r>
            <a:r>
              <a:rPr lang="en-US" sz="2000" dirty="0">
                <a:solidFill>
                  <a:schemeClr val="bg1"/>
                </a:solidFill>
                <a:latin typeface="Source Sans Pro"/>
                <a:cs typeface="Source Sans Pro"/>
              </a:rPr>
              <a:t>: c.dillon@ucl.ac/</a:t>
            </a:r>
            <a:r>
              <a:rPr lang="en-US" sz="2000" dirty="0" err="1">
                <a:solidFill>
                  <a:schemeClr val="bg1"/>
                </a:solidFill>
                <a:latin typeface="Source Sans Pro"/>
                <a:cs typeface="Source Sans Pro"/>
              </a:rPr>
              <a:t>uk</a:t>
            </a:r>
            <a:endParaRPr lang="en-US" sz="2000" dirty="0">
              <a:solidFill>
                <a:schemeClr val="bg1"/>
              </a:solidFill>
              <a:latin typeface="Source Sans Pro"/>
              <a:cs typeface="Source Sans Pro"/>
            </a:endParaRPr>
          </a:p>
          <a:p>
            <a:endParaRPr lang="en-US" sz="2000" dirty="0" smtClean="0">
              <a:solidFill>
                <a:schemeClr val="bg1"/>
              </a:solidFill>
              <a:latin typeface="Source Sans Pro"/>
              <a:cs typeface="Source Sans Pro"/>
            </a:endParaRPr>
          </a:p>
        </p:txBody>
      </p:sp>
      <p:sp>
        <p:nvSpPr>
          <p:cNvPr id="8" name="Text Placeholder 33"/>
          <p:cNvSpPr txBox="1">
            <a:spLocks/>
          </p:cNvSpPr>
          <p:nvPr/>
        </p:nvSpPr>
        <p:spPr bwMode="auto">
          <a:xfrm>
            <a:off x="2968430" y="1099944"/>
            <a:ext cx="4808999" cy="393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5143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8572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2001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15430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0002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4574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29146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3718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AU" sz="2800" b="1" dirty="0">
                <a:solidFill>
                  <a:schemeClr val="bg1"/>
                </a:solidFill>
                <a:latin typeface="Source Sans Pro" charset="0"/>
                <a:ea typeface="Segoe UI" charset="0"/>
                <a:cs typeface="Segoe UI Semilight" charset="0"/>
              </a:rPr>
              <a:t>Thank </a:t>
            </a:r>
            <a:r>
              <a:rPr lang="en-AU" sz="2800" b="1" dirty="0" smtClean="0">
                <a:solidFill>
                  <a:schemeClr val="bg1"/>
                </a:solidFill>
                <a:latin typeface="Source Sans Pro" charset="0"/>
                <a:ea typeface="Segoe UI" charset="0"/>
                <a:cs typeface="Segoe UI Semilight" charset="0"/>
              </a:rPr>
              <a:t>you </a:t>
            </a:r>
            <a:r>
              <a:rPr lang="en-AU" sz="2800" b="1" dirty="0">
                <a:solidFill>
                  <a:schemeClr val="bg1"/>
                </a:solidFill>
                <a:latin typeface="Source Sans Pro" charset="0"/>
                <a:ea typeface="Segoe UI" charset="0"/>
                <a:cs typeface="Segoe UI Semilight" charset="0"/>
              </a:rPr>
              <a:t>and </a:t>
            </a:r>
            <a:r>
              <a:rPr lang="en-AU" sz="2800" b="1" dirty="0" smtClean="0">
                <a:solidFill>
                  <a:schemeClr val="bg1"/>
                </a:solidFill>
                <a:latin typeface="Source Sans Pro" charset="0"/>
                <a:ea typeface="Segoe UI" charset="0"/>
                <a:cs typeface="Segoe UI Semilight" charset="0"/>
              </a:rPr>
              <a:t>questions</a:t>
            </a:r>
            <a:endParaRPr lang="en-AU" sz="2800" b="1" dirty="0">
              <a:solidFill>
                <a:schemeClr val="bg1"/>
              </a:solidFill>
              <a:latin typeface="Source Sans Pro" charset="0"/>
              <a:ea typeface="Segoe UI" charset="0"/>
              <a:cs typeface="Segoe UI Semilight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" y="736024"/>
            <a:ext cx="2693114" cy="224925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2" name="Text Placeholder 32"/>
          <p:cNvSpPr txBox="1">
            <a:spLocks/>
          </p:cNvSpPr>
          <p:nvPr/>
        </p:nvSpPr>
        <p:spPr>
          <a:xfrm>
            <a:off x="5396046" y="3343899"/>
            <a:ext cx="2118807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gplus.to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</a:t>
            </a:r>
            <a:endParaRPr lang="en-US" sz="1800" dirty="0" smtClean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3" name="Text Placeholder 32"/>
          <p:cNvSpPr txBox="1">
            <a:spLocks/>
          </p:cNvSpPr>
          <p:nvPr/>
        </p:nvSpPr>
        <p:spPr>
          <a:xfrm>
            <a:off x="5364494" y="4119353"/>
            <a:ext cx="2673232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weibo.com</a:t>
            </a:r>
            <a:r>
              <a:rPr lang="en-US" sz="1800" dirty="0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ICANNorg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4" name="Text Placeholder 32"/>
          <p:cNvSpPr txBox="1">
            <a:spLocks/>
          </p:cNvSpPr>
          <p:nvPr/>
        </p:nvSpPr>
        <p:spPr>
          <a:xfrm>
            <a:off x="5364494" y="4884341"/>
            <a:ext cx="2949307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flickr.com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/photos/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5" name="Text Placeholder 32"/>
          <p:cNvSpPr txBox="1">
            <a:spLocks/>
          </p:cNvSpPr>
          <p:nvPr/>
        </p:nvSpPr>
        <p:spPr>
          <a:xfrm>
            <a:off x="5364494" y="5554438"/>
            <a:ext cx="3700626" cy="425654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slideshare.net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icannpresentations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2" name="Text Placeholder 32"/>
          <p:cNvSpPr txBox="1">
            <a:spLocks/>
          </p:cNvSpPr>
          <p:nvPr/>
        </p:nvSpPr>
        <p:spPr>
          <a:xfrm>
            <a:off x="1105839" y="3351787"/>
            <a:ext cx="2342226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twitter.com</a:t>
            </a:r>
            <a:r>
              <a:rPr lang="en-US" sz="1800" dirty="0" smtClean="0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/</a:t>
            </a:r>
            <a:r>
              <a:rPr lang="en-US" sz="1800" dirty="0" err="1" smtClean="0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icann</a:t>
            </a:r>
            <a:endParaRPr lang="en-US" sz="1800" dirty="0">
              <a:solidFill>
                <a:srgbClr val="0A304B"/>
              </a:solidFill>
              <a:latin typeface="Source Sans Pro"/>
              <a:ea typeface="Segoe UI" panose="020B0502040204020203" pitchFamily="34" charset="0"/>
              <a:cs typeface="Source Sans Pro"/>
            </a:endParaRPr>
          </a:p>
        </p:txBody>
      </p:sp>
      <p:sp>
        <p:nvSpPr>
          <p:cNvPr id="33" name="Text Placeholder 32"/>
          <p:cNvSpPr txBox="1">
            <a:spLocks/>
          </p:cNvSpPr>
          <p:nvPr/>
        </p:nvSpPr>
        <p:spPr>
          <a:xfrm>
            <a:off x="1105838" y="4119353"/>
            <a:ext cx="3262961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facebook.com</a:t>
            </a:r>
            <a:r>
              <a:rPr lang="en-US" sz="1800" dirty="0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/</a:t>
            </a:r>
            <a:r>
              <a:rPr lang="en-US" sz="1800" dirty="0" err="1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icannorg</a:t>
            </a:r>
            <a:endParaRPr lang="en-US" sz="1800" dirty="0">
              <a:solidFill>
                <a:srgbClr val="0A304B"/>
              </a:solidFill>
              <a:latin typeface="Source Sans Pro"/>
              <a:ea typeface="Segoe UI" panose="020B0502040204020203" pitchFamily="34" charset="0"/>
              <a:cs typeface="Source Sans Pro"/>
            </a:endParaRPr>
          </a:p>
        </p:txBody>
      </p:sp>
      <p:sp>
        <p:nvSpPr>
          <p:cNvPr id="34" name="Text Placeholder 32"/>
          <p:cNvSpPr txBox="1">
            <a:spLocks/>
          </p:cNvSpPr>
          <p:nvPr/>
        </p:nvSpPr>
        <p:spPr>
          <a:xfrm>
            <a:off x="1105838" y="4884341"/>
            <a:ext cx="3169242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linkedin.com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/company/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5" name="Text Placeholder 32"/>
          <p:cNvSpPr txBox="1">
            <a:spLocks/>
          </p:cNvSpPr>
          <p:nvPr/>
        </p:nvSpPr>
        <p:spPr>
          <a:xfrm>
            <a:off x="1105839" y="5597403"/>
            <a:ext cx="3145416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youtube.com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/user</a:t>
            </a:r>
            <a:r>
              <a:rPr lang="en-US" sz="1800" dirty="0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icannnews</a:t>
            </a:r>
            <a:endParaRPr lang="en-US" sz="1800" dirty="0" smtClean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9" name="Titl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Engage with ICANN</a:t>
            </a:r>
            <a:endParaRPr lang="en-US" dirty="0"/>
          </a:p>
        </p:txBody>
      </p:sp>
      <p:pic>
        <p:nvPicPr>
          <p:cNvPr id="40" name="Picture 39" descr="ICANN_Logo_W.eps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982" y="921876"/>
            <a:ext cx="2366915" cy="1837061"/>
          </a:xfrm>
          <a:prstGeom prst="rect">
            <a:avLst/>
          </a:prstGeom>
        </p:spPr>
      </p:pic>
      <p:pic>
        <p:nvPicPr>
          <p:cNvPr id="41" name="Picture 40" descr="1420947842_social_style_3_flikr-128.png">
            <a:hlinkClick r:id="rId4" action="ppaction://hlinkfil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6383" y="4775809"/>
            <a:ext cx="537406" cy="537406"/>
          </a:xfrm>
          <a:prstGeom prst="rect">
            <a:avLst/>
          </a:prstGeom>
        </p:spPr>
      </p:pic>
      <p:pic>
        <p:nvPicPr>
          <p:cNvPr id="42" name="Picture 41" descr="1420948141_social_style_3_facebook-128.png">
            <a:hlinkClick r:id="rId6" action="ppaction://hlinkfile"/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744" y="4008507"/>
            <a:ext cx="545448" cy="545448"/>
          </a:xfrm>
          <a:prstGeom prst="rect">
            <a:avLst/>
          </a:prstGeom>
        </p:spPr>
      </p:pic>
      <p:pic>
        <p:nvPicPr>
          <p:cNvPr id="43" name="Picture 42" descr="1420948149_social_style_3_youtube-128.png">
            <a:hlinkClick r:id="rId8" action="ppaction://hlinkfile"/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5095" y="5526794"/>
            <a:ext cx="528999" cy="528999"/>
          </a:xfrm>
          <a:prstGeom prst="rect">
            <a:avLst/>
          </a:prstGeom>
        </p:spPr>
      </p:pic>
      <p:pic>
        <p:nvPicPr>
          <p:cNvPr id="45" name="Picture 44" descr="1420948164_social_style_3_in-128.png">
            <a:hlinkClick r:id="rId10" action="ppaction://hlinkfile"/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6349" y="4783089"/>
            <a:ext cx="522847" cy="522847"/>
          </a:xfrm>
          <a:prstGeom prst="rect">
            <a:avLst/>
          </a:prstGeom>
        </p:spPr>
      </p:pic>
      <p:pic>
        <p:nvPicPr>
          <p:cNvPr id="46" name="Picture 45" descr="1420948433_social_style_3_twiter-128.png">
            <a:hlinkClick r:id="rId12" action="ppaction://hlinkfile"/>
          </p:cNvPr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7114" y="3242143"/>
            <a:ext cx="568165" cy="568165"/>
          </a:xfrm>
          <a:prstGeom prst="rect">
            <a:avLst/>
          </a:prstGeom>
        </p:spPr>
      </p:pic>
      <p:pic>
        <p:nvPicPr>
          <p:cNvPr id="47" name="Picture 46" descr="1420948423_social_style_3_googleplus-128.png">
            <a:hlinkClick r:id="rId14" action="ppaction://hlinkfile"/>
          </p:cNvPr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6383" y="3257522"/>
            <a:ext cx="537406" cy="537406"/>
          </a:xfrm>
          <a:prstGeom prst="rect">
            <a:avLst/>
          </a:prstGeom>
        </p:spPr>
      </p:pic>
      <p:pic>
        <p:nvPicPr>
          <p:cNvPr id="48" name="Picture 47" descr="1420948525_cssi_sina_weibo-128.png">
            <a:hlinkClick r:id="rId16" action="ppaction://hlinkfile"/>
          </p:cNvPr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69434" y="3992952"/>
            <a:ext cx="576561" cy="576558"/>
          </a:xfrm>
          <a:prstGeom prst="rect">
            <a:avLst/>
          </a:prstGeom>
        </p:spPr>
      </p:pic>
      <p:pic>
        <p:nvPicPr>
          <p:cNvPr id="2" name="Picture 1" descr="1421037698_slideshare-128.png">
            <a:hlinkClick r:id="rId18" action="ppaction://hlinkfile"/>
          </p:cNvPr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3259" y="5514925"/>
            <a:ext cx="552736" cy="5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60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7248</TotalTime>
  <Words>473</Words>
  <Application>Microsoft Office PowerPoint</Application>
  <PresentationFormat>On-screen Show (4:3)</PresentationFormat>
  <Paragraphs>100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9" baseType="lpstr">
      <vt:lpstr>ＭＳ Ｐゴシック</vt:lpstr>
      <vt:lpstr>PMingLiU</vt:lpstr>
      <vt:lpstr>Source Sans Pro</vt:lpstr>
      <vt:lpstr>Source Sans Pro Light</vt:lpstr>
      <vt:lpstr>Arial</vt:lpstr>
      <vt:lpstr>Calibri</vt:lpstr>
      <vt:lpstr>Century Gothic</vt:lpstr>
      <vt:lpstr>Microsoft Sans Serif</vt:lpstr>
      <vt:lpstr>Segoe UI</vt:lpstr>
      <vt:lpstr>Segoe UI Semilight</vt:lpstr>
      <vt:lpstr>Wingdings</vt:lpstr>
      <vt:lpstr>Office Theme</vt:lpstr>
      <vt:lpstr>PowerPoint Presentation</vt:lpstr>
      <vt:lpstr>Agenda</vt:lpstr>
      <vt:lpstr>Distribution of the Latin script</vt:lpstr>
      <vt:lpstr>Latin script use in Africa today</vt:lpstr>
      <vt:lpstr>Current membership of Latin Generation Panel</vt:lpstr>
      <vt:lpstr>What next?</vt:lpstr>
      <vt:lpstr>Engage with ICANN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</dc:creator>
  <cp:lastModifiedBy>Chris Dillon</cp:lastModifiedBy>
  <cp:revision>213</cp:revision>
  <cp:lastPrinted>2015-09-28T10:04:47Z</cp:lastPrinted>
  <dcterms:created xsi:type="dcterms:W3CDTF">2015-01-07T16:11:05Z</dcterms:created>
  <dcterms:modified xsi:type="dcterms:W3CDTF">2015-09-28T10:09:25Z</dcterms:modified>
</cp:coreProperties>
</file>