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763" r:id="rId4"/>
    <p:sldId id="764" r:id="rId5"/>
    <p:sldId id="744" r:id="rId6"/>
    <p:sldId id="745" r:id="rId7"/>
    <p:sldId id="765" r:id="rId8"/>
    <p:sldId id="766" r:id="rId9"/>
    <p:sldId id="749" r:id="rId10"/>
    <p:sldId id="75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Pitinan Kooarmornpatana" initials="PK" lastIdx="1" clrIdx="1">
    <p:extLst>
      <p:ext uri="{19B8F6BF-5375-455C-9EA6-DF929625EA0E}">
        <p15:presenceInfo xmlns:p15="http://schemas.microsoft.com/office/powerpoint/2012/main" userId="S::pitinan.koo@icann.org::9e84f730-aaa6-4279-ac84-0b71bd3896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17B"/>
    <a:srgbClr val="000000"/>
    <a:srgbClr val="DEDEDE"/>
    <a:srgbClr val="002B49"/>
    <a:srgbClr val="9C240F"/>
    <a:srgbClr val="CB460F"/>
    <a:srgbClr val="FA5B36"/>
    <a:srgbClr val="0E4B91"/>
    <a:srgbClr val="18548A"/>
    <a:srgbClr val="15538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2" autoAdjust="0"/>
    <p:restoredTop sz="94212" autoAdjust="0"/>
  </p:normalViewPr>
  <p:slideViewPr>
    <p:cSldViewPr snapToGrid="0" snapToObjects="1">
      <p:cViewPr varScale="1">
        <p:scale>
          <a:sx n="78" d="100"/>
          <a:sy n="78" d="100"/>
        </p:scale>
        <p:origin x="896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2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32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1">
  <p:cSld name="1_Agenda 1.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2"/>
          <p:cNvCxnSpPr>
            <a:endCxn id="35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2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2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10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0"/>
          <p:cNvSpPr txBox="1"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 by Latin GP</a:t>
            </a:r>
            <a:endParaRPr dirty="0"/>
          </a:p>
        </p:txBody>
      </p:sp>
      <p:sp>
        <p:nvSpPr>
          <p:cNvPr id="852" name="Google Shape;852;p50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 dirty="0"/>
              <a:t>Mirjana </a:t>
            </a:r>
            <a:r>
              <a:rPr lang="en-US" dirty="0" err="1"/>
              <a:t>Tasić</a:t>
            </a:r>
            <a:endParaRPr lang="en-US" dirty="0"/>
          </a:p>
          <a:p>
            <a:pPr marL="0" lvl="0" indent="0"/>
            <a:r>
              <a:rPr lang="en-US" dirty="0"/>
              <a:t>Chair, Latin GP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326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B3458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Latin GP – Project Timeline</a:t>
            </a:r>
            <a:endParaRPr lang="en-US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09B2DC93-FF85-774C-819D-08104CB662EC}"/>
              </a:ext>
            </a:extLst>
          </p:cNvPr>
          <p:cNvSpPr/>
          <p:nvPr/>
        </p:nvSpPr>
        <p:spPr>
          <a:xfrm>
            <a:off x="992520" y="3172680"/>
            <a:ext cx="7022160" cy="91080"/>
          </a:xfrm>
          <a:prstGeom prst="chevron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8D72A046-C661-BD46-9628-408574AC2AE2}"/>
              </a:ext>
            </a:extLst>
          </p:cNvPr>
          <p:cNvSpPr/>
          <p:nvPr/>
        </p:nvSpPr>
        <p:spPr>
          <a:xfrm>
            <a:off x="1311120" y="3128040"/>
            <a:ext cx="165960" cy="165960"/>
          </a:xfrm>
          <a:prstGeom prst="ellipse">
            <a:avLst/>
          </a:prstGeom>
          <a:solidFill>
            <a:srgbClr val="1D98D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379C59F4-5357-6846-800C-9279FE38B4E5}"/>
              </a:ext>
            </a:extLst>
          </p:cNvPr>
          <p:cNvSpPr/>
          <p:nvPr/>
        </p:nvSpPr>
        <p:spPr>
          <a:xfrm>
            <a:off x="3794760" y="3128040"/>
            <a:ext cx="165960" cy="165960"/>
          </a:xfrm>
          <a:prstGeom prst="ellipse">
            <a:avLst/>
          </a:prstGeom>
          <a:solidFill>
            <a:srgbClr val="EA903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EA46DC08-DEF2-584E-9B91-800D399728B5}"/>
              </a:ext>
            </a:extLst>
          </p:cNvPr>
          <p:cNvSpPr/>
          <p:nvPr/>
        </p:nvSpPr>
        <p:spPr>
          <a:xfrm>
            <a:off x="5043600" y="3128040"/>
            <a:ext cx="165960" cy="165960"/>
          </a:xfrm>
          <a:prstGeom prst="ellipse">
            <a:avLst/>
          </a:prstGeom>
          <a:solidFill>
            <a:srgbClr val="DB60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29FF1643-A903-9A4C-B154-36F9EA04BE0B}"/>
              </a:ext>
            </a:extLst>
          </p:cNvPr>
          <p:cNvSpPr/>
          <p:nvPr/>
        </p:nvSpPr>
        <p:spPr>
          <a:xfrm>
            <a:off x="6258240" y="3128040"/>
            <a:ext cx="165960" cy="165960"/>
          </a:xfrm>
          <a:prstGeom prst="ellipse">
            <a:avLst/>
          </a:prstGeom>
          <a:solidFill>
            <a:srgbClr val="0D43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7">
            <a:extLst>
              <a:ext uri="{FF2B5EF4-FFF2-40B4-BE49-F238E27FC236}">
                <a16:creationId xmlns:a16="http://schemas.microsoft.com/office/drawing/2014/main" id="{65C14A68-C30A-844B-A716-5A8892CCC79D}"/>
              </a:ext>
            </a:extLst>
          </p:cNvPr>
          <p:cNvSpPr/>
          <p:nvPr/>
        </p:nvSpPr>
        <p:spPr>
          <a:xfrm>
            <a:off x="7479000" y="3128040"/>
            <a:ext cx="165960" cy="165960"/>
          </a:xfrm>
          <a:prstGeom prst="ellipse">
            <a:avLst/>
          </a:prstGeom>
          <a:solidFill>
            <a:srgbClr val="1768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64407C76-B6BE-0F4C-A13B-72397C2089A8}"/>
              </a:ext>
            </a:extLst>
          </p:cNvPr>
          <p:cNvSpPr/>
          <p:nvPr/>
        </p:nvSpPr>
        <p:spPr>
          <a:xfrm rot="8100000">
            <a:off x="76464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2599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9">
            <a:extLst>
              <a:ext uri="{FF2B5EF4-FFF2-40B4-BE49-F238E27FC236}">
                <a16:creationId xmlns:a16="http://schemas.microsoft.com/office/drawing/2014/main" id="{57D09862-FC4F-714C-A70E-B0246B310E7C}"/>
              </a:ext>
            </a:extLst>
          </p:cNvPr>
          <p:cNvSpPr/>
          <p:nvPr/>
        </p:nvSpPr>
        <p:spPr>
          <a:xfrm>
            <a:off x="788400" y="1804680"/>
            <a:ext cx="1190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Jul</a:t>
            </a:r>
            <a:endParaRPr sz="2000"/>
          </a:p>
          <a:p>
            <a:pPr algn="ctr">
              <a:lnSpc>
                <a:spcPct val="100000"/>
              </a:lnSpc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2017</a:t>
            </a:r>
            <a:endParaRPr sz="2000"/>
          </a:p>
        </p:txBody>
      </p:sp>
      <p:sp>
        <p:nvSpPr>
          <p:cNvPr id="14" name="CustomShape 10">
            <a:extLst>
              <a:ext uri="{FF2B5EF4-FFF2-40B4-BE49-F238E27FC236}">
                <a16:creationId xmlns:a16="http://schemas.microsoft.com/office/drawing/2014/main" id="{859B2E36-9376-634B-A813-DF8098473D19}"/>
              </a:ext>
            </a:extLst>
          </p:cNvPr>
          <p:cNvSpPr/>
          <p:nvPr/>
        </p:nvSpPr>
        <p:spPr>
          <a:xfrm>
            <a:off x="2545200" y="3128040"/>
            <a:ext cx="165960" cy="165960"/>
          </a:xfrm>
          <a:prstGeom prst="ellipse">
            <a:avLst/>
          </a:prstGeom>
          <a:solidFill>
            <a:srgbClr val="1B6F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1">
            <a:extLst>
              <a:ext uri="{FF2B5EF4-FFF2-40B4-BE49-F238E27FC236}">
                <a16:creationId xmlns:a16="http://schemas.microsoft.com/office/drawing/2014/main" id="{66C459F4-AA19-714E-A274-E07C63538E0D}"/>
              </a:ext>
            </a:extLst>
          </p:cNvPr>
          <p:cNvSpPr/>
          <p:nvPr/>
        </p:nvSpPr>
        <p:spPr>
          <a:xfrm rot="8100000">
            <a:off x="1998360" y="151992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1B6F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2">
            <a:extLst>
              <a:ext uri="{FF2B5EF4-FFF2-40B4-BE49-F238E27FC236}">
                <a16:creationId xmlns:a16="http://schemas.microsoft.com/office/drawing/2014/main" id="{E4BA860E-7AD7-EB4A-B956-8CAE9F8E1090}"/>
              </a:ext>
            </a:extLst>
          </p:cNvPr>
          <p:cNvSpPr/>
          <p:nvPr/>
        </p:nvSpPr>
        <p:spPr>
          <a:xfrm>
            <a:off x="2021760" y="1840320"/>
            <a:ext cx="1190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</a:t>
            </a:r>
            <a:endParaRPr sz="2000"/>
          </a:p>
          <a:p>
            <a:pPr algn="ctr">
              <a:lnSpc>
                <a:spcPct val="100000"/>
              </a:lnSpc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2018</a:t>
            </a:r>
            <a:endParaRPr sz="2000"/>
          </a:p>
        </p:txBody>
      </p:sp>
      <p:sp>
        <p:nvSpPr>
          <p:cNvPr id="17" name="CustomShape 13">
            <a:extLst>
              <a:ext uri="{FF2B5EF4-FFF2-40B4-BE49-F238E27FC236}">
                <a16:creationId xmlns:a16="http://schemas.microsoft.com/office/drawing/2014/main" id="{60A591A6-5EFF-6C42-B804-D34EB804B043}"/>
              </a:ext>
            </a:extLst>
          </p:cNvPr>
          <p:cNvSpPr/>
          <p:nvPr/>
        </p:nvSpPr>
        <p:spPr>
          <a:xfrm rot="8100000">
            <a:off x="323172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EA903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DD2696FA-64E4-AD44-A672-2AA552BA1FE0}"/>
              </a:ext>
            </a:extLst>
          </p:cNvPr>
          <p:cNvSpPr/>
          <p:nvPr/>
        </p:nvSpPr>
        <p:spPr>
          <a:xfrm>
            <a:off x="3255480" y="1804680"/>
            <a:ext cx="1190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May</a:t>
            </a:r>
            <a:endParaRPr sz="2000"/>
          </a:p>
          <a:p>
            <a:pPr algn="ctr">
              <a:lnSpc>
                <a:spcPct val="100000"/>
              </a:lnSpc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2018</a:t>
            </a:r>
            <a:endParaRPr sz="2000"/>
          </a:p>
        </p:txBody>
      </p:sp>
      <p:sp>
        <p:nvSpPr>
          <p:cNvPr id="19" name="CustomShape 15">
            <a:extLst>
              <a:ext uri="{FF2B5EF4-FFF2-40B4-BE49-F238E27FC236}">
                <a16:creationId xmlns:a16="http://schemas.microsoft.com/office/drawing/2014/main" id="{570298F2-995C-E844-8C89-9EBF448FA731}"/>
              </a:ext>
            </a:extLst>
          </p:cNvPr>
          <p:cNvSpPr/>
          <p:nvPr/>
        </p:nvSpPr>
        <p:spPr>
          <a:xfrm rot="8100000">
            <a:off x="446544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DB60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6">
            <a:extLst>
              <a:ext uri="{FF2B5EF4-FFF2-40B4-BE49-F238E27FC236}">
                <a16:creationId xmlns:a16="http://schemas.microsoft.com/office/drawing/2014/main" id="{0FA6FAFA-D457-5248-8E5A-CBD4C4229325}"/>
              </a:ext>
            </a:extLst>
          </p:cNvPr>
          <p:cNvSpPr/>
          <p:nvPr/>
        </p:nvSpPr>
        <p:spPr>
          <a:xfrm>
            <a:off x="4488840" y="1804680"/>
            <a:ext cx="1190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2019</a:t>
            </a:r>
            <a:endParaRPr sz="2000" dirty="0"/>
          </a:p>
        </p:txBody>
      </p:sp>
      <p:sp>
        <p:nvSpPr>
          <p:cNvPr id="21" name="CustomShape 17">
            <a:extLst>
              <a:ext uri="{FF2B5EF4-FFF2-40B4-BE49-F238E27FC236}">
                <a16:creationId xmlns:a16="http://schemas.microsoft.com/office/drawing/2014/main" id="{DE9E1C8A-3446-F64C-94AE-FCF5C4411E39}"/>
              </a:ext>
            </a:extLst>
          </p:cNvPr>
          <p:cNvSpPr/>
          <p:nvPr/>
        </p:nvSpPr>
        <p:spPr>
          <a:xfrm rot="8100000">
            <a:off x="569880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0D43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8">
            <a:extLst>
              <a:ext uri="{FF2B5EF4-FFF2-40B4-BE49-F238E27FC236}">
                <a16:creationId xmlns:a16="http://schemas.microsoft.com/office/drawing/2014/main" id="{B4FE780A-10DC-8B40-87CC-F1518183B91B}"/>
              </a:ext>
            </a:extLst>
          </p:cNvPr>
          <p:cNvSpPr/>
          <p:nvPr/>
        </p:nvSpPr>
        <p:spPr>
          <a:xfrm>
            <a:off x="5722560" y="1804680"/>
            <a:ext cx="1190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</a:t>
            </a:r>
            <a:endParaRPr lang="en-US" sz="2000" dirty="0"/>
          </a:p>
          <a:p>
            <a:pPr algn="ctr">
              <a:lnSpc>
                <a:spcPct val="100000"/>
              </a:lnSpc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2019</a:t>
            </a:r>
            <a:endParaRPr sz="2000" dirty="0"/>
          </a:p>
        </p:txBody>
      </p:sp>
      <p:sp>
        <p:nvSpPr>
          <p:cNvPr id="23" name="CustomShape 19">
            <a:extLst>
              <a:ext uri="{FF2B5EF4-FFF2-40B4-BE49-F238E27FC236}">
                <a16:creationId xmlns:a16="http://schemas.microsoft.com/office/drawing/2014/main" id="{9ADEA243-785D-004C-81AD-6CC70066992F}"/>
              </a:ext>
            </a:extLst>
          </p:cNvPr>
          <p:cNvSpPr/>
          <p:nvPr/>
        </p:nvSpPr>
        <p:spPr>
          <a:xfrm rot="8100000">
            <a:off x="693252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1768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0">
            <a:extLst>
              <a:ext uri="{FF2B5EF4-FFF2-40B4-BE49-F238E27FC236}">
                <a16:creationId xmlns:a16="http://schemas.microsoft.com/office/drawing/2014/main" id="{46F79528-F41A-F642-A317-3777EAABE047}"/>
              </a:ext>
            </a:extLst>
          </p:cNvPr>
          <p:cNvSpPr/>
          <p:nvPr/>
        </p:nvSpPr>
        <p:spPr>
          <a:xfrm>
            <a:off x="6955920" y="1804680"/>
            <a:ext cx="1190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…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2019</a:t>
            </a:r>
            <a:endParaRPr sz="2000" dirty="0"/>
          </a:p>
        </p:txBody>
      </p:sp>
      <p:sp>
        <p:nvSpPr>
          <p:cNvPr id="25" name="CustomShape 21">
            <a:extLst>
              <a:ext uri="{FF2B5EF4-FFF2-40B4-BE49-F238E27FC236}">
                <a16:creationId xmlns:a16="http://schemas.microsoft.com/office/drawing/2014/main" id="{106672BF-D7FE-594B-B8F8-D31445DBE792}"/>
              </a:ext>
            </a:extLst>
          </p:cNvPr>
          <p:cNvSpPr/>
          <p:nvPr/>
        </p:nvSpPr>
        <p:spPr>
          <a:xfrm>
            <a:off x="599040" y="3457800"/>
            <a:ext cx="1390320" cy="5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Develop</a:t>
            </a:r>
            <a:r>
              <a:rPr lang="de-DE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Principles</a:t>
            </a:r>
            <a:endParaRPr lang="en-US" sz="2000" dirty="0"/>
          </a:p>
        </p:txBody>
      </p:sp>
      <p:sp>
        <p:nvSpPr>
          <p:cNvPr id="26" name="CustomShape 22">
            <a:extLst>
              <a:ext uri="{FF2B5EF4-FFF2-40B4-BE49-F238E27FC236}">
                <a16:creationId xmlns:a16="http://schemas.microsoft.com/office/drawing/2014/main" id="{60A719EC-DAD0-8D46-98E3-69D1CA461FBD}"/>
              </a:ext>
            </a:extLst>
          </p:cNvPr>
          <p:cNvSpPr/>
          <p:nvPr/>
        </p:nvSpPr>
        <p:spPr>
          <a:xfrm>
            <a:off x="1979279" y="3457800"/>
            <a:ext cx="1427597" cy="156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trike="noStrike" spc="-1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Develop code points repertoire and identify variants</a:t>
            </a:r>
            <a:endParaRPr lang="en-US" sz="2000"/>
          </a:p>
        </p:txBody>
      </p:sp>
      <p:sp>
        <p:nvSpPr>
          <p:cNvPr id="27" name="CustomShape 23">
            <a:extLst>
              <a:ext uri="{FF2B5EF4-FFF2-40B4-BE49-F238E27FC236}">
                <a16:creationId xmlns:a16="http://schemas.microsoft.com/office/drawing/2014/main" id="{9A4881B5-A04C-8E48-8DB7-2D290E943B7B}"/>
              </a:ext>
            </a:extLst>
          </p:cNvPr>
          <p:cNvSpPr/>
          <p:nvPr/>
        </p:nvSpPr>
        <p:spPr>
          <a:xfrm>
            <a:off x="3287160" y="3457800"/>
            <a:ext cx="119052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Submit proposal with code points repertoire</a:t>
            </a:r>
            <a:endParaRPr lang="en-US" sz="2000" dirty="0"/>
          </a:p>
        </p:txBody>
      </p:sp>
      <p:sp>
        <p:nvSpPr>
          <p:cNvPr id="28" name="CustomShape 24">
            <a:extLst>
              <a:ext uri="{FF2B5EF4-FFF2-40B4-BE49-F238E27FC236}">
                <a16:creationId xmlns:a16="http://schemas.microsoft.com/office/drawing/2014/main" id="{836B81A3-C701-0041-BE09-010E934383D1}"/>
              </a:ext>
            </a:extLst>
          </p:cNvPr>
          <p:cNvSpPr/>
          <p:nvPr/>
        </p:nvSpPr>
        <p:spPr>
          <a:xfrm>
            <a:off x="4536000" y="3457800"/>
            <a:ext cx="1190520" cy="10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Submit proposal adding cross-script variant analysis</a:t>
            </a:r>
            <a:endParaRPr lang="en-US" sz="2000" dirty="0"/>
          </a:p>
        </p:txBody>
      </p:sp>
      <p:sp>
        <p:nvSpPr>
          <p:cNvPr id="29" name="CustomShape 25">
            <a:extLst>
              <a:ext uri="{FF2B5EF4-FFF2-40B4-BE49-F238E27FC236}">
                <a16:creationId xmlns:a16="http://schemas.microsoft.com/office/drawing/2014/main" id="{112A5192-2576-C04B-B8D7-B4E1B6B93E53}"/>
              </a:ext>
            </a:extLst>
          </p:cNvPr>
          <p:cNvSpPr/>
          <p:nvPr/>
        </p:nvSpPr>
        <p:spPr>
          <a:xfrm>
            <a:off x="5795640" y="3457800"/>
            <a:ext cx="1190520" cy="10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Submit proposal adding in-script variant analysis</a:t>
            </a:r>
            <a:endParaRPr lang="en-US" sz="2000" dirty="0"/>
          </a:p>
        </p:txBody>
      </p:sp>
      <p:sp>
        <p:nvSpPr>
          <p:cNvPr id="30" name="CustomShape 26">
            <a:extLst>
              <a:ext uri="{FF2B5EF4-FFF2-40B4-BE49-F238E27FC236}">
                <a16:creationId xmlns:a16="http://schemas.microsoft.com/office/drawing/2014/main" id="{B5E07394-D592-164D-8090-3EEFF1590E3A}"/>
              </a:ext>
            </a:extLst>
          </p:cNvPr>
          <p:cNvSpPr/>
          <p:nvPr/>
        </p:nvSpPr>
        <p:spPr>
          <a:xfrm>
            <a:off x="823680" y="4660920"/>
            <a:ext cx="8319960" cy="3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65000"/>
              </a:lnSpc>
            </a:pPr>
            <a:r>
              <a:rPr lang="de-DE" sz="1400" b="1" strike="noStrike" spc="-1">
                <a:solidFill>
                  <a:srgbClr val="154A7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sz="2000"/>
          </a:p>
        </p:txBody>
      </p:sp>
      <p:sp>
        <p:nvSpPr>
          <p:cNvPr id="31" name="CustomShape 27">
            <a:extLst>
              <a:ext uri="{FF2B5EF4-FFF2-40B4-BE49-F238E27FC236}">
                <a16:creationId xmlns:a16="http://schemas.microsoft.com/office/drawing/2014/main" id="{0709CDC9-C7F5-CF44-B9B7-BA4DE0A05C69}"/>
              </a:ext>
            </a:extLst>
          </p:cNvPr>
          <p:cNvSpPr/>
          <p:nvPr/>
        </p:nvSpPr>
        <p:spPr>
          <a:xfrm>
            <a:off x="6980760" y="3459240"/>
            <a:ext cx="1385640" cy="156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Finalize the LGR proposal and publish for public comment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409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1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1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2745"/>
            </a:schemeClr>
          </a:solidFill>
          <a:ln w="25400" cap="flat" cmpd="sng">
            <a:solidFill>
              <a:srgbClr val="AA6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1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1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9F46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1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5882"/>
            </a:schemeClr>
          </a:solidFill>
          <a:ln w="25400" cap="flat" cmpd="sng">
            <a:solidFill>
              <a:srgbClr val="093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1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104B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1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1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rgbClr val="0932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51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rgbClr val="145357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51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51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51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rgbClr val="114E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51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51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1764"/>
            </a:schemeClr>
          </a:solidFill>
          <a:ln w="25400" cap="flat" cmpd="sng">
            <a:solidFill>
              <a:srgbClr val="12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51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51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1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Short History</a:t>
            </a:r>
            <a:endParaRPr/>
          </a:p>
        </p:txBody>
      </p:sp>
      <p:sp>
        <p:nvSpPr>
          <p:cNvPr id="877" name="Google Shape;877;p51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Scope of Work</a:t>
            </a:r>
            <a:endParaRPr/>
          </a:p>
        </p:txBody>
      </p:sp>
      <p:sp>
        <p:nvSpPr>
          <p:cNvPr id="878" name="Google Shape;878;p51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endParaRPr/>
          </a:p>
        </p:txBody>
      </p:sp>
      <p:sp>
        <p:nvSpPr>
          <p:cNvPr id="879" name="Google Shape;879;p51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 of Working Group</a:t>
            </a:r>
            <a:endParaRPr/>
          </a:p>
        </p:txBody>
      </p:sp>
      <p:sp>
        <p:nvSpPr>
          <p:cNvPr id="880" name="Google Shape;880;p51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 Accomplished</a:t>
            </a:r>
            <a:endParaRPr/>
          </a:p>
        </p:txBody>
      </p:sp>
      <p:sp>
        <p:nvSpPr>
          <p:cNvPr id="881" name="Google Shape;881;p51"/>
          <p:cNvSpPr txBox="1"/>
          <p:nvPr/>
        </p:nvSpPr>
        <p:spPr>
          <a:xfrm>
            <a:off x="6283988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Timeline</a:t>
            </a:r>
            <a:endParaRPr/>
          </a:p>
        </p:txBody>
      </p:sp>
      <p:sp>
        <p:nvSpPr>
          <p:cNvPr id="882" name="Google Shape;882;p51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83" name="Google Shape;883;p51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84" name="Google Shape;884;p51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85" name="Google Shape;885;p51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886" name="Google Shape;886;p51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887" name="Google Shape;887;p5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888" name="Google Shape;888;p51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Agenda Overview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601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B3458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Latin GP – Short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993203"/>
            <a:ext cx="8012950" cy="4871594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dirty="0"/>
              <a:t>June-August 2016 - GP restarted with new call for volunteers. The GP seated 15 May 2017 Proposal for Formation of Latin Generation Panel</a:t>
            </a:r>
          </a:p>
          <a:p>
            <a:pPr>
              <a:spcBef>
                <a:spcPts val="1400"/>
              </a:spcBef>
            </a:pPr>
            <a:r>
              <a:rPr lang="en-US" dirty="0"/>
              <a:t>September 2017 - GP proposal for inclusion and exclusion principles were sent for an informal public review </a:t>
            </a:r>
          </a:p>
          <a:p>
            <a:pPr>
              <a:spcBef>
                <a:spcPts val="1400"/>
              </a:spcBef>
            </a:pPr>
            <a:r>
              <a:rPr lang="en-US" dirty="0"/>
              <a:t>During September-November 2017 - GP has collected information from 209 languages </a:t>
            </a:r>
          </a:p>
          <a:p>
            <a:pPr>
              <a:spcBef>
                <a:spcPts val="1400"/>
              </a:spcBef>
            </a:pPr>
            <a:r>
              <a:rPr lang="en-US" dirty="0"/>
              <a:t>May 2018 (for MSR-3) and October 2018 (for MSR-4) - GP submitted the code point repertoire to the Integration Panel</a:t>
            </a:r>
          </a:p>
          <a:p>
            <a:pPr>
              <a:spcBef>
                <a:spcPts val="1400"/>
              </a:spcBef>
            </a:pPr>
            <a:r>
              <a:rPr lang="en-US" dirty="0"/>
              <a:t>May2018 – GP submitted the updated LGR proposal with repertoire </a:t>
            </a:r>
          </a:p>
          <a:p>
            <a:pPr>
              <a:spcBef>
                <a:spcPts val="1400"/>
              </a:spcBef>
            </a:pPr>
            <a:r>
              <a:rPr lang="en-US" dirty="0"/>
              <a:t>January 2019 - GP submitted the updated LGR proposal with the cross-script variant analysis and the initial in-script variant analysis</a:t>
            </a:r>
          </a:p>
          <a:p>
            <a:pPr>
              <a:spcBef>
                <a:spcPts val="1400"/>
              </a:spcBef>
            </a:pPr>
            <a:r>
              <a:rPr lang="en-US" dirty="0"/>
              <a:t>October 2019 - GP submitted the updated LGR proposal with the </a:t>
            </a:r>
            <a:br>
              <a:rPr lang="en-US" dirty="0"/>
            </a:br>
            <a:r>
              <a:rPr lang="en-US" dirty="0"/>
              <a:t>in-script variant analysis</a:t>
            </a:r>
          </a:p>
        </p:txBody>
      </p:sp>
    </p:spTree>
    <p:extLst>
      <p:ext uri="{BB962C8B-B14F-4D97-AF65-F5344CB8AC3E}">
        <p14:creationId xmlns:p14="http://schemas.microsoft.com/office/powerpoint/2010/main" val="375024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B3458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Latin Script Geographic and Linguistic Spread</a:t>
            </a:r>
            <a:endParaRPr lang="en-US" dirty="0"/>
          </a:p>
        </p:txBody>
      </p:sp>
      <p:pic>
        <p:nvPicPr>
          <p:cNvPr id="4" name="Google Shape;900;p53">
            <a:extLst>
              <a:ext uri="{FF2B5EF4-FFF2-40B4-BE49-F238E27FC236}">
                <a16:creationId xmlns:a16="http://schemas.microsoft.com/office/drawing/2014/main" id="{3AA2F04D-0FC8-5047-90C4-32DA90CF866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31800" y="685257"/>
            <a:ext cx="5968080" cy="3511440"/>
          </a:xfrm>
          <a:prstGeom prst="rect">
            <a:avLst/>
          </a:prstGeom>
          <a:ln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FB8F1CF3-D138-3C49-B360-9A6EED0722A2}"/>
              </a:ext>
            </a:extLst>
          </p:cNvPr>
          <p:cNvSpPr/>
          <p:nvPr/>
        </p:nvSpPr>
        <p:spPr>
          <a:xfrm flipH="1">
            <a:off x="191729" y="4279772"/>
            <a:ext cx="9144000" cy="24178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spc="-1" dirty="0">
                <a:solidFill>
                  <a:srgbClr val="005E2B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</a:t>
            </a:r>
            <a:r>
              <a:rPr lang="de-DE" b="1" strike="noStrike" spc="-1" dirty="0">
                <a:solidFill>
                  <a:srgbClr val="005E2B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ark green </a:t>
            </a:r>
            <a:r>
              <a:rPr lang="de-DE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= Latin script is the sole main script. </a:t>
            </a: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b="1" strike="noStrike" spc="-1" dirty="0">
                <a:solidFill>
                  <a:srgbClr val="79AC43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Light green </a:t>
            </a:r>
            <a:r>
              <a:rPr lang="de-DE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= Latin co-exists with other scripts. </a:t>
            </a: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b="1" strike="noStrike" spc="-1" dirty="0">
                <a:solidFill>
                  <a:srgbClr val="676767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Grey</a:t>
            </a:r>
            <a:r>
              <a:rPr lang="de-DE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de-D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=</a:t>
            </a:r>
            <a:r>
              <a:rPr lang="de-DE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Latin-script alphabets are sometimes extensively used due to the use of </a:t>
            </a:r>
          </a:p>
          <a:p>
            <a:pPr>
              <a:lnSpc>
                <a:spcPct val="100000"/>
              </a:lnSpc>
            </a:pPr>
            <a:r>
              <a:rPr lang="de-D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    </a:t>
            </a:r>
            <a:r>
              <a:rPr lang="de-DE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unofficial second languages, such as French in Algeria and English in Egypt, </a:t>
            </a:r>
          </a:p>
          <a:p>
            <a:pPr>
              <a:lnSpc>
                <a:spcPct val="100000"/>
              </a:lnSpc>
            </a:pPr>
            <a:r>
              <a:rPr lang="de-D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    </a:t>
            </a:r>
            <a:r>
              <a:rPr lang="de-DE" strike="noStrike" spc="-1" dirty="0">
                <a:solidFill>
                  <a:srgbClr val="0A1F2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and to Latin transliteration of the official script, such as in China or in Japan.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B3458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Latin GP – Scope of Work for Code Point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7142" y="993203"/>
            <a:ext cx="7929716" cy="487159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Maximal String Repertoire Version 4 (MSR-4)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  <a:ea typeface="Arial"/>
              </a:rPr>
              <a:t>Subset of code points allowed in IDNA 2008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dirty="0"/>
              <a:t>Unicode ranges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Controls and Basic Latin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Controls and Latin-1 Supplement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Latin Extended-A only lowercase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Latin Extended-B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IPA Extensions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Combining Diacritical Marks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Combining Diacritical Marks Supplement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Latin Extended Additional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Latin Extended-C</a:t>
            </a:r>
          </a:p>
          <a:p>
            <a:pPr>
              <a:spcBef>
                <a:spcPts val="200"/>
              </a:spcBef>
            </a:pPr>
            <a:r>
              <a:rPr lang="en-US" dirty="0"/>
              <a:t>Non exhaustive list of 455 languages in scope</a:t>
            </a:r>
          </a:p>
          <a:p>
            <a:pPr>
              <a:spcBef>
                <a:spcPts val="200"/>
              </a:spcBef>
            </a:pPr>
            <a:r>
              <a:rPr lang="en-US" dirty="0"/>
              <a:t>Non exhaustive list of EGIDS 1-5 languages contains 300 languages</a:t>
            </a:r>
          </a:p>
          <a:p>
            <a:pPr>
              <a:spcBef>
                <a:spcPts val="200"/>
              </a:spcBef>
            </a:pPr>
            <a:r>
              <a:rPr lang="en-US" dirty="0"/>
              <a:t>Non exhaustive list of EGIDS 1-4 languages contains 181 languages</a:t>
            </a:r>
          </a:p>
        </p:txBody>
      </p:sp>
    </p:spTree>
    <p:extLst>
      <p:ext uri="{BB962C8B-B14F-4D97-AF65-F5344CB8AC3E}">
        <p14:creationId xmlns:p14="http://schemas.microsoft.com/office/powerpoint/2010/main" val="1274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B3458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Latin GP – Scope of Work Variant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7142" y="993203"/>
            <a:ext cx="7929716" cy="4871594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In-script variant analysis</a:t>
            </a:r>
          </a:p>
          <a:p>
            <a:pPr>
              <a:spcBef>
                <a:spcPts val="200"/>
              </a:spcBef>
            </a:pPr>
            <a:r>
              <a:rPr lang="en-US" dirty="0"/>
              <a:t>Cross-script variant analysis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Armenian script 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Cyrillic script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Greek script</a:t>
            </a:r>
          </a:p>
          <a:p>
            <a:pPr>
              <a:spcBef>
                <a:spcPts val="200"/>
              </a:spcBef>
            </a:pPr>
            <a:r>
              <a:rPr lang="en-US" dirty="0"/>
              <a:t>Other considerations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Basic shapes (e.g., circle “o”, single line “l”, and crescent “c” or “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</a:rPr>
              <a:t>ɔ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”) within all scripts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Under lining analysis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IDNA2003 Compatibility</a:t>
            </a:r>
          </a:p>
        </p:txBody>
      </p:sp>
    </p:spTree>
    <p:extLst>
      <p:ext uri="{BB962C8B-B14F-4D97-AF65-F5344CB8AC3E}">
        <p14:creationId xmlns:p14="http://schemas.microsoft.com/office/powerpoint/2010/main" val="111367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B3458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Latin GP –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993203"/>
            <a:ext cx="7929716" cy="4871594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14 member, 3 observers</a:t>
            </a:r>
          </a:p>
          <a:p>
            <a:pPr>
              <a:spcBef>
                <a:spcPts val="200"/>
              </a:spcBef>
            </a:pPr>
            <a:r>
              <a:rPr lang="en-US" dirty="0"/>
              <a:t>Language representatives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Africa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Asia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Australia and Oceania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Europe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North America</a:t>
            </a:r>
          </a:p>
          <a:p>
            <a:pPr>
              <a:spcBef>
                <a:spcPts val="200"/>
              </a:spcBef>
            </a:pPr>
            <a:r>
              <a:rPr lang="en-US" dirty="0"/>
              <a:t>Diversity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Community Representatives 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Linguistic Experts 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Registry/Registrar Experts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Technical Community, DNS Experts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IDNA/Unicode Experts</a:t>
            </a:r>
          </a:p>
          <a:p>
            <a:pPr lvl="1">
              <a:spcBef>
                <a:spcPts val="200"/>
              </a:spcBef>
            </a:pPr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9720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B3458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Latin GP – Challenges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7142" y="1002363"/>
            <a:ext cx="7929716" cy="5147187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Challenges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Many languages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Many code points to process 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Change of requirements</a:t>
            </a:r>
          </a:p>
          <a:p>
            <a:pPr>
              <a:spcBef>
                <a:spcPts val="200"/>
              </a:spcBef>
            </a:pPr>
            <a:r>
              <a:rPr lang="en-US" dirty="0"/>
              <a:t>Solutions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Process languages with EGIDS=1-4 first (180)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Consider processing languages with EGIDS=5 (119)</a:t>
            </a:r>
          </a:p>
          <a:p>
            <a:pPr lvl="2"/>
            <a:r>
              <a:rPr lang="en-US" dirty="0"/>
              <a:t>29 languages with at least 1 million users with sufficient reference are included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Define simple procedure for developing Latin script repertoire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Workload divided in two groups</a:t>
            </a:r>
          </a:p>
          <a:p>
            <a:pPr lvl="2"/>
            <a:r>
              <a:rPr lang="en-US" dirty="0"/>
              <a:t>Repertoire Working Group</a:t>
            </a:r>
          </a:p>
          <a:p>
            <a:pPr lvl="2"/>
            <a:r>
              <a:rPr lang="en-US" dirty="0"/>
              <a:t>Variant Working Group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Extend planned working time (finish 2019 instead of 2018)</a:t>
            </a:r>
          </a:p>
        </p:txBody>
      </p:sp>
    </p:spTree>
    <p:extLst>
      <p:ext uri="{BB962C8B-B14F-4D97-AF65-F5344CB8AC3E}">
        <p14:creationId xmlns:p14="http://schemas.microsoft.com/office/powerpoint/2010/main" val="97225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B3458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Latin GP –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7142" y="998674"/>
            <a:ext cx="7929716" cy="5147187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Developing Repertoire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181 of 181 EGIDS 1- 4 languages processed 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29 EGIDS 5 languages processed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195 of 279 MSR-2 code points attested 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3 non-MSR-2 code points are included in MSR-3 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3 non-MSR-3 code points are included in MSR-4 </a:t>
            </a:r>
          </a:p>
          <a:p>
            <a:pPr>
              <a:spcBef>
                <a:spcPts val="200"/>
              </a:spcBef>
            </a:pPr>
            <a:r>
              <a:rPr lang="en-US" dirty="0"/>
              <a:t>Developing Variants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In-script variants defined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Cross-script variants with Armenian script defined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Cross-script variants with Cyrillic script defined 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Cross-script variants with Greek script defined</a:t>
            </a:r>
          </a:p>
          <a:p>
            <a:pPr lvl="1">
              <a:spcBef>
                <a:spcPts val="200"/>
              </a:spcBef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Considering special HTML Link scenario (underlining)</a:t>
            </a:r>
          </a:p>
          <a:p>
            <a:pPr>
              <a:spcBef>
                <a:spcPts val="200"/>
              </a:spcBef>
            </a:pPr>
            <a:r>
              <a:rPr lang="en-US" dirty="0"/>
              <a:t>Submitted the third version of proposal to the IP in May 2018</a:t>
            </a:r>
          </a:p>
          <a:p>
            <a:pPr>
              <a:spcBef>
                <a:spcPts val="200"/>
              </a:spcBef>
            </a:pPr>
            <a:r>
              <a:rPr lang="en-US" dirty="0"/>
              <a:t>Submitted the fourth version of proposal to the IP in Jan 2019</a:t>
            </a:r>
          </a:p>
          <a:p>
            <a:pPr>
              <a:spcBef>
                <a:spcPts val="200"/>
              </a:spcBef>
            </a:pPr>
            <a:r>
              <a:rPr lang="en-US" dirty="0"/>
              <a:t>Submitted the fifth version of proposal to the IP in Oct 2019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5220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3900</TotalTime>
  <Words>548</Words>
  <Application>Microsoft Macintosh PowerPoint</Application>
  <PresentationFormat>On-screen Show (4:3)</PresentationFormat>
  <Paragraphs>123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ICANNPPT_Arial_4x3_June 2017_potx</vt:lpstr>
      <vt:lpstr>Update by Latin GP</vt:lpstr>
      <vt:lpstr>Agenda Overview </vt:lpstr>
      <vt:lpstr>Latin GP – Short History</vt:lpstr>
      <vt:lpstr>Latin Script Geographic and Linguistic Spread</vt:lpstr>
      <vt:lpstr>Latin GP – Scope of Work for Code Point Analysis </vt:lpstr>
      <vt:lpstr>Latin GP – Scope of Work Variant Analysis </vt:lpstr>
      <vt:lpstr>Latin GP – Members</vt:lpstr>
      <vt:lpstr>Latin GP – Challenges and Solutions</vt:lpstr>
      <vt:lpstr>Latin GP – Work Accomplished</vt:lpstr>
      <vt:lpstr>Latin GP – Project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97</cp:revision>
  <cp:lastPrinted>2019-03-12T23:34:22Z</cp:lastPrinted>
  <dcterms:created xsi:type="dcterms:W3CDTF">2018-09-18T03:21:04Z</dcterms:created>
  <dcterms:modified xsi:type="dcterms:W3CDTF">2019-10-01T21:43:49Z</dcterms:modified>
</cp:coreProperties>
</file>