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872" r:id="rId2"/>
    <p:sldId id="845" r:id="rId3"/>
    <p:sldId id="846" r:id="rId4"/>
    <p:sldId id="577" r:id="rId5"/>
    <p:sldId id="847" r:id="rId6"/>
    <p:sldId id="873" r:id="rId7"/>
    <p:sldId id="580" r:id="rId8"/>
    <p:sldId id="848" r:id="rId9"/>
    <p:sldId id="84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 id="2" name="Pitinan Kooarmornpatana" initials="PK" lastIdx="2" clrIdx="1">
    <p:extLst>
      <p:ext uri="{19B8F6BF-5375-455C-9EA6-DF929625EA0E}">
        <p15:presenceInfo xmlns:p15="http://schemas.microsoft.com/office/powerpoint/2012/main" userId="S::pitinan.koo@icann.org::9e84f730-aaa6-4279-ac84-0b71bd3896a2" providerId="AD"/>
      </p:ext>
    </p:extLst>
  </p:cmAuthor>
  <p:cmAuthor id="3" name="Jane Sexton" initials="JS" lastIdx="4" clrIdx="2">
    <p:extLst>
      <p:ext uri="{19B8F6BF-5375-455C-9EA6-DF929625EA0E}">
        <p15:presenceInfo xmlns:p15="http://schemas.microsoft.com/office/powerpoint/2012/main" userId="S::jane.sexton@icann.org::74f5318d-4b03-4508-9132-a81a58a7f581" providerId="AD"/>
      </p:ext>
    </p:extLst>
  </p:cmAuthor>
  <p:cmAuthor id="4" name="Microsoft Office User" initials="MOU" lastIdx="4" clrIdx="3">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48A"/>
    <a:srgbClr val="0E4B91"/>
    <a:srgbClr val="DBF1F6"/>
    <a:srgbClr val="3F717B"/>
    <a:srgbClr val="000000"/>
    <a:srgbClr val="DEDEDE"/>
    <a:srgbClr val="002B49"/>
    <a:srgbClr val="9C240F"/>
    <a:srgbClr val="CB460F"/>
    <a:srgbClr val="FA5B3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5" autoAdjust="0"/>
    <p:restoredTop sz="93741" autoAdjust="0"/>
  </p:normalViewPr>
  <p:slideViewPr>
    <p:cSldViewPr snapToGrid="0" snapToObjects="1">
      <p:cViewPr varScale="1">
        <p:scale>
          <a:sx n="120" d="100"/>
          <a:sy n="120" d="100"/>
        </p:scale>
        <p:origin x="1920" y="176"/>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0-09-30T11:53:04.453" idx="4">
    <p:pos x="843" y="890"/>
    <p:text>Does this mean Public Comment or just feedback?</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2/10/21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2/10/21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3" name="Google Shape;16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a stylized agenda slide for your presentation.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delete a box, if there are too many boxes, click the edge of the box, ensure the entire box is highlighted, then DELETE.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update the numbers and text, click inside the circle for the numbers or in the box for the text, revise the text.</a:t>
            </a:r>
            <a:endParaRPr dirty="0"/>
          </a:p>
        </p:txBody>
      </p:sp>
      <p:sp>
        <p:nvSpPr>
          <p:cNvPr id="1694" name="Google Shape;16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239070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adjust the length and width of the arrow, click on the arrow, grab a corner, and lengthen or shorten, depending on your preference.  </a:t>
            </a:r>
          </a:p>
          <a:p>
            <a:endParaRPr lang="en-US" baseline="0" dirty="0"/>
          </a:p>
          <a:p>
            <a:r>
              <a:rPr lang="en-US" baseline="0" dirty="0"/>
              <a:t>To add a bubble, click on the bubble, ensure it is fully highlighted, COPY and PASTE.  Then drag the bubble to your preferred placement.  </a:t>
            </a:r>
          </a:p>
          <a:p>
            <a:endParaRPr lang="en-US" baseline="0" dirty="0"/>
          </a:p>
          <a:p>
            <a:r>
              <a:rPr lang="en-US" baseline="0" dirty="0"/>
              <a:t>To delete a bubble, click on the bubble, ensuring it is highlighted and click DELETE.  If you make a mistake, go to your top bar on PP and click EDIT, UNDO</a:t>
            </a:r>
            <a:endParaRPr lang="en-US" dirty="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dirty="0"/>
          </a:p>
        </p:txBody>
      </p:sp>
    </p:spTree>
    <p:extLst>
      <p:ext uri="{BB962C8B-B14F-4D97-AF65-F5344CB8AC3E}">
        <p14:creationId xmlns:p14="http://schemas.microsoft.com/office/powerpoint/2010/main" val="1187769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20.emf"/><Relationship Id="rId16" Type="http://schemas.openxmlformats.org/officeDocument/2006/relationships/image" Target="../media/image25.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6.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4.png"/><Relationship Id="rId22" Type="http://schemas.openxmlformats.org/officeDocument/2006/relationships/image" Target="../media/image27.tiff"/></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US"/>
              <a:t>Click to edit Master title style</a:t>
            </a:r>
            <a:endParaRPr lang="en-US" dirty="0"/>
          </a:p>
        </p:txBody>
      </p:sp>
      <p:sp>
        <p:nvSpPr>
          <p:cNvPr id="1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a:t>
                </a:r>
                <a:r>
                  <a:rPr lang="en-US" sz="1400">
                    <a:solidFill>
                      <a:srgbClr val="0A304B"/>
                    </a:solidFill>
                    <a:latin typeface="+mn-lt"/>
                    <a:ea typeface="Segoe UI" panose="020B0502040204020203" pitchFamily="34" charset="0"/>
                    <a:cs typeface="Arial"/>
                    <a:hlinkClick r:id="rId3"/>
                  </a:rPr>
                  <a:t>/</a:t>
                </a:r>
                <a:r>
                  <a:rPr lang="en-US" sz="1400" err="1">
                    <a:solidFill>
                      <a:srgbClr val="0A304B"/>
                    </a:solidFill>
                    <a:latin typeface="+mn-lt"/>
                    <a:ea typeface="Segoe UI" panose="020B0502040204020203" pitchFamily="34" charset="0"/>
                    <a:cs typeface="Arial"/>
                    <a:hlinkClick r:id="rId3"/>
                  </a:rPr>
                  <a:t>icann</a:t>
                </a:r>
                <a:endParaRPr lang="en-US" sz="140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a:solidFill>
                      <a:srgbClr val="0A304B"/>
                    </a:solidFill>
                    <a:latin typeface="+mn-lt"/>
                    <a:ea typeface="Segoe UI" panose="020B0502040204020203" pitchFamily="34" charset="0"/>
                    <a:cs typeface="Arial"/>
                    <a:hlinkClick r:id="rId12"/>
                  </a:rPr>
                  <a:t>/</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a:solidFill>
                      <a:srgbClr val="0A304B"/>
                    </a:solidFill>
                    <a:latin typeface="+mn-lt"/>
                    <a:ea typeface="Segoe UI" panose="020B0502040204020203" pitchFamily="34" charset="0"/>
                    <a:cs typeface="Arial"/>
                    <a:hlinkClick r:id="rId17"/>
                  </a:rPr>
                  <a:t>/</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1"/>
                  </a:rPr>
                  <a:t>instagram.com</a:t>
                </a:r>
                <a:r>
                  <a:rPr lang="en-US" sz="1400">
                    <a:solidFill>
                      <a:srgbClr val="0A304B"/>
                    </a:solidFill>
                    <a:latin typeface="+mn-lt"/>
                    <a:ea typeface="Segoe UI" panose="020B0502040204020203" pitchFamily="34" charset="0"/>
                    <a:cs typeface="Arial"/>
                    <a:hlinkClick r:id="rId21"/>
                  </a:rPr>
                  <a:t>/icannorg</a:t>
                </a:r>
                <a:endParaRPr lang="en-US" sz="140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10" name="Group 9"/>
          <p:cNvGrpSpPr/>
          <p:nvPr userDrawn="1"/>
        </p:nvGrpSpPr>
        <p:grpSpPr>
          <a:xfrm>
            <a:off x="2188569" y="3214997"/>
            <a:ext cx="6160437" cy="2426437"/>
            <a:chOff x="2188569" y="3214997"/>
            <a:chExt cx="6160437" cy="2426437"/>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F02A38-9571-8943-B1EC-5DD787849B1C}" type="datetimeFigureOut">
              <a:rPr lang="en-US" smtClean="0"/>
              <a:t>2/10/21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F4635-328A-4942-B933-9316327A6A92}" type="slidenum">
              <a:rPr lang="en-US" smtClean="0"/>
              <a:t>‹#›</a:t>
            </a:fld>
            <a:endParaRPr lang="en-US" dirty="0"/>
          </a:p>
        </p:txBody>
      </p:sp>
    </p:spTree>
    <p:extLst>
      <p:ext uri="{BB962C8B-B14F-4D97-AF65-F5344CB8AC3E}">
        <p14:creationId xmlns:p14="http://schemas.microsoft.com/office/powerpoint/2010/main" val="211092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Click icon to add picture</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Click icon to add picture</a:t>
            </a:r>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1"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9" r:id="rId49"/>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worldstandards.eu/other/alphabet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0A9F46A0-CB8D-004B-B200-5E62561CCC86}"/>
              </a:ext>
            </a:extLst>
          </p:cNvPr>
          <p:cNvPicPr>
            <a:picLocks noChangeAspect="1"/>
          </p:cNvPicPr>
          <p:nvPr/>
        </p:nvPicPr>
        <p:blipFill>
          <a:blip r:embed="rId2"/>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C2D1194D-587B-2646-AD14-0D09B7E04DD9}"/>
              </a:ext>
            </a:extLst>
          </p:cNvPr>
          <p:cNvPicPr>
            <a:picLocks noChangeAspect="1"/>
          </p:cNvPicPr>
          <p:nvPr/>
        </p:nvPicPr>
        <p:blipFill>
          <a:blip r:embed="rId3"/>
          <a:stretch>
            <a:fillRect/>
          </a:stretch>
        </p:blipFill>
        <p:spPr>
          <a:xfrm>
            <a:off x="827597" y="912468"/>
            <a:ext cx="5709687" cy="1651331"/>
          </a:xfrm>
          <a:prstGeom prst="rect">
            <a:avLst/>
          </a:prstGeom>
        </p:spPr>
      </p:pic>
      <p:sp>
        <p:nvSpPr>
          <p:cNvPr id="5" name="TextBox 4">
            <a:extLst>
              <a:ext uri="{FF2B5EF4-FFF2-40B4-BE49-F238E27FC236}">
                <a16:creationId xmlns:a16="http://schemas.microsoft.com/office/drawing/2014/main" id="{377B468E-0941-D142-8C11-5340FA9E63B0}"/>
              </a:ext>
            </a:extLst>
          </p:cNvPr>
          <p:cNvSpPr txBox="1"/>
          <p:nvPr/>
        </p:nvSpPr>
        <p:spPr>
          <a:xfrm>
            <a:off x="852616" y="2749723"/>
            <a:ext cx="3719384" cy="677108"/>
          </a:xfrm>
          <a:prstGeom prst="rect">
            <a:avLst/>
          </a:prstGeom>
          <a:noFill/>
        </p:spPr>
        <p:txBody>
          <a:bodyPr wrap="square" lIns="0" tIns="0" rIns="0" bIns="0" rtlCol="0">
            <a:spAutoFit/>
          </a:bodyPr>
          <a:lstStyle/>
          <a:p>
            <a:r>
              <a:rPr lang="en-US" sz="4400" b="1" dirty="0">
                <a:solidFill>
                  <a:schemeClr val="bg1"/>
                </a:solidFill>
                <a:cs typeface="Source Sans Pro"/>
              </a:rPr>
              <a:t>PREP WEEK</a:t>
            </a:r>
          </a:p>
        </p:txBody>
      </p:sp>
    </p:spTree>
    <p:extLst>
      <p:ext uri="{BB962C8B-B14F-4D97-AF65-F5344CB8AC3E}">
        <p14:creationId xmlns:p14="http://schemas.microsoft.com/office/powerpoint/2010/main" val="172711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Latin Generation Panel Update</a:t>
            </a:r>
          </a:p>
        </p:txBody>
      </p:sp>
      <p:sp>
        <p:nvSpPr>
          <p:cNvPr id="5" name="Text Placeholder 4"/>
          <p:cNvSpPr>
            <a:spLocks noGrp="1"/>
          </p:cNvSpPr>
          <p:nvPr>
            <p:ph type="body" sz="quarter" idx="11"/>
          </p:nvPr>
        </p:nvSpPr>
        <p:spPr/>
        <p:txBody>
          <a:bodyPr/>
          <a:lstStyle/>
          <a:p>
            <a:r>
              <a:rPr lang="en-US" dirty="0"/>
              <a:t>Mirjana Tasić, Bill Jouris</a:t>
            </a:r>
          </a:p>
          <a:p>
            <a:r>
              <a:rPr lang="en-US" dirty="0"/>
              <a:t>Chair and Member, Latin GP</a:t>
            </a:r>
          </a:p>
        </p:txBody>
      </p:sp>
      <p:sp>
        <p:nvSpPr>
          <p:cNvPr id="6" name="TextBox 5">
            <a:extLst>
              <a:ext uri="{FF2B5EF4-FFF2-40B4-BE49-F238E27FC236}">
                <a16:creationId xmlns:a16="http://schemas.microsoft.com/office/drawing/2014/main" id="{6F2C72BE-6A54-BE4F-A321-B932E54DF4F3}"/>
              </a:ext>
            </a:extLst>
          </p:cNvPr>
          <p:cNvSpPr txBox="1"/>
          <p:nvPr/>
        </p:nvSpPr>
        <p:spPr>
          <a:xfrm>
            <a:off x="711284" y="3865924"/>
            <a:ext cx="2446638" cy="276999"/>
          </a:xfrm>
          <a:prstGeom prst="rect">
            <a:avLst/>
          </a:prstGeom>
          <a:noFill/>
        </p:spPr>
        <p:txBody>
          <a:bodyPr wrap="square" lIns="0" tIns="0" rIns="0" bIns="0" rtlCol="0">
            <a:spAutoFit/>
          </a:bodyPr>
          <a:lstStyle/>
          <a:p>
            <a:r>
              <a:rPr lang="en-US" dirty="0">
                <a:solidFill>
                  <a:schemeClr val="bg1"/>
                </a:solidFill>
                <a:cs typeface="Source Sans Pro"/>
              </a:rPr>
              <a:t>ICANN70 Prep Week</a:t>
            </a:r>
          </a:p>
        </p:txBody>
      </p:sp>
    </p:spTree>
    <p:extLst>
      <p:ext uri="{BB962C8B-B14F-4D97-AF65-F5344CB8AC3E}">
        <p14:creationId xmlns:p14="http://schemas.microsoft.com/office/powerpoint/2010/main" val="21460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100"/>
          <p:cNvSpPr/>
          <p:nvPr/>
        </p:nvSpPr>
        <p:spPr>
          <a:xfrm>
            <a:off x="3350124" y="1299014"/>
            <a:ext cx="2539800" cy="2175252"/>
          </a:xfrm>
          <a:prstGeom prst="rect">
            <a:avLst/>
          </a:prstGeom>
          <a:solidFill>
            <a:schemeClr val="accent3"/>
          </a:solidFill>
          <a:ln w="25400" cap="flat" cmpd="sng">
            <a:solidFill>
              <a:srgbClr val="13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697" name="Google Shape;1697;p100"/>
          <p:cNvSpPr/>
          <p:nvPr/>
        </p:nvSpPr>
        <p:spPr>
          <a:xfrm>
            <a:off x="6048738" y="1299014"/>
            <a:ext cx="2539800" cy="2175252"/>
          </a:xfrm>
          <a:prstGeom prst="rect">
            <a:avLst/>
          </a:prstGeom>
          <a:solidFill>
            <a:schemeClr val="accent4">
              <a:alpha val="62745"/>
            </a:schemeClr>
          </a:solidFill>
          <a:ln w="25400" cap="flat" cmpd="sng">
            <a:solidFill>
              <a:srgbClr val="AA69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698" name="Google Shape;1698;p100"/>
          <p:cNvSpPr/>
          <p:nvPr/>
        </p:nvSpPr>
        <p:spPr>
          <a:xfrm>
            <a:off x="3350124" y="1299014"/>
            <a:ext cx="2539800" cy="87588"/>
          </a:xfrm>
          <a:prstGeom prst="rect">
            <a:avLst/>
          </a:prstGeom>
          <a:solidFill>
            <a:srgbClr val="145357">
              <a:alpha val="80000"/>
            </a:srgbClr>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699" name="Google Shape;1699;p100"/>
          <p:cNvSpPr/>
          <p:nvPr/>
        </p:nvSpPr>
        <p:spPr>
          <a:xfrm>
            <a:off x="6048738" y="1299014"/>
            <a:ext cx="2539800" cy="87588"/>
          </a:xfrm>
          <a:prstGeom prst="rect">
            <a:avLst/>
          </a:prstGeom>
          <a:solidFill>
            <a:srgbClr val="EA903A"/>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700" name="Google Shape;1700;p100"/>
          <p:cNvSpPr/>
          <p:nvPr/>
        </p:nvSpPr>
        <p:spPr>
          <a:xfrm>
            <a:off x="651511" y="3681668"/>
            <a:ext cx="2539800" cy="2175252"/>
          </a:xfrm>
          <a:prstGeom prst="rect">
            <a:avLst/>
          </a:prstGeom>
          <a:solidFill>
            <a:schemeClr val="accent5"/>
          </a:solidFill>
          <a:ln w="25400" cap="flat" cmpd="sng">
            <a:solidFill>
              <a:srgbClr val="9F46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1" name="Google Shape;1701;p100"/>
          <p:cNvSpPr/>
          <p:nvPr/>
        </p:nvSpPr>
        <p:spPr>
          <a:xfrm>
            <a:off x="3350124" y="3681668"/>
            <a:ext cx="2539800" cy="2175252"/>
          </a:xfrm>
          <a:prstGeom prst="rect">
            <a:avLst/>
          </a:prstGeom>
          <a:solidFill>
            <a:schemeClr val="accent2">
              <a:alpha val="85882"/>
            </a:schemeClr>
          </a:solidFill>
          <a:ln w="25400" cap="flat" cmpd="sng">
            <a:solidFill>
              <a:srgbClr val="0930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2" name="Google Shape;1702;p100"/>
          <p:cNvSpPr/>
          <p:nvPr/>
        </p:nvSpPr>
        <p:spPr>
          <a:xfrm>
            <a:off x="651511" y="3681668"/>
            <a:ext cx="2539800" cy="87588"/>
          </a:xfrm>
          <a:prstGeom prst="rect">
            <a:avLst/>
          </a:prstGeom>
          <a:solidFill>
            <a:srgbClr val="AC441E"/>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703" name="Google Shape;1703;p100"/>
          <p:cNvSpPr/>
          <p:nvPr/>
        </p:nvSpPr>
        <p:spPr>
          <a:xfrm>
            <a:off x="3350124" y="3681668"/>
            <a:ext cx="2539800" cy="87588"/>
          </a:xfrm>
          <a:prstGeom prst="rect">
            <a:avLst/>
          </a:prstGeom>
          <a:solidFill>
            <a:srgbClr val="09325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704" name="Google Shape;1704;p100"/>
          <p:cNvSpPr/>
          <p:nvPr/>
        </p:nvSpPr>
        <p:spPr>
          <a:xfrm>
            <a:off x="4367741" y="1501265"/>
            <a:ext cx="498944" cy="498944"/>
          </a:xfrm>
          <a:prstGeom prst="ellipse">
            <a:avLst/>
          </a:prstGeom>
          <a:solidFill>
            <a:srgbClr val="145357"/>
          </a:solidFill>
          <a:ln w="25400" cap="flat" cmpd="sng">
            <a:solidFill>
              <a:srgbClr val="13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5" name="Google Shape;1705;p100"/>
          <p:cNvSpPr/>
          <p:nvPr/>
        </p:nvSpPr>
        <p:spPr>
          <a:xfrm>
            <a:off x="7074908" y="1501265"/>
            <a:ext cx="498944" cy="49894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6" name="Google Shape;1706;p100"/>
          <p:cNvSpPr/>
          <p:nvPr/>
        </p:nvSpPr>
        <p:spPr>
          <a:xfrm>
            <a:off x="4367741" y="3895123"/>
            <a:ext cx="498944" cy="498944"/>
          </a:xfrm>
          <a:prstGeom prst="ellipse">
            <a:avLst/>
          </a:prstGeom>
          <a:solidFill>
            <a:srgbClr val="0A325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7" name="Google Shape;1707;p100"/>
          <p:cNvSpPr/>
          <p:nvPr/>
        </p:nvSpPr>
        <p:spPr>
          <a:xfrm>
            <a:off x="1675282" y="3895123"/>
            <a:ext cx="498944" cy="498944"/>
          </a:xfrm>
          <a:prstGeom prst="ellipse">
            <a:avLst/>
          </a:prstGeom>
          <a:solidFill>
            <a:srgbClr val="AC441E"/>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8" name="Google Shape;1708;p100"/>
          <p:cNvSpPr/>
          <p:nvPr/>
        </p:nvSpPr>
        <p:spPr>
          <a:xfrm>
            <a:off x="651511" y="1299014"/>
            <a:ext cx="2539800" cy="2175252"/>
          </a:xfrm>
          <a:prstGeom prst="rect">
            <a:avLst/>
          </a:prstGeom>
          <a:solidFill>
            <a:schemeClr val="accent1">
              <a:alpha val="71764"/>
            </a:schemeClr>
          </a:solidFill>
          <a:ln w="25400" cap="flat" cmpd="sng">
            <a:solidFill>
              <a:srgbClr val="1262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9" name="Google Shape;1709;p100"/>
          <p:cNvSpPr/>
          <p:nvPr/>
        </p:nvSpPr>
        <p:spPr>
          <a:xfrm>
            <a:off x="651511" y="1299014"/>
            <a:ext cx="2539800" cy="87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710" name="Google Shape;1710;p100"/>
          <p:cNvSpPr/>
          <p:nvPr/>
        </p:nvSpPr>
        <p:spPr>
          <a:xfrm>
            <a:off x="1666927" y="1510650"/>
            <a:ext cx="498944" cy="498944"/>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11" name="Google Shape;1711;p100"/>
          <p:cNvSpPr txBox="1"/>
          <p:nvPr/>
        </p:nvSpPr>
        <p:spPr>
          <a:xfrm>
            <a:off x="886759" y="1982152"/>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dirty="0">
                <a:solidFill>
                  <a:srgbClr val="FFFFFF"/>
                </a:solidFill>
                <a:latin typeface="Arial"/>
                <a:ea typeface="Arial"/>
                <a:cs typeface="Arial"/>
                <a:sym typeface="Arial"/>
              </a:rPr>
              <a:t>Overview of the Script and Language </a:t>
            </a:r>
            <a:endParaRPr dirty="0"/>
          </a:p>
        </p:txBody>
      </p:sp>
      <p:sp>
        <p:nvSpPr>
          <p:cNvPr id="1712" name="Google Shape;1712;p100"/>
          <p:cNvSpPr txBox="1"/>
          <p:nvPr/>
        </p:nvSpPr>
        <p:spPr>
          <a:xfrm>
            <a:off x="3579874" y="1982152"/>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dirty="0">
                <a:solidFill>
                  <a:srgbClr val="FFFFFF"/>
                </a:solidFill>
                <a:latin typeface="Arial"/>
                <a:ea typeface="Arial"/>
                <a:cs typeface="Arial"/>
                <a:sym typeface="Arial"/>
              </a:rPr>
              <a:t>Generation Panel Membership</a:t>
            </a:r>
            <a:endParaRPr dirty="0"/>
          </a:p>
        </p:txBody>
      </p:sp>
      <p:sp>
        <p:nvSpPr>
          <p:cNvPr id="1713" name="Google Shape;1713;p100"/>
          <p:cNvSpPr txBox="1"/>
          <p:nvPr/>
        </p:nvSpPr>
        <p:spPr>
          <a:xfrm>
            <a:off x="6283988" y="1982152"/>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dirty="0">
                <a:solidFill>
                  <a:srgbClr val="FFFFFF"/>
                </a:solidFill>
                <a:latin typeface="Arial"/>
                <a:ea typeface="Arial"/>
                <a:cs typeface="Arial"/>
                <a:sym typeface="Arial"/>
              </a:rPr>
              <a:t>Progress Summary</a:t>
            </a:r>
            <a:endParaRPr dirty="0"/>
          </a:p>
        </p:txBody>
      </p:sp>
      <p:sp>
        <p:nvSpPr>
          <p:cNvPr id="1714" name="Google Shape;1714;p100"/>
          <p:cNvSpPr txBox="1"/>
          <p:nvPr/>
        </p:nvSpPr>
        <p:spPr>
          <a:xfrm>
            <a:off x="886759" y="4364806"/>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dirty="0">
                <a:solidFill>
                  <a:srgbClr val="FFFFFF"/>
                </a:solidFill>
                <a:latin typeface="Arial"/>
                <a:ea typeface="Arial"/>
                <a:cs typeface="Arial"/>
                <a:sym typeface="Arial"/>
              </a:rPr>
              <a:t>Current Work</a:t>
            </a:r>
            <a:endParaRPr dirty="0"/>
          </a:p>
        </p:txBody>
      </p:sp>
      <p:sp>
        <p:nvSpPr>
          <p:cNvPr id="1715" name="Google Shape;1715;p100"/>
          <p:cNvSpPr txBox="1"/>
          <p:nvPr/>
        </p:nvSpPr>
        <p:spPr>
          <a:xfrm>
            <a:off x="3579874" y="4364806"/>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dirty="0">
                <a:solidFill>
                  <a:srgbClr val="FFFFFF"/>
                </a:solidFill>
                <a:latin typeface="Arial"/>
                <a:ea typeface="Arial"/>
                <a:cs typeface="Arial"/>
                <a:sym typeface="Arial"/>
              </a:rPr>
              <a:t>Plan and Next Steps</a:t>
            </a:r>
            <a:endParaRPr dirty="0"/>
          </a:p>
        </p:txBody>
      </p:sp>
      <p:sp>
        <p:nvSpPr>
          <p:cNvPr id="1716" name="Google Shape;1716;p100"/>
          <p:cNvSpPr txBox="1"/>
          <p:nvPr/>
        </p:nvSpPr>
        <p:spPr>
          <a:xfrm>
            <a:off x="651511" y="1519144"/>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dirty="0">
                <a:solidFill>
                  <a:srgbClr val="FFFFFF"/>
                </a:solidFill>
                <a:latin typeface="Arial"/>
                <a:ea typeface="Arial"/>
                <a:cs typeface="Arial"/>
                <a:sym typeface="Arial"/>
              </a:rPr>
              <a:t>1</a:t>
            </a:r>
            <a:endParaRPr dirty="0"/>
          </a:p>
        </p:txBody>
      </p:sp>
      <p:sp>
        <p:nvSpPr>
          <p:cNvPr id="1717" name="Google Shape;1717;p100"/>
          <p:cNvSpPr txBox="1"/>
          <p:nvPr/>
        </p:nvSpPr>
        <p:spPr>
          <a:xfrm>
            <a:off x="3350124" y="1508195"/>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dirty="0">
                <a:solidFill>
                  <a:srgbClr val="FFFFFF"/>
                </a:solidFill>
                <a:latin typeface="Arial"/>
                <a:ea typeface="Arial"/>
                <a:cs typeface="Arial"/>
                <a:sym typeface="Arial"/>
              </a:rPr>
              <a:t>2</a:t>
            </a:r>
            <a:endParaRPr dirty="0"/>
          </a:p>
        </p:txBody>
      </p:sp>
      <p:sp>
        <p:nvSpPr>
          <p:cNvPr id="1718" name="Google Shape;1718;p100"/>
          <p:cNvSpPr txBox="1"/>
          <p:nvPr/>
        </p:nvSpPr>
        <p:spPr>
          <a:xfrm>
            <a:off x="6048738" y="1508195"/>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dirty="0">
                <a:solidFill>
                  <a:srgbClr val="FFFFFF"/>
                </a:solidFill>
                <a:latin typeface="Arial"/>
                <a:ea typeface="Arial"/>
                <a:cs typeface="Arial"/>
                <a:sym typeface="Arial"/>
              </a:rPr>
              <a:t>3</a:t>
            </a:r>
            <a:endParaRPr dirty="0"/>
          </a:p>
        </p:txBody>
      </p:sp>
      <p:sp>
        <p:nvSpPr>
          <p:cNvPr id="1719" name="Google Shape;1719;p100"/>
          <p:cNvSpPr txBox="1"/>
          <p:nvPr/>
        </p:nvSpPr>
        <p:spPr>
          <a:xfrm>
            <a:off x="651511" y="3910762"/>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dirty="0">
                <a:solidFill>
                  <a:srgbClr val="FFFFFF"/>
                </a:solidFill>
                <a:latin typeface="Arial"/>
                <a:ea typeface="Arial"/>
                <a:cs typeface="Arial"/>
                <a:sym typeface="Arial"/>
              </a:rPr>
              <a:t>4</a:t>
            </a:r>
            <a:endParaRPr dirty="0"/>
          </a:p>
        </p:txBody>
      </p:sp>
      <p:sp>
        <p:nvSpPr>
          <p:cNvPr id="1720" name="Google Shape;1720;p100"/>
          <p:cNvSpPr txBox="1"/>
          <p:nvPr/>
        </p:nvSpPr>
        <p:spPr>
          <a:xfrm>
            <a:off x="3350124" y="3910762"/>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dirty="0">
                <a:solidFill>
                  <a:srgbClr val="FFFFFF"/>
                </a:solidFill>
                <a:latin typeface="Arial"/>
                <a:ea typeface="Arial"/>
                <a:cs typeface="Arial"/>
                <a:sym typeface="Arial"/>
              </a:rPr>
              <a:t>5</a:t>
            </a:r>
            <a:endParaRPr dirty="0"/>
          </a:p>
        </p:txBody>
      </p:sp>
      <p:sp>
        <p:nvSpPr>
          <p:cNvPr id="1721" name="Google Shape;1721;p100"/>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Agenda</a:t>
            </a:r>
            <a:endParaRPr dirty="0"/>
          </a:p>
        </p:txBody>
      </p:sp>
    </p:spTree>
    <p:extLst>
      <p:ext uri="{BB962C8B-B14F-4D97-AF65-F5344CB8AC3E}">
        <p14:creationId xmlns:p14="http://schemas.microsoft.com/office/powerpoint/2010/main" val="176176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Overview of the Script and Language </a:t>
            </a:r>
            <a:br>
              <a:rPr lang="en-US" dirty="0"/>
            </a:br>
            <a:endParaRPr lang="en-US" dirty="0"/>
          </a:p>
        </p:txBody>
      </p:sp>
      <p:sp>
        <p:nvSpPr>
          <p:cNvPr id="3" name="Content Placeholder 2"/>
          <p:cNvSpPr>
            <a:spLocks noGrp="1"/>
          </p:cNvSpPr>
          <p:nvPr>
            <p:ph sz="quarter" idx="10"/>
          </p:nvPr>
        </p:nvSpPr>
        <p:spPr>
          <a:xfrm>
            <a:off x="609600" y="4232712"/>
            <a:ext cx="7907338" cy="2008600"/>
          </a:xfrm>
        </p:spPr>
        <p:txBody>
          <a:bodyPr>
            <a:normAutofit fontScale="77500" lnSpcReduction="20000"/>
          </a:bodyPr>
          <a:lstStyle/>
          <a:p>
            <a:pPr marL="0" lvl="0" indent="0">
              <a:spcBef>
                <a:spcPts val="0"/>
              </a:spcBef>
              <a:buNone/>
            </a:pPr>
            <a:endParaRPr lang="en-US" sz="1800" b="1" dirty="0">
              <a:solidFill>
                <a:srgbClr val="005E2B"/>
              </a:solidFill>
              <a:ea typeface="Arial"/>
              <a:cs typeface="Arial"/>
              <a:sym typeface="Arial"/>
            </a:endParaRPr>
          </a:p>
          <a:p>
            <a:pPr marL="0" lvl="0" indent="0">
              <a:spcBef>
                <a:spcPts val="0"/>
              </a:spcBef>
              <a:buNone/>
            </a:pPr>
            <a:r>
              <a:rPr lang="en-US" sz="1800" b="1" dirty="0">
                <a:solidFill>
                  <a:srgbClr val="005E2B"/>
                </a:solidFill>
                <a:latin typeface="Arial" panose="020B0604020202020204" pitchFamily="34" charset="0"/>
                <a:ea typeface="Arial"/>
                <a:cs typeface="Arial" panose="020B0604020202020204" pitchFamily="34" charset="0"/>
                <a:sym typeface="Arial"/>
              </a:rPr>
              <a:t>Dark green </a:t>
            </a:r>
            <a:r>
              <a:rPr lang="en-US" sz="1800" dirty="0">
                <a:solidFill>
                  <a:srgbClr val="0A1F24"/>
                </a:solidFill>
                <a:latin typeface="Arial" panose="020B0604020202020204" pitchFamily="34" charset="0"/>
                <a:ea typeface="Arial"/>
                <a:cs typeface="Arial" panose="020B0604020202020204" pitchFamily="34" charset="0"/>
                <a:sym typeface="Arial"/>
              </a:rPr>
              <a:t>= Latin script is the sole main script. </a:t>
            </a:r>
            <a:endParaRPr lang="en-US" dirty="0">
              <a:latin typeface="Arial" panose="020B0604020202020204" pitchFamily="34" charset="0"/>
              <a:cs typeface="Arial" panose="020B0604020202020204" pitchFamily="34" charset="0"/>
            </a:endParaRPr>
          </a:p>
          <a:p>
            <a:pPr marL="0" lvl="0" indent="0">
              <a:spcBef>
                <a:spcPts val="0"/>
              </a:spcBef>
              <a:buNone/>
            </a:pPr>
            <a:endParaRPr lang="en-US" sz="1800" dirty="0">
              <a:solidFill>
                <a:schemeClr val="dk1"/>
              </a:solidFill>
              <a:latin typeface="Arial" panose="020B0604020202020204" pitchFamily="34" charset="0"/>
              <a:ea typeface="Arial"/>
              <a:cs typeface="Arial" panose="020B0604020202020204" pitchFamily="34" charset="0"/>
              <a:sym typeface="Arial"/>
            </a:endParaRPr>
          </a:p>
          <a:p>
            <a:pPr marL="0" lvl="0" indent="0">
              <a:spcBef>
                <a:spcPts val="0"/>
              </a:spcBef>
              <a:buNone/>
            </a:pPr>
            <a:r>
              <a:rPr lang="en-US" sz="1800" b="1" dirty="0">
                <a:solidFill>
                  <a:srgbClr val="79AC43"/>
                </a:solidFill>
                <a:latin typeface="Arial" panose="020B0604020202020204" pitchFamily="34" charset="0"/>
                <a:ea typeface="Arial"/>
                <a:cs typeface="Arial" panose="020B0604020202020204" pitchFamily="34" charset="0"/>
                <a:sym typeface="Arial"/>
              </a:rPr>
              <a:t>Light green </a:t>
            </a:r>
            <a:r>
              <a:rPr lang="en-US" sz="1800" dirty="0">
                <a:solidFill>
                  <a:srgbClr val="0A1F24"/>
                </a:solidFill>
                <a:latin typeface="Arial" panose="020B0604020202020204" pitchFamily="34" charset="0"/>
                <a:ea typeface="Arial"/>
                <a:cs typeface="Arial" panose="020B0604020202020204" pitchFamily="34" charset="0"/>
                <a:sym typeface="Arial"/>
              </a:rPr>
              <a:t>= Latin co-exists with other scripts. </a:t>
            </a:r>
            <a:endParaRPr lang="en-US" dirty="0">
              <a:latin typeface="Arial" panose="020B0604020202020204" pitchFamily="34" charset="0"/>
              <a:cs typeface="Arial" panose="020B0604020202020204" pitchFamily="34" charset="0"/>
            </a:endParaRPr>
          </a:p>
          <a:p>
            <a:pPr marL="0" lvl="0" indent="0">
              <a:spcBef>
                <a:spcPts val="0"/>
              </a:spcBef>
              <a:buNone/>
            </a:pPr>
            <a:endParaRPr lang="en-US" sz="1800" dirty="0">
              <a:solidFill>
                <a:schemeClr val="dk1"/>
              </a:solidFill>
              <a:latin typeface="Arial" panose="020B0604020202020204" pitchFamily="34" charset="0"/>
              <a:ea typeface="Arial"/>
              <a:cs typeface="Arial" panose="020B0604020202020204" pitchFamily="34" charset="0"/>
              <a:sym typeface="Arial"/>
            </a:endParaRPr>
          </a:p>
          <a:p>
            <a:pPr marL="0" lvl="0" indent="0">
              <a:spcBef>
                <a:spcPts val="0"/>
              </a:spcBef>
              <a:buNone/>
            </a:pPr>
            <a:r>
              <a:rPr lang="en-US" sz="1800" b="1" dirty="0">
                <a:solidFill>
                  <a:srgbClr val="676767"/>
                </a:solidFill>
                <a:latin typeface="Arial" panose="020B0604020202020204" pitchFamily="34" charset="0"/>
                <a:ea typeface="Arial"/>
                <a:cs typeface="Arial" panose="020B0604020202020204" pitchFamily="34" charset="0"/>
                <a:sym typeface="Arial"/>
              </a:rPr>
              <a:t>Grey</a:t>
            </a:r>
            <a:r>
              <a:rPr lang="en-US" sz="1800" dirty="0">
                <a:solidFill>
                  <a:srgbClr val="0A1F24"/>
                </a:solidFill>
                <a:latin typeface="Arial" panose="020B0604020202020204" pitchFamily="34" charset="0"/>
                <a:ea typeface="Arial"/>
                <a:cs typeface="Arial" panose="020B0604020202020204" pitchFamily="34" charset="0"/>
                <a:sym typeface="Arial"/>
              </a:rPr>
              <a:t> = Latin-script alphabets are sometimes used extensively due to the use of </a:t>
            </a:r>
            <a:endParaRPr lang="en-US" dirty="0">
              <a:latin typeface="Arial" panose="020B0604020202020204" pitchFamily="34" charset="0"/>
              <a:cs typeface="Arial" panose="020B0604020202020204" pitchFamily="34" charset="0"/>
            </a:endParaRPr>
          </a:p>
          <a:p>
            <a:pPr marL="0" lvl="0" indent="0">
              <a:spcBef>
                <a:spcPts val="0"/>
              </a:spcBef>
              <a:buNone/>
            </a:pPr>
            <a:r>
              <a:rPr lang="en-US" sz="1800" dirty="0">
                <a:solidFill>
                  <a:srgbClr val="0A1F24"/>
                </a:solidFill>
                <a:latin typeface="Arial" panose="020B0604020202020204" pitchFamily="34" charset="0"/>
                <a:ea typeface="Arial"/>
                <a:cs typeface="Arial" panose="020B0604020202020204" pitchFamily="34" charset="0"/>
                <a:sym typeface="Arial"/>
              </a:rPr>
              <a:t>            unofficial second languages, such as French in Algeria and English in Egypt, </a:t>
            </a:r>
            <a:endParaRPr lang="en-US" dirty="0">
              <a:latin typeface="Arial" panose="020B0604020202020204" pitchFamily="34" charset="0"/>
              <a:cs typeface="Arial" panose="020B0604020202020204" pitchFamily="34" charset="0"/>
            </a:endParaRPr>
          </a:p>
          <a:p>
            <a:pPr marL="0" lvl="0" indent="0">
              <a:spcBef>
                <a:spcPts val="0"/>
              </a:spcBef>
              <a:buNone/>
            </a:pPr>
            <a:r>
              <a:rPr lang="en-US" sz="1800" dirty="0">
                <a:solidFill>
                  <a:srgbClr val="0A1F24"/>
                </a:solidFill>
                <a:latin typeface="Arial" panose="020B0604020202020204" pitchFamily="34" charset="0"/>
                <a:ea typeface="Arial"/>
                <a:cs typeface="Arial" panose="020B0604020202020204" pitchFamily="34" charset="0"/>
                <a:sym typeface="Arial"/>
              </a:rPr>
              <a:t>            and to Latin transliteration of the official script, such as in China or in Japan.</a:t>
            </a:r>
          </a:p>
          <a:p>
            <a:pPr marL="0" lvl="0" indent="0">
              <a:spcBef>
                <a:spcPts val="0"/>
              </a:spcBef>
              <a:buNone/>
            </a:pPr>
            <a:endParaRPr lang="en-US" sz="1800" dirty="0">
              <a:solidFill>
                <a:srgbClr val="0A1F24"/>
              </a:solidFill>
              <a:latin typeface="Arial" panose="020B0604020202020204" pitchFamily="34" charset="0"/>
              <a:ea typeface="Arial"/>
              <a:cs typeface="Arial" panose="020B0604020202020204" pitchFamily="34" charset="0"/>
              <a:sym typeface="Arial"/>
            </a:endParaRPr>
          </a:p>
          <a:p>
            <a:pPr marL="0" lvl="0" indent="0">
              <a:spcBef>
                <a:spcPts val="0"/>
              </a:spcBef>
              <a:buNone/>
            </a:pPr>
            <a:r>
              <a:rPr lang="en-GB" sz="1800" dirty="0">
                <a:latin typeface="Arial" panose="020B0604020202020204" pitchFamily="34" charset="0"/>
                <a:cs typeface="Arial" panose="020B0604020202020204" pitchFamily="34" charset="0"/>
              </a:rPr>
              <a:t>A quick calculation shows that about 2.6 billion people (36% of the world population) use the Latin alphabet according to </a:t>
            </a:r>
            <a:r>
              <a:rPr lang="en-GB" sz="1800" dirty="0">
                <a:latin typeface="Arial" panose="020B0604020202020204" pitchFamily="34" charset="0"/>
                <a:cs typeface="Arial" panose="020B0604020202020204" pitchFamily="34" charset="0"/>
                <a:hlinkClick r:id="rId2"/>
              </a:rPr>
              <a:t>https://www.worldstandards.eu/other/alphabets</a:t>
            </a:r>
            <a:r>
              <a:rPr lang="en-GB" dirty="0">
                <a:latin typeface="Arial" panose="020B0604020202020204" pitchFamily="34" charset="0"/>
                <a:cs typeface="Arial" panose="020B0604020202020204" pitchFamily="34" charset="0"/>
              </a:rPr>
              <a:t>/</a:t>
            </a:r>
            <a:endParaRPr lang="en-US" sz="1800" dirty="0">
              <a:solidFill>
                <a:schemeClr val="dk1"/>
              </a:solidFill>
              <a:latin typeface="Arial" panose="020B0604020202020204" pitchFamily="34" charset="0"/>
              <a:ea typeface="Arial"/>
              <a:cs typeface="Arial" panose="020B0604020202020204" pitchFamily="34" charset="0"/>
              <a:sym typeface="Arial"/>
            </a:endParaRPr>
          </a:p>
          <a:p>
            <a:pPr lvl="1"/>
            <a:endParaRPr lang="en-US" dirty="0"/>
          </a:p>
        </p:txBody>
      </p:sp>
      <p:pic>
        <p:nvPicPr>
          <p:cNvPr id="4" name="Google Shape;920;p4">
            <a:extLst>
              <a:ext uri="{FF2B5EF4-FFF2-40B4-BE49-F238E27FC236}">
                <a16:creationId xmlns:a16="http://schemas.microsoft.com/office/drawing/2014/main" id="{9E8B07B2-A24E-3F4A-A6D1-3F7D787278AE}"/>
              </a:ext>
            </a:extLst>
          </p:cNvPr>
          <p:cNvPicPr preferRelativeResize="0"/>
          <p:nvPr/>
        </p:nvPicPr>
        <p:blipFill rotWithShape="1">
          <a:blip r:embed="rId3">
            <a:alphaModFix/>
          </a:blip>
          <a:srcRect/>
          <a:stretch/>
        </p:blipFill>
        <p:spPr>
          <a:xfrm>
            <a:off x="1397339" y="815975"/>
            <a:ext cx="5968080" cy="3511440"/>
          </a:xfrm>
          <a:prstGeom prst="rect">
            <a:avLst/>
          </a:prstGeom>
          <a:noFill/>
          <a:ln>
            <a:noFill/>
          </a:ln>
        </p:spPr>
      </p:pic>
    </p:spTree>
    <p:extLst>
      <p:ext uri="{BB962C8B-B14F-4D97-AF65-F5344CB8AC3E}">
        <p14:creationId xmlns:p14="http://schemas.microsoft.com/office/powerpoint/2010/main" val="394874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Generation Panel Membership</a:t>
            </a:r>
            <a:br>
              <a:rPr lang="en-US" dirty="0"/>
            </a:br>
            <a:endParaRPr lang="en-US" dirty="0"/>
          </a:p>
        </p:txBody>
      </p:sp>
      <p:sp>
        <p:nvSpPr>
          <p:cNvPr id="3" name="Content Placeholder 2"/>
          <p:cNvSpPr>
            <a:spLocks noGrp="1"/>
          </p:cNvSpPr>
          <p:nvPr>
            <p:ph sz="quarter" idx="10"/>
          </p:nvPr>
        </p:nvSpPr>
        <p:spPr>
          <a:xfrm>
            <a:off x="618331" y="1100137"/>
            <a:ext cx="7907338" cy="4657725"/>
          </a:xfrm>
        </p:spPr>
        <p:txBody>
          <a:bodyPr>
            <a:normAutofit/>
          </a:bodyPr>
          <a:lstStyle/>
          <a:p>
            <a:pPr marL="0" indent="0">
              <a:buNone/>
            </a:pPr>
            <a:r>
              <a:rPr lang="en-US" dirty="0"/>
              <a:t>Since 2016, the generation panel has 7 members who are engaged all the time:</a:t>
            </a:r>
          </a:p>
          <a:p>
            <a:r>
              <a:rPr lang="en-US" dirty="0"/>
              <a:t>Bill Jouris</a:t>
            </a:r>
            <a:endParaRPr lang="en-RS" dirty="0"/>
          </a:p>
          <a:p>
            <a:r>
              <a:rPr lang="en-US" dirty="0"/>
              <a:t>Dennis Tan Tanaka</a:t>
            </a:r>
            <a:endParaRPr lang="en-RS" dirty="0"/>
          </a:p>
          <a:p>
            <a:r>
              <a:rPr lang="en-US" dirty="0"/>
              <a:t>Hazem Hezzah</a:t>
            </a:r>
            <a:endParaRPr lang="en-RS" dirty="0"/>
          </a:p>
          <a:p>
            <a:r>
              <a:rPr lang="en-US" dirty="0"/>
              <a:t>Mats Dufberg</a:t>
            </a:r>
            <a:endParaRPr lang="en-RS" dirty="0"/>
          </a:p>
          <a:p>
            <a:r>
              <a:rPr lang="en-US" dirty="0"/>
              <a:t>Meikal Mumin</a:t>
            </a:r>
            <a:endParaRPr lang="en-RS" dirty="0"/>
          </a:p>
          <a:p>
            <a:r>
              <a:rPr lang="en-US" dirty="0"/>
              <a:t>Michael </a:t>
            </a:r>
            <a:r>
              <a:rPr lang="en-US" dirty="0" err="1"/>
              <a:t>Bauland</a:t>
            </a:r>
            <a:endParaRPr lang="en-US" dirty="0"/>
          </a:p>
          <a:p>
            <a:r>
              <a:rPr lang="en-US" dirty="0"/>
              <a:t>Mirjana Tasić, chair of Latin GP from the year 2016</a:t>
            </a:r>
            <a:endParaRPr lang="en-RS" dirty="0"/>
          </a:p>
        </p:txBody>
      </p:sp>
    </p:spTree>
    <p:extLst>
      <p:ext uri="{BB962C8B-B14F-4D97-AF65-F5344CB8AC3E}">
        <p14:creationId xmlns:p14="http://schemas.microsoft.com/office/powerpoint/2010/main" val="326270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Progress Summary</a:t>
            </a:r>
            <a:br>
              <a:rPr lang="en-US" dirty="0"/>
            </a:br>
            <a:endParaRPr lang="en-US" dirty="0"/>
          </a:p>
        </p:txBody>
      </p:sp>
      <p:sp>
        <p:nvSpPr>
          <p:cNvPr id="3" name="Content Placeholder 2"/>
          <p:cNvSpPr>
            <a:spLocks noGrp="1"/>
          </p:cNvSpPr>
          <p:nvPr>
            <p:ph sz="quarter" idx="10"/>
          </p:nvPr>
        </p:nvSpPr>
        <p:spPr>
          <a:xfrm>
            <a:off x="374904" y="616687"/>
            <a:ext cx="8769096" cy="5613991"/>
          </a:xfrm>
        </p:spPr>
        <p:txBody>
          <a:bodyPr>
            <a:normAutofit lnSpcReduction="10000"/>
          </a:bodyPr>
          <a:lstStyle/>
          <a:p>
            <a:pPr lvl="0"/>
            <a:endParaRPr lang="en-RS" sz="1800"/>
          </a:p>
          <a:p>
            <a:pPr lvl="0"/>
            <a:r>
              <a:rPr lang="en-RS" sz="1800"/>
              <a:t>Developing Repertoire </a:t>
            </a:r>
            <a:r>
              <a:rPr lang="en-RS" sz="1600"/>
              <a:t>took aproximately two years of work</a:t>
            </a:r>
          </a:p>
          <a:p>
            <a:pPr lvl="1"/>
            <a:r>
              <a:rPr lang="en-RS" sz="1800"/>
              <a:t>181 of 181 EGIDS 1- 4 languages processed. </a:t>
            </a:r>
          </a:p>
          <a:p>
            <a:pPr lvl="1"/>
            <a:r>
              <a:rPr lang="en-RS" sz="1800"/>
              <a:t>31 EGIDS 5 languages processed with more than one million speakers</a:t>
            </a:r>
            <a:r>
              <a:rPr lang="en-US" sz="1800" dirty="0"/>
              <a:t>.</a:t>
            </a:r>
            <a:endParaRPr lang="en-RS" sz="1800"/>
          </a:p>
          <a:p>
            <a:pPr lvl="1"/>
            <a:r>
              <a:rPr lang="en-RS" sz="1800"/>
              <a:t>197 of 279 MSR-2 code points attested. </a:t>
            </a:r>
          </a:p>
          <a:p>
            <a:pPr lvl="1"/>
            <a:r>
              <a:rPr lang="en-RS" sz="1800"/>
              <a:t>3 non-MSR-2 code points are included in MSR-3. </a:t>
            </a:r>
          </a:p>
          <a:p>
            <a:pPr lvl="1"/>
            <a:r>
              <a:rPr lang="en-RS" sz="1800"/>
              <a:t>3 non-MSR-3 code points are included in MSR-4. </a:t>
            </a:r>
          </a:p>
          <a:p>
            <a:pPr lvl="1"/>
            <a:r>
              <a:rPr lang="en-RS" sz="1800"/>
              <a:t>22 Code Point Sequences identified.</a:t>
            </a:r>
          </a:p>
          <a:p>
            <a:r>
              <a:rPr lang="en-US" sz="1800" dirty="0"/>
              <a:t> </a:t>
            </a:r>
            <a:r>
              <a:rPr lang="en-RS" sz="1800"/>
              <a:t>Developing Variants </a:t>
            </a:r>
            <a:r>
              <a:rPr lang="en-RS" sz="1600"/>
              <a:t>took approximately next two years of work</a:t>
            </a:r>
          </a:p>
          <a:p>
            <a:pPr lvl="1"/>
            <a:r>
              <a:rPr lang="en-RS" sz="1800"/>
              <a:t>In-script variants finalized</a:t>
            </a:r>
            <a:r>
              <a:rPr lang="en-US" sz="1800" dirty="0"/>
              <a:t>.</a:t>
            </a:r>
            <a:endParaRPr lang="en-RS" sz="1800"/>
          </a:p>
          <a:p>
            <a:pPr lvl="1"/>
            <a:r>
              <a:rPr lang="en-RS" sz="1800"/>
              <a:t>Cross-script variants with Armenian script defined.</a:t>
            </a:r>
          </a:p>
          <a:p>
            <a:pPr lvl="1"/>
            <a:r>
              <a:rPr lang="en-RS" sz="1800"/>
              <a:t>Cross-script variants with Cyrillic script defined. </a:t>
            </a:r>
          </a:p>
          <a:p>
            <a:pPr lvl="1"/>
            <a:r>
              <a:rPr lang="en-RS" sz="1800"/>
              <a:t>Cross-script variants with Greek script defined.</a:t>
            </a:r>
          </a:p>
          <a:p>
            <a:pPr lvl="1"/>
            <a:r>
              <a:rPr lang="en-RS" sz="1800"/>
              <a:t>Special HTML Link (underlining) analysis completed.</a:t>
            </a:r>
          </a:p>
          <a:p>
            <a:pPr lvl="1"/>
            <a:r>
              <a:rPr lang="en-RS" sz="1800"/>
              <a:t>IDNA2003 compatibility analysis completed</a:t>
            </a:r>
            <a:r>
              <a:rPr lang="en-US" sz="1800" dirty="0"/>
              <a:t>.</a:t>
            </a:r>
            <a:endParaRPr lang="en-RS" sz="1800"/>
          </a:p>
          <a:p>
            <a:pPr lvl="1"/>
            <a:r>
              <a:rPr lang="en-RS" sz="1800"/>
              <a:t>Generic glyphs analysis completed</a:t>
            </a:r>
            <a:r>
              <a:rPr lang="en-US" sz="1800" dirty="0"/>
              <a:t>.</a:t>
            </a:r>
          </a:p>
          <a:p>
            <a:endParaRPr lang="en-US" sz="2200" dirty="0"/>
          </a:p>
          <a:p>
            <a:endParaRPr lang="en-RS" sz="2600"/>
          </a:p>
          <a:p>
            <a:pPr marL="0" indent="0">
              <a:buNone/>
            </a:pPr>
            <a:endParaRPr lang="en-US" dirty="0"/>
          </a:p>
        </p:txBody>
      </p:sp>
    </p:spTree>
    <p:extLst>
      <p:ext uri="{BB962C8B-B14F-4D97-AF65-F5344CB8AC3E}">
        <p14:creationId xmlns:p14="http://schemas.microsoft.com/office/powerpoint/2010/main" val="218072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Progress Summary</a:t>
            </a:r>
            <a:br>
              <a:rPr lang="en-US" dirty="0"/>
            </a:br>
            <a:endParaRPr lang="en-US" dirty="0"/>
          </a:p>
        </p:txBody>
      </p:sp>
      <p:sp>
        <p:nvSpPr>
          <p:cNvPr id="3" name="Content Placeholder 2"/>
          <p:cNvSpPr>
            <a:spLocks noGrp="1"/>
          </p:cNvSpPr>
          <p:nvPr>
            <p:ph sz="quarter" idx="10"/>
          </p:nvPr>
        </p:nvSpPr>
        <p:spPr>
          <a:xfrm>
            <a:off x="374904" y="616687"/>
            <a:ext cx="8769096" cy="5613991"/>
          </a:xfrm>
        </p:spPr>
        <p:txBody>
          <a:bodyPr>
            <a:normAutofit/>
          </a:bodyPr>
          <a:lstStyle/>
          <a:p>
            <a:pPr lvl="0"/>
            <a:endParaRPr lang="en-RS" sz="1800"/>
          </a:p>
          <a:p>
            <a:pPr lvl="0"/>
            <a:endParaRPr lang="en-RS" sz="1800"/>
          </a:p>
          <a:p>
            <a:pPr lvl="0"/>
            <a:r>
              <a:rPr lang="en-RS" sz="1800"/>
              <a:t>Submitted the second version of proposal to the IP in May 2018.</a:t>
            </a:r>
            <a:endParaRPr lang="en-US" sz="1800" dirty="0"/>
          </a:p>
          <a:p>
            <a:r>
              <a:rPr lang="en-US" sz="1800" dirty="0"/>
              <a:t> </a:t>
            </a:r>
            <a:r>
              <a:rPr lang="en-RS" sz="1800"/>
              <a:t>Submitted the third version of proposal to the IP in January 2019</a:t>
            </a:r>
            <a:r>
              <a:rPr lang="en-US" sz="1800" dirty="0"/>
              <a:t>.</a:t>
            </a:r>
          </a:p>
          <a:p>
            <a:r>
              <a:rPr lang="en-US" sz="1800" dirty="0"/>
              <a:t> </a:t>
            </a:r>
            <a:r>
              <a:rPr lang="en-RS" sz="1800"/>
              <a:t>Submitted the fourth version of proposal to the IP in October 2019</a:t>
            </a:r>
            <a:r>
              <a:rPr lang="en-US" sz="1800" dirty="0"/>
              <a:t>.</a:t>
            </a:r>
          </a:p>
          <a:p>
            <a:r>
              <a:rPr lang="en-US" sz="1800" dirty="0"/>
              <a:t>Submitted the fifth version of Proposal to the IP on October 23</a:t>
            </a:r>
            <a:r>
              <a:rPr lang="en-US" sz="1800" baseline="30000" dirty="0"/>
              <a:t>rd</a:t>
            </a:r>
            <a:r>
              <a:rPr lang="en-US" sz="1800" dirty="0"/>
              <a:t> ,2020</a:t>
            </a:r>
          </a:p>
          <a:p>
            <a:r>
              <a:rPr lang="en-US" sz="1800" dirty="0"/>
              <a:t>IP Comments received on December 23</a:t>
            </a:r>
            <a:r>
              <a:rPr lang="en-US" sz="1800" baseline="30000" dirty="0"/>
              <a:t>rd</a:t>
            </a:r>
            <a:r>
              <a:rPr lang="en-US" sz="1800" dirty="0"/>
              <a:t> , 2020</a:t>
            </a:r>
          </a:p>
          <a:p>
            <a:endParaRPr lang="en-US" sz="2200" dirty="0"/>
          </a:p>
          <a:p>
            <a:pPr marL="0" indent="0">
              <a:buNone/>
            </a:pPr>
            <a:endParaRPr lang="en-RS" sz="2600"/>
          </a:p>
          <a:p>
            <a:pPr marL="0" indent="0">
              <a:buNone/>
            </a:pPr>
            <a:endParaRPr lang="en-US" dirty="0"/>
          </a:p>
        </p:txBody>
      </p:sp>
    </p:spTree>
    <p:extLst>
      <p:ext uri="{BB962C8B-B14F-4D97-AF65-F5344CB8AC3E}">
        <p14:creationId xmlns:p14="http://schemas.microsoft.com/office/powerpoint/2010/main" val="230262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Current Work</a:t>
            </a:r>
            <a:br>
              <a:rPr lang="en-US" dirty="0"/>
            </a:br>
            <a:endParaRPr lang="en-US" dirty="0"/>
          </a:p>
        </p:txBody>
      </p:sp>
      <p:sp>
        <p:nvSpPr>
          <p:cNvPr id="3" name="Content Placeholder 2"/>
          <p:cNvSpPr>
            <a:spLocks noGrp="1"/>
          </p:cNvSpPr>
          <p:nvPr>
            <p:ph sz="quarter" idx="10"/>
          </p:nvPr>
        </p:nvSpPr>
        <p:spPr>
          <a:xfrm>
            <a:off x="609600" y="812800"/>
            <a:ext cx="7907338" cy="5229225"/>
          </a:xfrm>
        </p:spPr>
        <p:txBody>
          <a:bodyPr>
            <a:normAutofit/>
          </a:bodyPr>
          <a:lstStyle/>
          <a:p>
            <a:pPr marL="0" indent="0">
              <a:buNone/>
            </a:pPr>
            <a:endParaRPr lang="en-US" dirty="0"/>
          </a:p>
          <a:p>
            <a:r>
              <a:rPr lang="en-US" dirty="0"/>
              <a:t>GP is now working on IP comments</a:t>
            </a:r>
          </a:p>
          <a:p>
            <a:r>
              <a:rPr lang="en-US" dirty="0"/>
              <a:t> Production of test data set </a:t>
            </a:r>
          </a:p>
          <a:p>
            <a:pPr lvl="1" indent="-342900"/>
            <a:r>
              <a:rPr lang="en-US" dirty="0"/>
              <a:t>Test data for Repertoire completed.</a:t>
            </a:r>
          </a:p>
          <a:p>
            <a:pPr lvl="1" indent="-342900"/>
            <a:r>
              <a:rPr lang="en-US" dirty="0"/>
              <a:t>Test data for variants in progress.</a:t>
            </a:r>
          </a:p>
          <a:p>
            <a:r>
              <a:rPr lang="en-US" dirty="0"/>
              <a:t> XML production and check</a:t>
            </a:r>
          </a:p>
          <a:p>
            <a:r>
              <a:rPr lang="en-US" dirty="0"/>
              <a:t>New version of Report submission to IP in March 2021</a:t>
            </a:r>
          </a:p>
          <a:p>
            <a:endParaRPr lang="en-US" dirty="0"/>
          </a:p>
          <a:p>
            <a:pPr marL="0" indent="0">
              <a:buNone/>
            </a:pPr>
            <a:endParaRPr lang="en-US" dirty="0"/>
          </a:p>
        </p:txBody>
      </p:sp>
    </p:spTree>
    <p:extLst>
      <p:ext uri="{BB962C8B-B14F-4D97-AF65-F5344CB8AC3E}">
        <p14:creationId xmlns:p14="http://schemas.microsoft.com/office/powerpoint/2010/main" val="78909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544104" y="3172029"/>
            <a:ext cx="7022592" cy="91440"/>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solidFill>
                <a:schemeClr val="tx1"/>
              </a:solidFill>
              <a:cs typeface="Arial"/>
            </a:endParaRPr>
          </a:p>
        </p:txBody>
      </p:sp>
      <p:sp>
        <p:nvSpPr>
          <p:cNvPr id="7" name="Oval 6"/>
          <p:cNvSpPr/>
          <p:nvPr/>
        </p:nvSpPr>
        <p:spPr>
          <a:xfrm>
            <a:off x="862872" y="3127367"/>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cs typeface="Arial"/>
            </a:endParaRPr>
          </a:p>
        </p:txBody>
      </p:sp>
      <p:sp>
        <p:nvSpPr>
          <p:cNvPr id="15" name="Oval 14"/>
          <p:cNvSpPr/>
          <p:nvPr/>
        </p:nvSpPr>
        <p:spPr>
          <a:xfrm>
            <a:off x="3346568" y="3127367"/>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cs typeface="Arial"/>
            </a:endParaRPr>
          </a:p>
        </p:txBody>
      </p:sp>
      <p:sp>
        <p:nvSpPr>
          <p:cNvPr id="16" name="Oval 15"/>
          <p:cNvSpPr/>
          <p:nvPr/>
        </p:nvSpPr>
        <p:spPr>
          <a:xfrm>
            <a:off x="4595170" y="3127367"/>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cs typeface="Arial"/>
            </a:endParaRPr>
          </a:p>
        </p:txBody>
      </p:sp>
      <p:sp>
        <p:nvSpPr>
          <p:cNvPr id="33" name="Oval 32"/>
          <p:cNvSpPr/>
          <p:nvPr/>
        </p:nvSpPr>
        <p:spPr>
          <a:xfrm>
            <a:off x="5809716" y="3127367"/>
            <a:ext cx="166258" cy="166258"/>
          </a:xfrm>
          <a:prstGeom prst="ellipse">
            <a:avLst/>
          </a:prstGeom>
          <a:solidFill>
            <a:srgbClr val="0D436C"/>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cs typeface="Arial"/>
            </a:endParaRPr>
          </a:p>
        </p:txBody>
      </p:sp>
      <p:sp>
        <p:nvSpPr>
          <p:cNvPr id="17" name="Oval 16"/>
          <p:cNvSpPr/>
          <p:nvPr/>
        </p:nvSpPr>
        <p:spPr>
          <a:xfrm>
            <a:off x="7030625" y="3127367"/>
            <a:ext cx="166258" cy="166258"/>
          </a:xfrm>
          <a:prstGeom prst="ellipse">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cs typeface="Arial"/>
            </a:endParaRPr>
          </a:p>
        </p:txBody>
      </p:sp>
      <p:grpSp>
        <p:nvGrpSpPr>
          <p:cNvPr id="14" name="Group 13"/>
          <p:cNvGrpSpPr/>
          <p:nvPr/>
        </p:nvGrpSpPr>
        <p:grpSpPr>
          <a:xfrm>
            <a:off x="316226" y="1483781"/>
            <a:ext cx="1259550" cy="1259550"/>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cs typeface="Arial"/>
              </a:endParaRPr>
            </a:p>
          </p:txBody>
        </p:sp>
        <p:sp>
          <p:nvSpPr>
            <p:cNvPr id="12" name="TextBox 11"/>
            <p:cNvSpPr txBox="1"/>
            <p:nvPr/>
          </p:nvSpPr>
          <p:spPr>
            <a:xfrm>
              <a:off x="608379" y="2386020"/>
              <a:ext cx="1273358" cy="691099"/>
            </a:xfrm>
            <a:prstGeom prst="rect">
              <a:avLst/>
            </a:prstGeom>
            <a:noFill/>
          </p:spPr>
          <p:txBody>
            <a:bodyPr wrap="square" rtlCol="0">
              <a:normAutofit/>
            </a:bodyPr>
            <a:lstStyle/>
            <a:p>
              <a:pPr algn="ctr"/>
              <a:r>
                <a:rPr lang="en-US">
                  <a:solidFill>
                    <a:schemeClr val="bg1"/>
                  </a:solidFill>
                  <a:cs typeface="Arial"/>
                </a:rPr>
                <a:t>Oct</a:t>
              </a:r>
              <a:endParaRPr lang="en-US" dirty="0">
                <a:solidFill>
                  <a:schemeClr val="bg1"/>
                </a:solidFill>
                <a:cs typeface="Arial"/>
              </a:endParaRPr>
            </a:p>
            <a:p>
              <a:pPr algn="ctr"/>
              <a:r>
                <a:rPr lang="en-US" dirty="0">
                  <a:solidFill>
                    <a:schemeClr val="bg1"/>
                  </a:solidFill>
                  <a:cs typeface="Arial"/>
                </a:rPr>
                <a:t>2020</a:t>
              </a:r>
            </a:p>
          </p:txBody>
        </p:sp>
      </p:grpSp>
      <p:grpSp>
        <p:nvGrpSpPr>
          <p:cNvPr id="18" name="Group 17"/>
          <p:cNvGrpSpPr/>
          <p:nvPr/>
        </p:nvGrpSpPr>
        <p:grpSpPr>
          <a:xfrm>
            <a:off x="1549777" y="1519428"/>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cs typeface="Arial"/>
                </a:endParaRPr>
              </a:p>
            </p:txBody>
          </p:sp>
          <p:sp>
            <p:nvSpPr>
              <p:cNvPr id="24" name="TextBox 23"/>
              <p:cNvSpPr txBox="1"/>
              <p:nvPr/>
            </p:nvSpPr>
            <p:spPr>
              <a:xfrm>
                <a:off x="594800" y="2386020"/>
                <a:ext cx="1273358" cy="691099"/>
              </a:xfrm>
              <a:prstGeom prst="rect">
                <a:avLst/>
              </a:prstGeom>
              <a:noFill/>
            </p:spPr>
            <p:txBody>
              <a:bodyPr wrap="square" rtlCol="0">
                <a:normAutofit/>
              </a:bodyPr>
              <a:lstStyle/>
              <a:p>
                <a:pPr algn="ctr"/>
                <a:r>
                  <a:rPr lang="en-US" dirty="0">
                    <a:solidFill>
                      <a:schemeClr val="bg1"/>
                    </a:solidFill>
                    <a:cs typeface="Arial"/>
                  </a:rPr>
                  <a:t>Dec</a:t>
                </a:r>
              </a:p>
              <a:p>
                <a:pPr algn="ctr"/>
                <a:r>
                  <a:rPr lang="en-US" dirty="0">
                    <a:solidFill>
                      <a:schemeClr val="bg1"/>
                    </a:solidFill>
                    <a:cs typeface="Arial"/>
                  </a:rPr>
                  <a:t>2020</a:t>
                </a:r>
              </a:p>
            </p:txBody>
          </p:sp>
        </p:grpSp>
      </p:grpSp>
      <p:grpSp>
        <p:nvGrpSpPr>
          <p:cNvPr id="25" name="Group 24"/>
          <p:cNvGrpSpPr/>
          <p:nvPr/>
        </p:nvGrpSpPr>
        <p:grpSpPr>
          <a:xfrm>
            <a:off x="2783328" y="1483781"/>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cs typeface="Arial"/>
              </a:endParaRPr>
            </a:p>
          </p:txBody>
        </p:sp>
        <p:sp>
          <p:nvSpPr>
            <p:cNvPr id="28" name="TextBox 27"/>
            <p:cNvSpPr txBox="1"/>
            <p:nvPr/>
          </p:nvSpPr>
          <p:spPr>
            <a:xfrm>
              <a:off x="594800" y="2386020"/>
              <a:ext cx="1273358" cy="691099"/>
            </a:xfrm>
            <a:prstGeom prst="rect">
              <a:avLst/>
            </a:prstGeom>
            <a:noFill/>
          </p:spPr>
          <p:txBody>
            <a:bodyPr wrap="square" rtlCol="0">
              <a:normAutofit/>
            </a:bodyPr>
            <a:lstStyle/>
            <a:p>
              <a:pPr algn="ctr"/>
              <a:r>
                <a:rPr lang="en-US" dirty="0">
                  <a:solidFill>
                    <a:schemeClr val="bg1"/>
                  </a:solidFill>
                  <a:cs typeface="Arial"/>
                </a:rPr>
                <a:t>March</a:t>
              </a:r>
            </a:p>
            <a:p>
              <a:pPr algn="ctr"/>
              <a:r>
                <a:rPr lang="en-US" dirty="0">
                  <a:solidFill>
                    <a:schemeClr val="bg1"/>
                  </a:solidFill>
                  <a:cs typeface="Arial"/>
                </a:rPr>
                <a:t>2021</a:t>
              </a:r>
            </a:p>
          </p:txBody>
        </p:sp>
      </p:grpSp>
      <p:grpSp>
        <p:nvGrpSpPr>
          <p:cNvPr id="29" name="Group 28"/>
          <p:cNvGrpSpPr/>
          <p:nvPr/>
        </p:nvGrpSpPr>
        <p:grpSpPr>
          <a:xfrm>
            <a:off x="4016879" y="1483781"/>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cs typeface="Arial"/>
              </a:endParaRPr>
            </a:p>
          </p:txBody>
        </p:sp>
        <p:sp>
          <p:nvSpPr>
            <p:cNvPr id="34" name="TextBox 33"/>
            <p:cNvSpPr txBox="1"/>
            <p:nvPr/>
          </p:nvSpPr>
          <p:spPr>
            <a:xfrm>
              <a:off x="594800" y="2386020"/>
              <a:ext cx="1273358" cy="691099"/>
            </a:xfrm>
            <a:prstGeom prst="rect">
              <a:avLst/>
            </a:prstGeom>
            <a:noFill/>
          </p:spPr>
          <p:txBody>
            <a:bodyPr wrap="square" rtlCol="0">
              <a:normAutofit/>
            </a:bodyPr>
            <a:lstStyle/>
            <a:p>
              <a:pPr algn="ctr"/>
              <a:r>
                <a:rPr lang="en-US" dirty="0">
                  <a:solidFill>
                    <a:schemeClr val="bg1"/>
                  </a:solidFill>
                  <a:cs typeface="Arial"/>
                </a:rPr>
                <a:t>April</a:t>
              </a:r>
            </a:p>
            <a:p>
              <a:pPr algn="ctr"/>
              <a:r>
                <a:rPr lang="en-US" dirty="0">
                  <a:solidFill>
                    <a:schemeClr val="bg1"/>
                  </a:solidFill>
                  <a:cs typeface="Arial"/>
                </a:rPr>
                <a:t>2021</a:t>
              </a:r>
            </a:p>
          </p:txBody>
        </p:sp>
      </p:grpSp>
      <p:grpSp>
        <p:nvGrpSpPr>
          <p:cNvPr id="43" name="Group 42"/>
          <p:cNvGrpSpPr/>
          <p:nvPr/>
        </p:nvGrpSpPr>
        <p:grpSpPr>
          <a:xfrm>
            <a:off x="5250430" y="1483781"/>
            <a:ext cx="1259550" cy="1259550"/>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cs typeface="Arial"/>
              </a:endParaRPr>
            </a:p>
          </p:txBody>
        </p:sp>
        <p:sp>
          <p:nvSpPr>
            <p:cNvPr id="45" name="TextBox 44"/>
            <p:cNvSpPr txBox="1"/>
            <p:nvPr/>
          </p:nvSpPr>
          <p:spPr>
            <a:xfrm>
              <a:off x="594800" y="2386020"/>
              <a:ext cx="1273358" cy="691099"/>
            </a:xfrm>
            <a:prstGeom prst="rect">
              <a:avLst/>
            </a:prstGeom>
            <a:noFill/>
          </p:spPr>
          <p:txBody>
            <a:bodyPr wrap="square" rtlCol="0">
              <a:normAutofit/>
            </a:bodyPr>
            <a:lstStyle/>
            <a:p>
              <a:pPr algn="ctr"/>
              <a:r>
                <a:rPr lang="en-US" dirty="0">
                  <a:solidFill>
                    <a:schemeClr val="bg1"/>
                  </a:solidFill>
                  <a:cs typeface="Arial"/>
                </a:rPr>
                <a:t>Mid-May</a:t>
              </a:r>
            </a:p>
            <a:p>
              <a:pPr algn="ctr"/>
              <a:r>
                <a:rPr lang="en-US" dirty="0">
                  <a:solidFill>
                    <a:schemeClr val="bg1"/>
                  </a:solidFill>
                  <a:cs typeface="Arial"/>
                </a:rPr>
                <a:t>2021</a:t>
              </a:r>
            </a:p>
          </p:txBody>
        </p:sp>
      </p:grpSp>
      <p:grpSp>
        <p:nvGrpSpPr>
          <p:cNvPr id="35" name="Group 34"/>
          <p:cNvGrpSpPr/>
          <p:nvPr/>
        </p:nvGrpSpPr>
        <p:grpSpPr>
          <a:xfrm>
            <a:off x="6483979" y="1483781"/>
            <a:ext cx="1259550" cy="1259550"/>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cs typeface="Arial"/>
              </a:endParaRPr>
            </a:p>
          </p:txBody>
        </p:sp>
        <p:sp>
          <p:nvSpPr>
            <p:cNvPr id="37" name="TextBox 36"/>
            <p:cNvSpPr txBox="1"/>
            <p:nvPr/>
          </p:nvSpPr>
          <p:spPr>
            <a:xfrm>
              <a:off x="594800" y="2386020"/>
              <a:ext cx="1273358" cy="691099"/>
            </a:xfrm>
            <a:prstGeom prst="rect">
              <a:avLst/>
            </a:prstGeom>
            <a:noFill/>
          </p:spPr>
          <p:txBody>
            <a:bodyPr wrap="square" rtlCol="0">
              <a:normAutofit/>
            </a:bodyPr>
            <a:lstStyle/>
            <a:p>
              <a:pPr algn="ctr"/>
              <a:r>
                <a:rPr lang="en-US" dirty="0">
                  <a:solidFill>
                    <a:schemeClr val="bg1"/>
                  </a:solidFill>
                  <a:cs typeface="Arial"/>
                </a:rPr>
                <a:t>June</a:t>
              </a:r>
            </a:p>
            <a:p>
              <a:pPr algn="ctr"/>
              <a:r>
                <a:rPr lang="en-US" dirty="0">
                  <a:solidFill>
                    <a:schemeClr val="bg1"/>
                  </a:solidFill>
                  <a:cs typeface="Arial"/>
                </a:rPr>
                <a:t>2021</a:t>
              </a:r>
            </a:p>
          </p:txBody>
        </p:sp>
      </p:grpSp>
      <p:sp>
        <p:nvSpPr>
          <p:cNvPr id="19" name="TextBox 18"/>
          <p:cNvSpPr txBox="1"/>
          <p:nvPr/>
        </p:nvSpPr>
        <p:spPr>
          <a:xfrm>
            <a:off x="7593575" y="2774845"/>
            <a:ext cx="1286845" cy="830997"/>
          </a:xfrm>
          <a:prstGeom prst="rect">
            <a:avLst/>
          </a:prstGeom>
          <a:noFill/>
        </p:spPr>
        <p:txBody>
          <a:bodyPr wrap="square" rtlCol="0">
            <a:normAutofit/>
          </a:bodyPr>
          <a:lstStyle/>
          <a:p>
            <a:pPr algn="ctr"/>
            <a:r>
              <a:rPr lang="en-US" sz="2300" dirty="0">
                <a:solidFill>
                  <a:srgbClr val="154A78"/>
                </a:solidFill>
                <a:cs typeface="Arial"/>
              </a:rPr>
              <a:t>Next</a:t>
            </a:r>
          </a:p>
          <a:p>
            <a:pPr algn="ctr"/>
            <a:r>
              <a:rPr lang="en-US" sz="2300" dirty="0">
                <a:solidFill>
                  <a:srgbClr val="154A78"/>
                </a:solidFill>
                <a:cs typeface="Arial"/>
              </a:rPr>
              <a:t>Steps</a:t>
            </a:r>
          </a:p>
        </p:txBody>
      </p:sp>
      <p:sp>
        <p:nvSpPr>
          <p:cNvPr id="38" name="TextBox 37"/>
          <p:cNvSpPr txBox="1"/>
          <p:nvPr/>
        </p:nvSpPr>
        <p:spPr>
          <a:xfrm>
            <a:off x="350565" y="3457102"/>
            <a:ext cx="1190873" cy="646331"/>
          </a:xfrm>
          <a:prstGeom prst="rect">
            <a:avLst/>
          </a:prstGeom>
          <a:noFill/>
        </p:spPr>
        <p:txBody>
          <a:bodyPr wrap="square" rtlCol="0">
            <a:normAutofit/>
          </a:bodyPr>
          <a:lstStyle/>
          <a:p>
            <a:pPr algn="ctr"/>
            <a:r>
              <a:rPr lang="en-US" sz="1200" dirty="0">
                <a:cs typeface="Arial"/>
              </a:rPr>
              <a:t>Submit new version of the Report to IP</a:t>
            </a:r>
          </a:p>
        </p:txBody>
      </p:sp>
      <p:sp>
        <p:nvSpPr>
          <p:cNvPr id="39" name="TextBox 38"/>
          <p:cNvSpPr txBox="1"/>
          <p:nvPr/>
        </p:nvSpPr>
        <p:spPr>
          <a:xfrm>
            <a:off x="1597714" y="3457102"/>
            <a:ext cx="1190873" cy="646331"/>
          </a:xfrm>
          <a:prstGeom prst="rect">
            <a:avLst/>
          </a:prstGeom>
          <a:noFill/>
        </p:spPr>
        <p:txBody>
          <a:bodyPr wrap="square" rtlCol="0">
            <a:normAutofit fontScale="92500"/>
          </a:bodyPr>
          <a:lstStyle/>
          <a:p>
            <a:pPr algn="ctr"/>
            <a:r>
              <a:rPr lang="en-US" sz="1200" dirty="0">
                <a:cs typeface="Arial"/>
              </a:rPr>
              <a:t>Report with comments from IP received</a:t>
            </a:r>
          </a:p>
        </p:txBody>
      </p:sp>
      <p:sp>
        <p:nvSpPr>
          <p:cNvPr id="40" name="TextBox 39"/>
          <p:cNvSpPr txBox="1"/>
          <p:nvPr/>
        </p:nvSpPr>
        <p:spPr>
          <a:xfrm>
            <a:off x="2838766" y="3457102"/>
            <a:ext cx="1190873" cy="646331"/>
          </a:xfrm>
          <a:prstGeom prst="rect">
            <a:avLst/>
          </a:prstGeom>
          <a:noFill/>
        </p:spPr>
        <p:txBody>
          <a:bodyPr wrap="square" rtlCol="0">
            <a:normAutofit fontScale="92500"/>
          </a:bodyPr>
          <a:lstStyle/>
          <a:p>
            <a:pPr algn="ctr"/>
            <a:r>
              <a:rPr lang="en-US" sz="1200" dirty="0">
                <a:cs typeface="Arial"/>
              </a:rPr>
              <a:t>Submit updated version of the Report to IP</a:t>
            </a:r>
          </a:p>
        </p:txBody>
      </p:sp>
      <p:sp>
        <p:nvSpPr>
          <p:cNvPr id="41" name="TextBox 40"/>
          <p:cNvSpPr txBox="1"/>
          <p:nvPr/>
        </p:nvSpPr>
        <p:spPr>
          <a:xfrm>
            <a:off x="4087489" y="3457102"/>
            <a:ext cx="1190873" cy="646331"/>
          </a:xfrm>
          <a:prstGeom prst="rect">
            <a:avLst/>
          </a:prstGeom>
          <a:noFill/>
        </p:spPr>
        <p:txBody>
          <a:bodyPr wrap="square" rtlCol="0">
            <a:normAutofit fontScale="92500"/>
          </a:bodyPr>
          <a:lstStyle/>
          <a:p>
            <a:pPr algn="ctr"/>
            <a:r>
              <a:rPr lang="en-US" sz="1200" dirty="0">
                <a:cs typeface="Arial"/>
              </a:rPr>
              <a:t>Release Report for Public Comment</a:t>
            </a:r>
          </a:p>
        </p:txBody>
      </p:sp>
      <p:sp>
        <p:nvSpPr>
          <p:cNvPr id="42" name="TextBox 41"/>
          <p:cNvSpPr txBox="1"/>
          <p:nvPr/>
        </p:nvSpPr>
        <p:spPr>
          <a:xfrm>
            <a:off x="5298737" y="3457102"/>
            <a:ext cx="1190873" cy="646331"/>
          </a:xfrm>
          <a:prstGeom prst="rect">
            <a:avLst/>
          </a:prstGeom>
          <a:noFill/>
        </p:spPr>
        <p:txBody>
          <a:bodyPr wrap="square" rtlCol="0">
            <a:normAutofit/>
          </a:bodyPr>
          <a:lstStyle/>
          <a:p>
            <a:pPr algn="ctr"/>
            <a:r>
              <a:rPr lang="en-US" sz="1200" dirty="0">
                <a:cs typeface="Arial"/>
              </a:rPr>
              <a:t>Public Comment closed</a:t>
            </a:r>
          </a:p>
        </p:txBody>
      </p:sp>
      <p:sp>
        <p:nvSpPr>
          <p:cNvPr id="47" name="TextBox 46"/>
          <p:cNvSpPr txBox="1"/>
          <p:nvPr/>
        </p:nvSpPr>
        <p:spPr>
          <a:xfrm>
            <a:off x="360003" y="4943856"/>
            <a:ext cx="8103993" cy="861774"/>
          </a:xfrm>
          <a:prstGeom prst="rect">
            <a:avLst/>
          </a:prstGeom>
          <a:noFill/>
        </p:spPr>
        <p:txBody>
          <a:bodyPr wrap="square" rtlCol="0">
            <a:normAutofit/>
          </a:bodyPr>
          <a:lstStyle/>
          <a:p>
            <a:pPr>
              <a:lnSpc>
                <a:spcPts val="1980"/>
              </a:lnSpc>
            </a:pPr>
            <a:r>
              <a:rPr lang="en-US" sz="1600" dirty="0">
                <a:solidFill>
                  <a:srgbClr val="154A78"/>
                </a:solidFill>
                <a:cs typeface="Arial"/>
              </a:rPr>
              <a:t>Although it’s not easy to make an exact plan to finish all the Latin GP tasks, it’s possible that the Latin GP will finalize its work by the end of June 2021.</a:t>
            </a:r>
          </a:p>
        </p:txBody>
      </p:sp>
      <p:sp>
        <p:nvSpPr>
          <p:cNvPr id="48" name="TextBox 47"/>
          <p:cNvSpPr txBox="1"/>
          <p:nvPr/>
        </p:nvSpPr>
        <p:spPr>
          <a:xfrm>
            <a:off x="360004" y="4593760"/>
            <a:ext cx="7175410" cy="350096"/>
          </a:xfrm>
          <a:prstGeom prst="rect">
            <a:avLst/>
          </a:prstGeom>
          <a:noFill/>
        </p:spPr>
        <p:txBody>
          <a:bodyPr wrap="square" rtlCol="0">
            <a:normAutofit/>
          </a:bodyPr>
          <a:lstStyle/>
          <a:p>
            <a:pPr>
              <a:lnSpc>
                <a:spcPts val="1980"/>
              </a:lnSpc>
            </a:pPr>
            <a:r>
              <a:rPr lang="en-US" b="1" dirty="0">
                <a:solidFill>
                  <a:srgbClr val="154A78"/>
                </a:solidFill>
                <a:cs typeface="Arial"/>
              </a:rPr>
              <a:t>To Summarize</a:t>
            </a:r>
          </a:p>
        </p:txBody>
      </p:sp>
      <p:sp>
        <p:nvSpPr>
          <p:cNvPr id="2" name="Title 1"/>
          <p:cNvSpPr>
            <a:spLocks noGrp="1"/>
          </p:cNvSpPr>
          <p:nvPr>
            <p:ph type="title"/>
          </p:nvPr>
        </p:nvSpPr>
        <p:spPr>
          <a:prstGeom prst="rect">
            <a:avLst/>
          </a:prstGeom>
        </p:spPr>
        <p:txBody>
          <a:bodyPr>
            <a:normAutofit fontScale="90000"/>
          </a:bodyPr>
          <a:lstStyle/>
          <a:p>
            <a:r>
              <a:rPr lang="en-US" dirty="0">
                <a:latin typeface="+mn-lt"/>
              </a:rPr>
              <a:t>Plan and Next Steps</a:t>
            </a:r>
            <a:br>
              <a:rPr lang="en-US" dirty="0">
                <a:latin typeface="+mn-lt"/>
              </a:rPr>
            </a:br>
            <a:endParaRPr lang="en-US" dirty="0">
              <a:latin typeface="+mn-lt"/>
            </a:endParaRPr>
          </a:p>
        </p:txBody>
      </p:sp>
      <p:sp>
        <p:nvSpPr>
          <p:cNvPr id="46" name="TextBox 45"/>
          <p:cNvSpPr txBox="1"/>
          <p:nvPr/>
        </p:nvSpPr>
        <p:spPr>
          <a:xfrm>
            <a:off x="6532415" y="3458602"/>
            <a:ext cx="1190873" cy="646331"/>
          </a:xfrm>
          <a:prstGeom prst="rect">
            <a:avLst/>
          </a:prstGeom>
          <a:noFill/>
        </p:spPr>
        <p:txBody>
          <a:bodyPr wrap="square" rtlCol="0">
            <a:normAutofit/>
          </a:bodyPr>
          <a:lstStyle/>
          <a:p>
            <a:pPr algn="ctr"/>
            <a:r>
              <a:rPr lang="en-US" sz="1200" dirty="0">
                <a:cs typeface="Arial"/>
              </a:rPr>
              <a:t>Implement public comments</a:t>
            </a:r>
          </a:p>
        </p:txBody>
      </p:sp>
    </p:spTree>
    <p:extLst>
      <p:ext uri="{BB962C8B-B14F-4D97-AF65-F5344CB8AC3E}">
        <p14:creationId xmlns:p14="http://schemas.microsoft.com/office/powerpoint/2010/main" val="1253817934"/>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Presentation7" id="{0EB056D1-DF82-ED43-A75A-15472DCA2F45}" vid="{0BDCD195-BFED-5145-8A5D-0651D729D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10632</TotalTime>
  <Words>672</Words>
  <Application>Microsoft Macintosh PowerPoint</Application>
  <PresentationFormat>On-screen Show (4:3)</PresentationFormat>
  <Paragraphs>106</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ICANNPPT_Arial_4x3_June 2017_potx</vt:lpstr>
      <vt:lpstr>PowerPoint Presentation</vt:lpstr>
      <vt:lpstr>Latin Generation Panel Update</vt:lpstr>
      <vt:lpstr>Agenda</vt:lpstr>
      <vt:lpstr>Overview of the Script and Language  </vt:lpstr>
      <vt:lpstr>Generation Panel Membership </vt:lpstr>
      <vt:lpstr>Progress Summary </vt:lpstr>
      <vt:lpstr>Progress Summary </vt:lpstr>
      <vt:lpstr>Current Work </vt:lpstr>
      <vt:lpstr>Plan and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Pitinan Kooarmornpatana</dc:creator>
  <cp:lastModifiedBy>Mirjana Tasić</cp:lastModifiedBy>
  <cp:revision>190</cp:revision>
  <cp:lastPrinted>2019-03-12T23:34:22Z</cp:lastPrinted>
  <dcterms:created xsi:type="dcterms:W3CDTF">2018-09-18T03:21:04Z</dcterms:created>
  <dcterms:modified xsi:type="dcterms:W3CDTF">2021-02-10T09:03:42Z</dcterms:modified>
</cp:coreProperties>
</file>