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40" r:id="rId3"/>
    <p:sldId id="574" r:id="rId4"/>
    <p:sldId id="389" r:id="rId5"/>
    <p:sldId id="322" r:id="rId6"/>
    <p:sldId id="577" r:id="rId7"/>
    <p:sldId id="578" r:id="rId8"/>
    <p:sldId id="579" r:id="rId9"/>
    <p:sldId id="580" r:id="rId10"/>
    <p:sldId id="581" r:id="rId11"/>
    <p:sldId id="605" r:id="rId12"/>
    <p:sldId id="607" r:id="rId13"/>
    <p:sldId id="295" r:id="rId14"/>
    <p:sldId id="296" r:id="rId15"/>
    <p:sldId id="331" r:id="rId16"/>
    <p:sldId id="271" r:id="rId17"/>
    <p:sldId id="300" r:id="rId18"/>
    <p:sldId id="339" r:id="rId19"/>
    <p:sldId id="53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9" autoAdjust="0"/>
    <p:restoredTop sz="94088" autoAdjust="0"/>
  </p:normalViewPr>
  <p:slideViewPr>
    <p:cSldViewPr snapToGrid="0" snapToObjects="1">
      <p:cViewPr varScale="1">
        <p:scale>
          <a:sx n="96" d="100"/>
          <a:sy n="96" d="100"/>
        </p:scale>
        <p:origin x="168" y="54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DA142-D927-FC43-8479-DB3CBA57B8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8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7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</a:t>
            </a:r>
            <a:r>
              <a:rPr lang="en-US" baseline="0" dirty="0"/>
              <a:t> for different ways to display your data or text by using alternatives to simple bullets.  </a:t>
            </a:r>
          </a:p>
          <a:p>
            <a:endParaRPr lang="en-US" baseline="0" dirty="0"/>
          </a:p>
          <a:p>
            <a:r>
              <a:rPr lang="en-US" baseline="0" dirty="0"/>
              <a:t>To adjust the number in the arrow to text or another number, click on the text box around the number, revise.</a:t>
            </a:r>
          </a:p>
          <a:p>
            <a:endParaRPr lang="en-US" baseline="0" dirty="0"/>
          </a:p>
          <a:p>
            <a:r>
              <a:rPr lang="en-US" baseline="0" dirty="0"/>
              <a:t>To add an arrow, click on the arrow, ensure the arrow is highlighted, COPY and PASTE and move to the desired placement, or DELETE if there are too many arrows.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9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rows/columns</a:t>
            </a:r>
            <a:r>
              <a:rPr lang="en-US" baseline="0" dirty="0"/>
              <a:t> &lt;</a:t>
            </a:r>
            <a:r>
              <a:rPr lang="en-US" dirty="0"/>
              <a:t>Click inside</a:t>
            </a:r>
            <a:r>
              <a:rPr lang="en-US" baseline="0" dirty="0"/>
              <a:t> the box to add or delete columns or rows, when you right click &lt; hit insert or delete columns to the right or left, or rows to the above or below.  </a:t>
            </a:r>
          </a:p>
          <a:p>
            <a:endParaRPr lang="en-US" baseline="0" dirty="0"/>
          </a:p>
          <a:p>
            <a:r>
              <a:rPr lang="en-US" baseline="0" dirty="0"/>
              <a:t>The tables will auto resize, and become smaller if you add and larger if you delete. </a:t>
            </a:r>
          </a:p>
          <a:p>
            <a:endParaRPr lang="en-US" dirty="0"/>
          </a:p>
          <a:p>
            <a:r>
              <a:rPr lang="en-US" dirty="0"/>
              <a:t>To</a:t>
            </a:r>
            <a:r>
              <a:rPr lang="en-US" baseline="0" dirty="0"/>
              <a:t> change the colors of the boxes, Click &lt; Format Table &lt; Fill &lt; Choose your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2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slide to highlight</a:t>
            </a:r>
            <a:r>
              <a:rPr lang="en-US" baseline="0" dirty="0"/>
              <a:t> a data point in your text box.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6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Summarize the three main points of your</a:t>
            </a:r>
            <a:r>
              <a:rPr lang="en-US" baseline="0" dirty="0"/>
              <a:t> presentation here.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this slide for diagrams or other graphic elements.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image" Target="../media/image26.tiff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instagram.com/icann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EAC72E-BC9F-BC44-AA55-319D6E5850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909E00-D6A8-2748-85DB-E6E1B566E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530507-4BA0-B54F-B9A4-7C8CCBFAE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7DA86-2D0F-C046-AE3C-97EC0C4098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368EE-DC2B-A745-BD04-04A8E389D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C2CE18-1504-924F-8082-74F972AE6E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9DFC4-2DE6-B64B-8172-990A29F76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460861-4311-8A46-B439-F5F6F00A1E42}"/>
              </a:ext>
            </a:extLst>
          </p:cNvPr>
          <p:cNvGrpSpPr/>
          <p:nvPr userDrawn="1"/>
        </p:nvGrpSpPr>
        <p:grpSpPr>
          <a:xfrm>
            <a:off x="2543488" y="2704874"/>
            <a:ext cx="3730321" cy="3458750"/>
            <a:chOff x="2543488" y="2704874"/>
            <a:chExt cx="3730321" cy="345875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C19DD10-4642-C644-9606-6E242A418B54}"/>
                </a:ext>
              </a:extLst>
            </p:cNvPr>
            <p:cNvGrpSpPr/>
            <p:nvPr/>
          </p:nvGrpSpPr>
          <p:grpSpPr>
            <a:xfrm>
              <a:off x="2543489" y="4254890"/>
              <a:ext cx="3416667" cy="365760"/>
              <a:chOff x="5325979" y="3623456"/>
              <a:chExt cx="3416667" cy="365760"/>
            </a:xfrm>
          </p:grpSpPr>
          <p:sp>
            <p:nvSpPr>
              <p:cNvPr id="79" name="Text Placeholder 32">
                <a:extLst>
                  <a:ext uri="{FF2B5EF4-FFF2-40B4-BE49-F238E27FC236}">
                    <a16:creationId xmlns:a16="http://schemas.microsoft.com/office/drawing/2014/main" id="{8B79CC8F-8DDE-3544-BE3C-B01BB2FA4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3339" y="364244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80" name="Picture 79" descr="1420947842_social_style_3_flikr-128.png">
                <a:hlinkClick r:id="rId4" action="ppaction://hlinkfile"/>
                <a:extLst>
                  <a:ext uri="{FF2B5EF4-FFF2-40B4-BE49-F238E27FC236}">
                    <a16:creationId xmlns:a16="http://schemas.microsoft.com/office/drawing/2014/main" id="{5CB8ACF5-91B2-F540-B7BC-9A3131BCE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62345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BBE9563-397C-0042-A71B-BEE9249C2347}"/>
                </a:ext>
              </a:extLst>
            </p:cNvPr>
            <p:cNvGrpSpPr/>
            <p:nvPr/>
          </p:nvGrpSpPr>
          <p:grpSpPr>
            <a:xfrm>
              <a:off x="2543488" y="4771562"/>
              <a:ext cx="3636602" cy="365760"/>
              <a:chOff x="-1937034" y="7213453"/>
              <a:chExt cx="3636602" cy="365760"/>
            </a:xfrm>
          </p:grpSpPr>
          <p:sp>
            <p:nvSpPr>
              <p:cNvPr id="52" name="Text Placeholder 32">
                <a:extLst>
                  <a:ext uri="{FF2B5EF4-FFF2-40B4-BE49-F238E27FC236}">
                    <a16:creationId xmlns:a16="http://schemas.microsoft.com/office/drawing/2014/main" id="{CAC083F4-18E4-C344-BD5B-857B07FA1D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69674" y="723377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8" name="Picture 77" descr="1420948164_social_style_3_in-128.png">
                <a:hlinkClick r:id="rId7" action="ppaction://hlinkfile"/>
                <a:extLst>
                  <a:ext uri="{FF2B5EF4-FFF2-40B4-BE49-F238E27FC236}">
                    <a16:creationId xmlns:a16="http://schemas.microsoft.com/office/drawing/2014/main" id="{21B16AE8-C822-B443-8650-9FC946901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937034" y="721345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9925D40-D446-4546-9C49-4DF9D4E65D2B}"/>
                </a:ext>
              </a:extLst>
            </p:cNvPr>
            <p:cNvGrpSpPr/>
            <p:nvPr/>
          </p:nvGrpSpPr>
          <p:grpSpPr>
            <a:xfrm>
              <a:off x="2543489" y="2704874"/>
              <a:ext cx="2809587" cy="365760"/>
              <a:chOff x="1235726" y="2705976"/>
              <a:chExt cx="2809587" cy="365760"/>
            </a:xfrm>
          </p:grpSpPr>
          <p:sp>
            <p:nvSpPr>
              <p:cNvPr id="50" name="Text Placeholder 32">
                <a:extLst>
                  <a:ext uri="{FF2B5EF4-FFF2-40B4-BE49-F238E27FC236}">
                    <a16:creationId xmlns:a16="http://schemas.microsoft.com/office/drawing/2014/main" id="{E015D2C2-EC9B-B747-8F93-A84F7CFA9D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7" y="27262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51" name="Picture 50" descr="1420948433_social_style_3_twiter-128.png">
                <a:hlinkClick r:id="rId10" action="ppaction://hlinkfile"/>
                <a:extLst>
                  <a:ext uri="{FF2B5EF4-FFF2-40B4-BE49-F238E27FC236}">
                    <a16:creationId xmlns:a16="http://schemas.microsoft.com/office/drawing/2014/main" id="{122B18B9-4927-AD48-B5BF-E3B9EF362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27059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C454DC-2299-7546-8D1E-C0205D191FC8}"/>
                </a:ext>
              </a:extLst>
            </p:cNvPr>
            <p:cNvGrpSpPr/>
            <p:nvPr/>
          </p:nvGrpSpPr>
          <p:grpSpPr>
            <a:xfrm>
              <a:off x="2543489" y="3221546"/>
              <a:ext cx="3730320" cy="365760"/>
              <a:chOff x="1235727" y="3286065"/>
              <a:chExt cx="3730320" cy="365760"/>
            </a:xfrm>
          </p:grpSpPr>
          <p:sp>
            <p:nvSpPr>
              <p:cNvPr id="48" name="Text Placeholder 32">
                <a:extLst>
                  <a:ext uri="{FF2B5EF4-FFF2-40B4-BE49-F238E27FC236}">
                    <a16:creationId xmlns:a16="http://schemas.microsoft.com/office/drawing/2014/main" id="{21AB2B95-FD8B-AF40-96AB-E8D4535DDA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6" y="3306385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9" name="Picture 48" descr="1420948141_social_style_3_facebook-128.png">
                <a:hlinkClick r:id="rId13" action="ppaction://hlinkfile"/>
                <a:extLst>
                  <a:ext uri="{FF2B5EF4-FFF2-40B4-BE49-F238E27FC236}">
                    <a16:creationId xmlns:a16="http://schemas.microsoft.com/office/drawing/2014/main" id="{76FA3B02-9F22-714C-B4AF-C68A7A96E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286065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D592D17-70E8-0048-8103-26A83D8A326F}"/>
                </a:ext>
              </a:extLst>
            </p:cNvPr>
            <p:cNvGrpSpPr/>
            <p:nvPr/>
          </p:nvGrpSpPr>
          <p:grpSpPr>
            <a:xfrm>
              <a:off x="2543489" y="3738218"/>
              <a:ext cx="3636602" cy="365760"/>
              <a:chOff x="1235726" y="3877365"/>
              <a:chExt cx="3636602" cy="365760"/>
            </a:xfrm>
          </p:grpSpPr>
          <p:pic>
            <p:nvPicPr>
              <p:cNvPr id="46" name="Picture 45" descr="1420948149_social_style_3_youtube-128.png">
                <a:hlinkClick r:id="rId15" action="ppaction://hlinkfile"/>
                <a:extLst>
                  <a:ext uri="{FF2B5EF4-FFF2-40B4-BE49-F238E27FC236}">
                    <a16:creationId xmlns:a16="http://schemas.microsoft.com/office/drawing/2014/main" id="{626790A6-DCF9-8D48-9234-E6C7079E3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87736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7" name="Text Placeholder 32">
                <a:extLst>
                  <a:ext uri="{FF2B5EF4-FFF2-40B4-BE49-F238E27FC236}">
                    <a16:creationId xmlns:a16="http://schemas.microsoft.com/office/drawing/2014/main" id="{7E8B4782-229F-D345-B2E3-7FFDA88949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3086" y="389117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115CA6-BFE1-2A40-88BC-871DC1DE5654}"/>
                </a:ext>
              </a:extLst>
            </p:cNvPr>
            <p:cNvGrpSpPr/>
            <p:nvPr/>
          </p:nvGrpSpPr>
          <p:grpSpPr>
            <a:xfrm>
              <a:off x="2543488" y="5288234"/>
              <a:ext cx="2586167" cy="365760"/>
              <a:chOff x="2153219" y="3724952"/>
              <a:chExt cx="2586167" cy="365760"/>
            </a:xfrm>
          </p:grpSpPr>
          <p:sp>
            <p:nvSpPr>
              <p:cNvPr id="44" name="Text Placeholder 32">
                <a:extLst>
                  <a:ext uri="{FF2B5EF4-FFF2-40B4-BE49-F238E27FC236}">
                    <a16:creationId xmlns:a16="http://schemas.microsoft.com/office/drawing/2014/main" id="{06160A1C-8D83-4143-A209-97B0503245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20579" y="3745272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233AF1F-3F7D-4E4A-A60A-89645C2E5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3219" y="3724952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00190BB-1598-9941-85DC-D2C9F14016B1}"/>
                </a:ext>
              </a:extLst>
            </p:cNvPr>
            <p:cNvGrpSpPr/>
            <p:nvPr/>
          </p:nvGrpSpPr>
          <p:grpSpPr>
            <a:xfrm>
              <a:off x="2543489" y="5804907"/>
              <a:ext cx="3416667" cy="358717"/>
              <a:chOff x="3261944" y="4629782"/>
              <a:chExt cx="3416667" cy="358717"/>
            </a:xfrm>
          </p:grpSpPr>
          <p:sp>
            <p:nvSpPr>
              <p:cNvPr id="42" name="Text Placeholder 32">
                <a:extLst>
                  <a:ext uri="{FF2B5EF4-FFF2-40B4-BE49-F238E27FC236}">
                    <a16:creationId xmlns:a16="http://schemas.microsoft.com/office/drawing/2014/main" id="{44CC26DF-F3A9-6040-BD47-0888F4D54F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9304" y="4648774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B08B44F-7FCD-D44D-BC3A-D33B58C3A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61944" y="4629782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886C9C-B70F-6A45-8B7F-70ABF2D43829}"/>
              </a:ext>
            </a:extLst>
          </p:cNvPr>
          <p:cNvGrpSpPr/>
          <p:nvPr userDrawn="1"/>
        </p:nvGrpSpPr>
        <p:grpSpPr>
          <a:xfrm>
            <a:off x="3298538" y="2425013"/>
            <a:ext cx="3479950" cy="3687642"/>
            <a:chOff x="3298538" y="2425013"/>
            <a:chExt cx="3479950" cy="3687642"/>
          </a:xfrm>
        </p:grpSpPr>
        <p:sp>
          <p:nvSpPr>
            <p:cNvPr id="47" name="Text Placeholder 32">
              <a:extLst>
                <a:ext uri="{FF2B5EF4-FFF2-40B4-BE49-F238E27FC236}">
                  <a16:creationId xmlns:a16="http://schemas.microsoft.com/office/drawing/2014/main" id="{2594017B-5253-914C-A1A3-9A99EB72B615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3301280" y="2425013"/>
              <a:ext cx="3477208" cy="34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5143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8572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2001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1543050" indent="-171450" defTabSz="6858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0002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4574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29146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371850" indent="-171450"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500" dirty="0">
                  <a:solidFill>
                    <a:schemeClr val="bg1"/>
                  </a:solidFill>
                  <a:latin typeface="+mn-lt"/>
                  <a:cs typeface="Arial"/>
                </a:rPr>
                <a:t>Visit us at </a:t>
              </a:r>
              <a:r>
                <a:rPr lang="en-US" sz="1500" b="1" dirty="0" err="1">
                  <a:solidFill>
                    <a:schemeClr val="bg1"/>
                  </a:solidFill>
                  <a:latin typeface="+mn-lt"/>
                  <a:cs typeface="Arial"/>
                </a:rPr>
                <a:t>icann.org</a:t>
              </a:r>
              <a:endParaRPr lang="en-US" sz="1500" b="1" dirty="0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DF86EE4-7681-C34B-9BC2-986CF7229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5716655"/>
              <a:ext cx="2365413" cy="396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D2F57C0-0620-0941-963A-31E38DE5D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4732889"/>
              <a:ext cx="2310353" cy="396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7E020FD-9FA6-C448-B76E-59B68FA4EA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5224771"/>
              <a:ext cx="1893176" cy="3960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B8D9F8B-B8ED-3C45-B105-FBD590C35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3257243"/>
              <a:ext cx="2291295" cy="396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D854369-2AF6-1C41-A696-53770502F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3749125"/>
              <a:ext cx="2344236" cy="3960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9930448-46B3-1649-A591-CBA090A18D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4241007"/>
              <a:ext cx="1717413" cy="3960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65180B6-3B94-DA41-9957-E68D0BEAF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8538" y="2765361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97094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37E06-4DAB-9340-8DA3-518A1CE73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0284D-1677-1E49-BAEF-55E42E410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83D0E7-7018-2F49-81A6-FD266ED89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8E8604-13C1-5547-8AAD-05CEBDE8A9C3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tter.com/icann" TargetMode="External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hyperlink" Target="flickr.com/photos/icann" TargetMode="External"/><Relationship Id="rId7" Type="http://schemas.openxmlformats.org/officeDocument/2006/relationships/image" Target="../media/image21.png"/><Relationship Id="rId12" Type="http://schemas.openxmlformats.org/officeDocument/2006/relationships/hyperlink" Target="facebook.com/icannorg" TargetMode="External"/><Relationship Id="rId17" Type="http://schemas.openxmlformats.org/officeDocument/2006/relationships/hyperlink" Target="https://soundcloud.com/icann" TargetMode="External"/><Relationship Id="rId2" Type="http://schemas.openxmlformats.org/officeDocument/2006/relationships/hyperlink" Target="https://www.flickr.com/photos/icann" TargetMode="External"/><Relationship Id="rId16" Type="http://schemas.openxmlformats.org/officeDocument/2006/relationships/hyperlink" Target="https://www.youtube.com/user/ICANNnews" TargetMode="External"/><Relationship Id="rId1" Type="http://schemas.openxmlformats.org/officeDocument/2006/relationships/slideLayout" Target="../slideLayouts/slideLayout50.xml"/><Relationship Id="rId6" Type="http://schemas.openxmlformats.org/officeDocument/2006/relationships/hyperlink" Target="linkedin.com/company/icann" TargetMode="External"/><Relationship Id="rId11" Type="http://schemas.openxmlformats.org/officeDocument/2006/relationships/hyperlink" Target="https://www.facebook.com/icannorg" TargetMode="External"/><Relationship Id="rId5" Type="http://schemas.openxmlformats.org/officeDocument/2006/relationships/hyperlink" Target="https://www.linkedin.com/company/icann" TargetMode="External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19" Type="http://schemas.openxmlformats.org/officeDocument/2006/relationships/hyperlink" Target="https://www.slideshare.net/icannpresentations" TargetMode="External"/><Relationship Id="rId4" Type="http://schemas.openxmlformats.org/officeDocument/2006/relationships/image" Target="../media/image20.png"/><Relationship Id="rId9" Type="http://schemas.openxmlformats.org/officeDocument/2006/relationships/hyperlink" Target="twitter.com/icann" TargetMode="External"/><Relationship Id="rId14" Type="http://schemas.openxmlformats.org/officeDocument/2006/relationships/hyperlink" Target="youtube.com/user/ICANNnew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9F46A0-CB8D-004B-B200-5E62561CCC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382"/>
            <a:ext cx="9143998" cy="6855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4E211-75B3-6D46-898B-C4E40C359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48917"/>
            <a:ext cx="5115442" cy="20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705122" y="3061443"/>
            <a:ext cx="6359956" cy="7575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12629" y="3012461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63961" y="3016781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56879" y="3016781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5984" y="1436868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Sep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3034" y="1408841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Oct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2021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000721" y="1373195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Nov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78588" y="1373195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Jan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2022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79847" y="2517913"/>
            <a:ext cx="1781274" cy="1387074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dirty="0">
                <a:solidFill>
                  <a:srgbClr val="154A78"/>
                </a:solidFill>
                <a:cs typeface="Arial"/>
              </a:rPr>
              <a:t>Integration Into the Root Zone LGR by the Integration Panel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0322" y="3354475"/>
            <a:ext cx="1190873" cy="8851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Public Comment Proceeding Opened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30971" y="3346515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ICANN 72 Prep Week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56159" y="3346516"/>
            <a:ext cx="1190873" cy="84722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Public Comment Proceeding Closed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49198" y="3346516"/>
            <a:ext cx="1190873" cy="110650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1200" dirty="0">
                <a:cs typeface="Arial"/>
              </a:rPr>
              <a:t>Submit the Final Version of the RZ-LGR proposal to the Integration Panel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003" y="4943856"/>
            <a:ext cx="8103993" cy="86177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1980"/>
              </a:lnSpc>
            </a:pPr>
            <a:r>
              <a:rPr lang="en-US" sz="1300" dirty="0">
                <a:solidFill>
                  <a:srgbClr val="154A78"/>
                </a:solidFill>
                <a:cs typeface="Arial"/>
              </a:rPr>
              <a:t>Closing Date: 23 November 2021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004" y="4593760"/>
            <a:ext cx="7175410" cy="350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1980"/>
              </a:lnSpc>
            </a:pPr>
            <a:r>
              <a:rPr lang="en-US" sz="1700" b="1" dirty="0">
                <a:solidFill>
                  <a:srgbClr val="154A78"/>
                </a:solidFill>
                <a:cs typeface="Arial"/>
              </a:rPr>
              <a:t>Public Comment Proceeding: [Link]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Current Step: Ongoing Public Comment Proceeding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55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/>
              <a:t>Engage with ICANN and IDN Program</a:t>
            </a:r>
          </a:p>
        </p:txBody>
      </p:sp>
      <p:sp>
        <p:nvSpPr>
          <p:cNvPr id="29" name="Text Placeholder 32"/>
          <p:cNvSpPr txBox="1">
            <a:spLocks/>
          </p:cNvSpPr>
          <p:nvPr/>
        </p:nvSpPr>
        <p:spPr bwMode="auto">
          <a:xfrm>
            <a:off x="2530082" y="1723811"/>
            <a:ext cx="6600509" cy="2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9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900" b="1">
                <a:solidFill>
                  <a:schemeClr val="bg1"/>
                </a:solidFill>
                <a:latin typeface="+mn-lt"/>
                <a:cs typeface="Arial"/>
              </a:rPr>
              <a:t>icann.org/</a:t>
            </a:r>
            <a:r>
              <a:rPr lang="en-US" sz="1900" b="1" err="1">
                <a:solidFill>
                  <a:schemeClr val="bg1"/>
                </a:solidFill>
                <a:latin typeface="+mn-lt"/>
                <a:cs typeface="Arial"/>
              </a:rPr>
              <a:t>idn</a:t>
            </a:r>
            <a:endParaRPr lang="en-US" sz="19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0" name="Text Placeholder 33"/>
          <p:cNvSpPr txBox="1">
            <a:spLocks/>
          </p:cNvSpPr>
          <p:nvPr/>
        </p:nvSpPr>
        <p:spPr bwMode="auto">
          <a:xfrm>
            <a:off x="2543490" y="1399539"/>
            <a:ext cx="5230690" cy="2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9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31" name="Text Placeholder 29"/>
          <p:cNvSpPr txBox="1">
            <a:spLocks/>
          </p:cNvSpPr>
          <p:nvPr/>
        </p:nvSpPr>
        <p:spPr>
          <a:xfrm>
            <a:off x="2530082" y="1982403"/>
            <a:ext cx="5973449" cy="25990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/>
              <a:t>Email: IDNProgram@icann.org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551602" y="4028480"/>
            <a:ext cx="3434860" cy="294786"/>
            <a:chOff x="5325979" y="4715893"/>
            <a:chExt cx="4579814" cy="393048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8" y="4734885"/>
              <a:ext cx="4112455" cy="374056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flickr.com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"/>
                </a:rPr>
                <a:t>icann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551601" y="4401995"/>
            <a:ext cx="3434860" cy="274320"/>
            <a:chOff x="1235726" y="5571713"/>
            <a:chExt cx="4579813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5" y="5592033"/>
              <a:ext cx="4112454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linkedin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/company/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5"/>
                </a:rPr>
                <a:t>icann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551602" y="2907935"/>
            <a:ext cx="3434861" cy="274320"/>
            <a:chOff x="1235726" y="3073176"/>
            <a:chExt cx="4579815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4112454" cy="326707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8"/>
                </a:rPr>
                <a:t>@icann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9" action="ppaction://hlinkfile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551601" y="3281450"/>
            <a:ext cx="3963500" cy="274320"/>
            <a:chOff x="1235727" y="3892739"/>
            <a:chExt cx="5284666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4817307" cy="3280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facebook.com/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icannorg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1"/>
                </a:rPr>
                <a:t> 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2" action="ppaction://hlinkfile"/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551601" y="3654965"/>
            <a:ext cx="3720612" cy="293790"/>
            <a:chOff x="1235726" y="4721075"/>
            <a:chExt cx="4960815" cy="391720"/>
          </a:xfrm>
        </p:grpSpPr>
        <p:pic>
          <p:nvPicPr>
            <p:cNvPr id="45" name="Picture 44" descr="1420948149_social_style_3_youtube-128.png">
              <a:hlinkClick r:id="rId14" action="ppaction://hlinkfile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6"/>
              <a:ext cx="4493455" cy="37790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youtube.com/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6"/>
                </a:rPr>
                <a:t>icannnews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51602" y="5149025"/>
            <a:ext cx="3434859" cy="364998"/>
            <a:chOff x="5325979" y="3073176"/>
            <a:chExt cx="4579813" cy="486664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5"/>
              <a:ext cx="4112453" cy="46634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soundcloud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2551602" y="4775510"/>
            <a:ext cx="4206386" cy="274320"/>
            <a:chOff x="5325979" y="5571713"/>
            <a:chExt cx="5608515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5141155" cy="345440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342812">
                <a:spcBef>
                  <a:spcPct val="20000"/>
                </a:spcBef>
                <a:buNone/>
                <a:defRPr/>
              </a:pP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slideshare</a:t>
              </a:r>
              <a:r>
                <a:rPr lang="en-US" sz="19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/</a:t>
              </a:r>
              <a:r>
                <a:rPr lang="en-US" sz="190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9"/>
                </a:rPr>
                <a:t>icannpresentations</a:t>
              </a:r>
              <a:endParaRPr lang="en-US" sz="190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49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524" y="3203668"/>
            <a:ext cx="8012951" cy="4506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---------- Additional Template Slides---------</a:t>
            </a:r>
          </a:p>
        </p:txBody>
      </p:sp>
    </p:spTree>
    <p:extLst>
      <p:ext uri="{BB962C8B-B14F-4D97-AF65-F5344CB8AC3E}">
        <p14:creationId xmlns:p14="http://schemas.microsoft.com/office/powerpoint/2010/main" val="306238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Ordered List Slide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6700" y="1145683"/>
            <a:ext cx="4141800" cy="1352522"/>
            <a:chOff x="366700" y="1145683"/>
            <a:chExt cx="4141800" cy="1352522"/>
          </a:xfrm>
        </p:grpSpPr>
        <p:grpSp>
          <p:nvGrpSpPr>
            <p:cNvPr id="5" name="Group 4"/>
            <p:cNvGrpSpPr/>
            <p:nvPr/>
          </p:nvGrpSpPr>
          <p:grpSpPr>
            <a:xfrm>
              <a:off x="1772542" y="1145683"/>
              <a:ext cx="2735958" cy="1352522"/>
              <a:chOff x="3238331" y="1181536"/>
              <a:chExt cx="3116958" cy="135252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238331" y="1181536"/>
                <a:ext cx="2697370" cy="303929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norm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rgbClr val="1A87C9"/>
                    </a:solidFill>
                    <a:ea typeface="Segoe UI" panose="020B0502040204020203" pitchFamily="34" charset="0"/>
                    <a:cs typeface="Arial"/>
                  </a:rPr>
                  <a:t>First Point</a:t>
                </a: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3110608" cy="1092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Lorem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</a:t>
                </a:r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Ipsum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is simply dummy text of the printing and typesetting industry. </a:t>
                </a:r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Lorem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</a:t>
                </a:r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Ipsum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has been the industry's standard dummy text ever since the 1500s.</a:t>
                </a:r>
                <a:endParaRPr lang="id-ID" sz="13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366700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/>
            </a:bodyPr>
            <a:lstStyle/>
            <a:p>
              <a:pPr marL="101600" algn="ctr" eaLnBrk="1" fontAlgn="auto" hangingPunct="1">
                <a:lnSpc>
                  <a:spcPts val="2380"/>
                </a:lnSpc>
                <a:spcBef>
                  <a:spcPts val="0"/>
                </a:spcBef>
                <a:defRPr/>
              </a:pPr>
              <a:r>
                <a:rPr lang="en-AU" sz="2300" dirty="0">
                  <a:solidFill>
                    <a:prstClr val="white"/>
                  </a:solidFill>
                  <a:cs typeface="Arial"/>
                </a:rPr>
                <a:t>1</a:t>
              </a:r>
              <a:endParaRPr lang="en-US" sz="2300" dirty="0">
                <a:solidFill>
                  <a:prstClr val="white"/>
                </a:solidFill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4730" y="2748261"/>
            <a:ext cx="4143770" cy="1352522"/>
            <a:chOff x="364730" y="2748261"/>
            <a:chExt cx="4143770" cy="1352522"/>
          </a:xfrm>
        </p:grpSpPr>
        <p:sp>
          <p:nvSpPr>
            <p:cNvPr id="51" name="Chevron 50"/>
            <p:cNvSpPr/>
            <p:nvPr/>
          </p:nvSpPr>
          <p:spPr>
            <a:xfrm>
              <a:off x="364730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/>
            </a:bodyPr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US" sz="2300" dirty="0">
                  <a:solidFill>
                    <a:prstClr val="white"/>
                  </a:solidFill>
                  <a:cs typeface="Arial"/>
                </a:rPr>
                <a:t>2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772542" y="2748261"/>
              <a:ext cx="2735958" cy="1352522"/>
              <a:chOff x="3238331" y="1181536"/>
              <a:chExt cx="3116958" cy="135252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8331" y="1181536"/>
                <a:ext cx="1764732" cy="303929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norm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chemeClr val="accent3"/>
                    </a:solidFill>
                    <a:ea typeface="Segoe UI" panose="020B0502040204020203" pitchFamily="34" charset="0"/>
                    <a:cs typeface="Arial"/>
                  </a:rPr>
                  <a:t>Second Point</a:t>
                </a:r>
              </a:p>
            </p:txBody>
          </p: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3110608" cy="1092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Lorem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</a:t>
                </a:r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Ipsum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is simply dummy text of the printing and typesetting industry. </a:t>
                </a:r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Lorem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</a:t>
                </a:r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Ipsum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has been the industry's standard dummy text ever since the 1500s.</a:t>
                </a:r>
                <a:endParaRPr lang="id-ID" sz="13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64730" y="4325649"/>
            <a:ext cx="4143770" cy="1352522"/>
            <a:chOff x="364730" y="4325649"/>
            <a:chExt cx="4143770" cy="1352522"/>
          </a:xfrm>
        </p:grpSpPr>
        <p:sp>
          <p:nvSpPr>
            <p:cNvPr id="52" name="Chevron 51"/>
            <p:cNvSpPr/>
            <p:nvPr/>
          </p:nvSpPr>
          <p:spPr>
            <a:xfrm>
              <a:off x="364730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/>
            </a:bodyPr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300" dirty="0">
                  <a:solidFill>
                    <a:prstClr val="white"/>
                  </a:solidFill>
                  <a:cs typeface="Arial"/>
                </a:rPr>
                <a:t>3</a:t>
              </a:r>
              <a:endParaRPr lang="en-US" sz="2300" dirty="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72541" y="4325649"/>
              <a:ext cx="2735959" cy="1352522"/>
              <a:chOff x="3238330" y="1181536"/>
              <a:chExt cx="3116959" cy="135252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38330" y="1181536"/>
                <a:ext cx="2405759" cy="303929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norm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chemeClr val="accent4"/>
                    </a:solidFill>
                    <a:ea typeface="Segoe UI" panose="020B0502040204020203" pitchFamily="34" charset="0"/>
                    <a:cs typeface="Arial"/>
                  </a:rPr>
                  <a:t>Third Point</a:t>
                </a:r>
              </a:p>
            </p:txBody>
          </p:sp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3110608" cy="1092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Lorem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</a:t>
                </a:r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Ipsum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is simply dummy text of the printing and typesetting industry. </a:t>
                </a:r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Lorem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</a:t>
                </a:r>
                <a:r>
                  <a:rPr lang="en-US" sz="13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Ipsum</a:t>
                </a:r>
                <a:r>
                  <a:rPr lang="en-US" sz="1300" dirty="0">
                    <a:solidFill>
                      <a:srgbClr val="0A304B"/>
                    </a:solidFill>
                    <a:latin typeface="+mn-lt"/>
                    <a:cs typeface="Arial"/>
                  </a:rPr>
                  <a:t> has been the industry's standard dummy text ever since the 1500s.</a:t>
                </a:r>
                <a:endParaRPr lang="id-ID" sz="13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92318" y="1132983"/>
            <a:ext cx="4246882" cy="1429466"/>
            <a:chOff x="4592318" y="1132983"/>
            <a:chExt cx="4246882" cy="1429466"/>
          </a:xfrm>
        </p:grpSpPr>
        <p:sp>
          <p:nvSpPr>
            <p:cNvPr id="53" name="Chevron 52"/>
            <p:cNvSpPr/>
            <p:nvPr/>
          </p:nvSpPr>
          <p:spPr>
            <a:xfrm>
              <a:off x="4592318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/>
            </a:bodyPr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300" dirty="0">
                  <a:solidFill>
                    <a:prstClr val="white"/>
                  </a:solidFill>
                  <a:cs typeface="Arial"/>
                </a:rPr>
                <a:t>4</a:t>
              </a:r>
              <a:endParaRPr lang="en-US" sz="2300" dirty="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006480" y="1132983"/>
              <a:ext cx="2832720" cy="1429466"/>
              <a:chOff x="3238331" y="1181536"/>
              <a:chExt cx="2832720" cy="1429466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238331" y="1181536"/>
                <a:ext cx="1764732" cy="303929"/>
              </a:xfrm>
              <a:prstGeom prst="rect">
                <a:avLst/>
              </a:prstGeom>
              <a:noFill/>
            </p:spPr>
            <p:txBody>
              <a:bodyPr wrap="square" lIns="27000" rIns="27000" anchor="ctr">
                <a:normAutofit/>
              </a:bodyPr>
              <a:lstStyle/>
              <a:p>
                <a:pPr defTabSz="457082" eaLnBrk="1" fontAlgn="auto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en-AU" sz="1500" b="1" dirty="0">
                    <a:solidFill>
                      <a:schemeClr val="accent5"/>
                    </a:solidFill>
                    <a:ea typeface="Segoe UI" panose="020B0502040204020203" pitchFamily="34" charset="0"/>
                    <a:cs typeface="Arial"/>
                  </a:rPr>
                  <a:t>Fourth Point</a:t>
                </a:r>
              </a:p>
            </p:txBody>
          </p:sp>
          <p:sp>
            <p:nvSpPr>
              <p:cNvPr id="62" name="TextBox 61"/>
              <p:cNvSpPr txBox="1">
                <a:spLocks noChangeArrowheads="1"/>
              </p:cNvSpPr>
              <p:nvPr/>
            </p:nvSpPr>
            <p:spPr bwMode="auto">
              <a:xfrm>
                <a:off x="3244681" y="1441451"/>
                <a:ext cx="2826370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7000" rIns="27000">
                <a:norm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Lorem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 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Ipsum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 is simply dummy text of the printing and typesetting industry. 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Lorem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 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Ipsum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 has been the industry's standard dummy text ever since the 1500s.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92318" y="2710161"/>
            <a:ext cx="4246882" cy="1352522"/>
            <a:chOff x="4592318" y="2710161"/>
            <a:chExt cx="4246882" cy="1352522"/>
          </a:xfrm>
        </p:grpSpPr>
        <p:sp>
          <p:nvSpPr>
            <p:cNvPr id="20" name="Chevron 19"/>
            <p:cNvSpPr/>
            <p:nvPr/>
          </p:nvSpPr>
          <p:spPr>
            <a:xfrm>
              <a:off x="4592318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0D4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/>
            </a:bodyPr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300" dirty="0">
                  <a:solidFill>
                    <a:prstClr val="white"/>
                  </a:solidFill>
                  <a:cs typeface="Arial"/>
                </a:rPr>
                <a:t>5</a:t>
              </a:r>
              <a:endParaRPr lang="en-US" sz="2300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06480" y="2710161"/>
              <a:ext cx="1764732" cy="303929"/>
            </a:xfrm>
            <a:prstGeom prst="rect">
              <a:avLst/>
            </a:prstGeom>
            <a:noFill/>
          </p:spPr>
          <p:txBody>
            <a:bodyPr wrap="square" lIns="27000" rIns="27000" anchor="ctr">
              <a:normAutofit/>
            </a:bodyPr>
            <a:lstStyle/>
            <a:p>
              <a:pPr defTabSz="457082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1500" b="1" dirty="0">
                  <a:solidFill>
                    <a:srgbClr val="0D436C"/>
                  </a:solidFill>
                  <a:ea typeface="Segoe UI" panose="020B0502040204020203" pitchFamily="34" charset="0"/>
                  <a:cs typeface="Arial"/>
                </a:rPr>
                <a:t>Fifth Point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009327" y="2970076"/>
              <a:ext cx="2829873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000" rIns="2700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dirty="0" err="1">
                  <a:solidFill>
                    <a:srgbClr val="0A304B"/>
                  </a:solidFill>
                  <a:latin typeface="+mn-lt"/>
                  <a:cs typeface="Arial"/>
                </a:rPr>
                <a:t>Lorem</a:t>
              </a:r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 </a:t>
              </a:r>
              <a:r>
                <a:rPr lang="en-US" sz="1300" dirty="0" err="1">
                  <a:solidFill>
                    <a:srgbClr val="0A304B"/>
                  </a:solidFill>
                  <a:latin typeface="+mn-lt"/>
                  <a:cs typeface="Arial"/>
                </a:rPr>
                <a:t>Ipsum</a:t>
              </a:r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 is simply dummy text of the printing and typesetting industry. </a:t>
              </a:r>
              <a:r>
                <a:rPr lang="en-US" sz="1300" dirty="0" err="1">
                  <a:solidFill>
                    <a:srgbClr val="0A304B"/>
                  </a:solidFill>
                  <a:latin typeface="+mn-lt"/>
                  <a:cs typeface="Arial"/>
                </a:rPr>
                <a:t>Lorem</a:t>
              </a:r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 </a:t>
              </a:r>
              <a:r>
                <a:rPr lang="en-US" sz="1300" dirty="0" err="1">
                  <a:solidFill>
                    <a:srgbClr val="0A304B"/>
                  </a:solidFill>
                  <a:latin typeface="+mn-lt"/>
                  <a:cs typeface="Arial"/>
                </a:rPr>
                <a:t>Ipsum</a:t>
              </a:r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 has been the industry's standard dummy text ever since the 1500s.</a:t>
              </a:r>
              <a:endParaRPr lang="id-ID" sz="1300" dirty="0">
                <a:solidFill>
                  <a:srgbClr val="0A304B"/>
                </a:solidFill>
                <a:latin typeface="+mn-lt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92318" y="4325649"/>
            <a:ext cx="4246882" cy="1352522"/>
            <a:chOff x="4592318" y="4325649"/>
            <a:chExt cx="4246882" cy="1352522"/>
          </a:xfrm>
        </p:grpSpPr>
        <p:sp>
          <p:nvSpPr>
            <p:cNvPr id="30" name="Chevron 29"/>
            <p:cNvSpPr/>
            <p:nvPr/>
          </p:nvSpPr>
          <p:spPr>
            <a:xfrm>
              <a:off x="4592318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normAutofit/>
            </a:bodyPr>
            <a:lstStyle/>
            <a:p>
              <a:pPr marL="101600" algn="ctr">
                <a:lnSpc>
                  <a:spcPts val="2380"/>
                </a:lnSpc>
                <a:defRPr/>
              </a:pPr>
              <a:r>
                <a:rPr lang="en-AU" sz="2300" dirty="0">
                  <a:solidFill>
                    <a:prstClr val="white"/>
                  </a:solidFill>
                  <a:cs typeface="Arial"/>
                </a:rPr>
                <a:t>6</a:t>
              </a:r>
              <a:endParaRPr lang="en-US" sz="2300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6480" y="4325649"/>
              <a:ext cx="1764732" cy="303929"/>
            </a:xfrm>
            <a:prstGeom prst="rect">
              <a:avLst/>
            </a:prstGeom>
            <a:noFill/>
          </p:spPr>
          <p:txBody>
            <a:bodyPr wrap="square" lIns="27000" rIns="27000" anchor="ctr">
              <a:normAutofit/>
            </a:bodyPr>
            <a:lstStyle/>
            <a:p>
              <a:pPr defTabSz="457082" eaLnBrk="1" fontAlgn="auto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AU" sz="1500" b="1" dirty="0">
                  <a:solidFill>
                    <a:schemeClr val="accent6"/>
                  </a:solidFill>
                  <a:ea typeface="Segoe UI" panose="020B0502040204020203" pitchFamily="34" charset="0"/>
                  <a:cs typeface="Arial"/>
                </a:rPr>
                <a:t>Sixth Point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009327" y="4585564"/>
              <a:ext cx="2829873" cy="10926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7000" rIns="2700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300" dirty="0" err="1">
                  <a:solidFill>
                    <a:srgbClr val="0A304B"/>
                  </a:solidFill>
                  <a:latin typeface="+mn-lt"/>
                  <a:cs typeface="Arial"/>
                </a:rPr>
                <a:t>Lorem</a:t>
              </a:r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 </a:t>
              </a:r>
              <a:r>
                <a:rPr lang="en-US" sz="1300" dirty="0" err="1">
                  <a:solidFill>
                    <a:srgbClr val="0A304B"/>
                  </a:solidFill>
                  <a:latin typeface="+mn-lt"/>
                  <a:cs typeface="Arial"/>
                </a:rPr>
                <a:t>Ipsum</a:t>
              </a:r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 is simply dummy text of the printing and typesetting industry. </a:t>
              </a:r>
              <a:r>
                <a:rPr lang="en-US" sz="1300" dirty="0" err="1">
                  <a:solidFill>
                    <a:srgbClr val="0A304B"/>
                  </a:solidFill>
                  <a:latin typeface="+mn-lt"/>
                  <a:cs typeface="Arial"/>
                </a:rPr>
                <a:t>Lorem</a:t>
              </a:r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 </a:t>
              </a:r>
              <a:r>
                <a:rPr lang="en-US" sz="1300" dirty="0" err="1">
                  <a:solidFill>
                    <a:srgbClr val="0A304B"/>
                  </a:solidFill>
                  <a:latin typeface="+mn-lt"/>
                  <a:cs typeface="Arial"/>
                </a:rPr>
                <a:t>Ipsum</a:t>
              </a:r>
              <a:r>
                <a:rPr lang="en-US" sz="1300" dirty="0">
                  <a:solidFill>
                    <a:srgbClr val="0A304B"/>
                  </a:solidFill>
                  <a:latin typeface="+mn-lt"/>
                  <a:cs typeface="Arial"/>
                </a:rPr>
                <a:t> has been the industry's standard dummy text ever since the 1500s.</a:t>
              </a:r>
              <a:endParaRPr lang="id-ID" sz="1300" dirty="0">
                <a:solidFill>
                  <a:srgbClr val="0A304B"/>
                </a:solidFill>
                <a:latin typeface="+mn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5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544104" y="3172029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2872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6568" y="3127367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95170" y="3127367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09716" y="3127367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30625" y="3127367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6226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9777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Aug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2016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783328" y="1483781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Sept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16879" y="1483781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Oct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50430" y="1483781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Nov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83979" y="1483781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Dec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93575" y="2774845"/>
            <a:ext cx="1286845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Next</a:t>
            </a:r>
          </a:p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Steps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65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7714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8766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87489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98737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003" y="4943856"/>
            <a:ext cx="8103993" cy="86177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1980"/>
              </a:lnSpc>
            </a:pPr>
            <a:r>
              <a:rPr lang="en-US" sz="1300" dirty="0" err="1">
                <a:solidFill>
                  <a:srgbClr val="154A78"/>
                </a:solidFill>
                <a:cs typeface="Arial"/>
              </a:rPr>
              <a:t>Lorem</a:t>
            </a:r>
            <a:r>
              <a:rPr lang="en-US" sz="1300" dirty="0">
                <a:solidFill>
                  <a:srgbClr val="154A78"/>
                </a:solidFill>
                <a:cs typeface="Arial"/>
              </a:rPr>
              <a:t> </a:t>
            </a:r>
            <a:r>
              <a:rPr lang="en-US" sz="1300" dirty="0" err="1">
                <a:solidFill>
                  <a:srgbClr val="154A78"/>
                </a:solidFill>
                <a:cs typeface="Arial"/>
              </a:rPr>
              <a:t>Ipsum</a:t>
            </a:r>
            <a:r>
              <a:rPr lang="en-US" sz="1300" dirty="0">
                <a:solidFill>
                  <a:srgbClr val="154A78"/>
                </a:solidFill>
                <a:cs typeface="Arial"/>
              </a:rPr>
              <a:t> is simply dummy text of the printing and typesetting industry. </a:t>
            </a:r>
            <a:r>
              <a:rPr lang="en-US" sz="1300" dirty="0" err="1">
                <a:solidFill>
                  <a:srgbClr val="154A78"/>
                </a:solidFill>
                <a:cs typeface="Arial"/>
              </a:rPr>
              <a:t>Lorem</a:t>
            </a:r>
            <a:r>
              <a:rPr lang="en-US" sz="1300" dirty="0">
                <a:solidFill>
                  <a:srgbClr val="154A78"/>
                </a:solidFill>
                <a:cs typeface="Arial"/>
              </a:rPr>
              <a:t> </a:t>
            </a:r>
            <a:r>
              <a:rPr lang="en-US" sz="1300" dirty="0" err="1">
                <a:solidFill>
                  <a:srgbClr val="154A78"/>
                </a:solidFill>
                <a:cs typeface="Arial"/>
              </a:rPr>
              <a:t>Ipsum</a:t>
            </a:r>
            <a:r>
              <a:rPr lang="en-US" sz="1300" dirty="0">
                <a:solidFill>
                  <a:srgbClr val="154A78"/>
                </a:solidFill>
                <a:cs typeface="Arial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004" y="4593760"/>
            <a:ext cx="7175410" cy="350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1980"/>
              </a:lnSpc>
            </a:pPr>
            <a:r>
              <a:rPr lang="en-US" sz="1700" b="1" dirty="0">
                <a:solidFill>
                  <a:srgbClr val="154A78"/>
                </a:solidFill>
                <a:cs typeface="Arial"/>
              </a:rPr>
              <a:t>To Summarize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/>
              </a:rPr>
              <a:t>Timeline 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32415" y="34586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</p:spTree>
    <p:extLst>
      <p:ext uri="{BB962C8B-B14F-4D97-AF65-F5344CB8AC3E}">
        <p14:creationId xmlns:p14="http://schemas.microsoft.com/office/powerpoint/2010/main" val="404374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/>
              </a:rPr>
              <a:t>Table Slide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00912"/>
              </p:ext>
            </p:extLst>
          </p:nvPr>
        </p:nvGraphicFramePr>
        <p:xfrm>
          <a:off x="395520" y="1197454"/>
          <a:ext cx="8458197" cy="34738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4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173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Step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ICANN</a:t>
                      </a:r>
                      <a:r>
                        <a:rPr lang="en-US" sz="1700" baseline="0" dirty="0">
                          <a:latin typeface="Arial"/>
                          <a:cs typeface="Arial"/>
                        </a:rPr>
                        <a:t> Suggested </a:t>
                      </a:r>
                    </a:p>
                    <a:p>
                      <a:pPr algn="ctr"/>
                      <a:r>
                        <a:rPr lang="en-US" sz="1700" baseline="0" dirty="0">
                          <a:latin typeface="Arial"/>
                          <a:cs typeface="Arial"/>
                        </a:rPr>
                        <a:t>Dates</a:t>
                      </a:r>
                      <a:endParaRPr lang="en-US" sz="17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FY15 Average Duration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Average Date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352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Something</a:t>
                      </a:r>
                      <a:r>
                        <a:rPr lang="en-US" sz="1700" b="0" baseline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here</a:t>
                      </a:r>
                      <a:endParaRPr lang="en-US" sz="1700" b="0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30 Days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115 Days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3"/>
                          </a:solidFill>
                          <a:latin typeface="Arial"/>
                          <a:cs typeface="Arial"/>
                        </a:rPr>
                        <a:t>98 Days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52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Something</a:t>
                      </a:r>
                      <a:r>
                        <a:rPr lang="en-US" sz="1700" b="0" baseline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here</a:t>
                      </a:r>
                      <a:endParaRPr lang="en-US" sz="1700" b="0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56 Days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64 Days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3"/>
                          </a:solidFill>
                          <a:latin typeface="Arial"/>
                          <a:cs typeface="Arial"/>
                        </a:rPr>
                        <a:t>44 Days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406">
                <a:tc>
                  <a:txBody>
                    <a:bodyPr/>
                    <a:lstStyle/>
                    <a:p>
                      <a:pPr algn="r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Something</a:t>
                      </a:r>
                      <a:r>
                        <a:rPr lang="en-US" sz="1700" b="0" baseline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here</a:t>
                      </a:r>
                      <a:endParaRPr lang="en-US" sz="1700" b="0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14 days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lang="en-US" sz="1700" baseline="0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 Days</a:t>
                      </a:r>
                      <a:endParaRPr lang="en-US" sz="17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3"/>
                          </a:solidFill>
                          <a:latin typeface="Arial"/>
                          <a:cs typeface="Arial"/>
                        </a:rPr>
                        <a:t>67 Days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16341"/>
              </p:ext>
            </p:extLst>
          </p:nvPr>
        </p:nvGraphicFramePr>
        <p:xfrm>
          <a:off x="395520" y="4934276"/>
          <a:ext cx="8458197" cy="868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352"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Total Time: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br>
                        <a:rPr lang="en-US" sz="170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70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From Start to End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70 Days</a:t>
                      </a: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139 Days</a:t>
                      </a: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139 Days</a:t>
                      </a:r>
                    </a:p>
                    <a:p>
                      <a:pPr algn="ctr"/>
                      <a:endParaRPr lang="en-US" sz="1700" b="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33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cs typeface="Arial"/>
              </a:rPr>
              <a:t>Called Out Data Slide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329" y="1324799"/>
            <a:ext cx="3518371" cy="36189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ts val="2460"/>
              </a:lnSpc>
            </a:pPr>
            <a:r>
              <a:rPr lang="en-US" sz="1700" dirty="0" err="1">
                <a:solidFill>
                  <a:srgbClr val="0A3251"/>
                </a:solidFill>
                <a:cs typeface="Arial"/>
              </a:rPr>
              <a:t>Lorem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ipsum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dolor sit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amet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,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consectetur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adipiscing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elit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,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sed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do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eiusmod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tempor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incididunt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ut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labore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et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dolore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magna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aliqua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.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Ut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enim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 ad minim </a:t>
            </a:r>
            <a:r>
              <a:rPr lang="en-US" sz="1700" dirty="0" err="1">
                <a:solidFill>
                  <a:srgbClr val="0A3251"/>
                </a:solidFill>
                <a:cs typeface="Arial"/>
              </a:rPr>
              <a:t>veniam</a:t>
            </a:r>
            <a:r>
              <a:rPr lang="en-US" sz="1700" dirty="0">
                <a:solidFill>
                  <a:srgbClr val="0A3251"/>
                </a:solidFill>
                <a:cs typeface="Arial"/>
              </a:rPr>
              <a:t>, </a:t>
            </a:r>
            <a:r>
              <a:rPr lang="en-US" sz="1700" b="1" dirty="0" err="1">
                <a:solidFill>
                  <a:srgbClr val="DB6033"/>
                </a:solidFill>
                <a:cs typeface="Arial"/>
              </a:rPr>
              <a:t>quis</a:t>
            </a:r>
            <a:r>
              <a:rPr lang="en-US" sz="1700" b="1" dirty="0">
                <a:solidFill>
                  <a:srgbClr val="DB6033"/>
                </a:solidFill>
                <a:cs typeface="Arial"/>
              </a:rPr>
              <a:t> </a:t>
            </a:r>
            <a:r>
              <a:rPr lang="en-US" sz="1700" b="1" dirty="0" err="1">
                <a:solidFill>
                  <a:srgbClr val="DB6033"/>
                </a:solidFill>
                <a:cs typeface="Arial"/>
              </a:rPr>
              <a:t>nostrud</a:t>
            </a:r>
            <a:r>
              <a:rPr lang="en-US" sz="1700" b="1" dirty="0">
                <a:solidFill>
                  <a:srgbClr val="DB6033"/>
                </a:solidFill>
                <a:cs typeface="Arial"/>
              </a:rPr>
              <a:t> exercitation </a:t>
            </a:r>
            <a:r>
              <a:rPr lang="en-US" sz="1700" b="1" dirty="0" err="1">
                <a:solidFill>
                  <a:srgbClr val="DB6033"/>
                </a:solidFill>
                <a:cs typeface="Arial"/>
              </a:rPr>
              <a:t>ullamco</a:t>
            </a:r>
            <a:r>
              <a:rPr lang="en-US" sz="1700" b="1" dirty="0">
                <a:solidFill>
                  <a:srgbClr val="DB6033"/>
                </a:solidFill>
                <a:cs typeface="Arial"/>
              </a:rPr>
              <a:t> </a:t>
            </a:r>
            <a:r>
              <a:rPr lang="en-US" sz="1700" b="1" dirty="0" err="1">
                <a:solidFill>
                  <a:srgbClr val="DB6033"/>
                </a:solidFill>
                <a:cs typeface="Arial"/>
              </a:rPr>
              <a:t>laboris</a:t>
            </a:r>
            <a:r>
              <a:rPr lang="en-US" sz="1700" dirty="0">
                <a:cs typeface="Arial"/>
              </a:rPr>
              <a:t>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nisi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ut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aliquip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ex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ea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commodo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consequat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.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Duis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aute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irure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dolor in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reprehenderit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in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voluptate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velit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esse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cillum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dolore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eu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fugiat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nulla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cs typeface="Arial"/>
              </a:rPr>
              <a:t>pariatur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76700" y="2824768"/>
            <a:ext cx="1370860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47560" y="1930042"/>
            <a:ext cx="3152914" cy="18393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560" y="2502428"/>
            <a:ext cx="3152914" cy="12003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7000" b="1" dirty="0">
                <a:solidFill>
                  <a:schemeClr val="accent5"/>
                </a:solidFill>
                <a:cs typeface="Arial"/>
              </a:rPr>
              <a:t>98</a:t>
            </a:r>
            <a:r>
              <a:rPr lang="en-US" sz="7000" b="1" baseline="30000" dirty="0">
                <a:solidFill>
                  <a:schemeClr val="accent5"/>
                </a:solidFill>
                <a:cs typeface="Arial"/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3997" y="2062670"/>
            <a:ext cx="2753196" cy="5539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500" b="1" dirty="0">
                <a:solidFill>
                  <a:schemeClr val="accent5"/>
                </a:solidFill>
                <a:cs typeface="Arial"/>
              </a:rPr>
              <a:t>Computers Connected to the Internet</a:t>
            </a:r>
          </a:p>
        </p:txBody>
      </p:sp>
    </p:spTree>
    <p:extLst>
      <p:ext uri="{BB962C8B-B14F-4D97-AF65-F5344CB8AC3E}">
        <p14:creationId xmlns:p14="http://schemas.microsoft.com/office/powerpoint/2010/main" val="413829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73947" y="4343567"/>
            <a:ext cx="3485915" cy="12919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947" y="2788849"/>
            <a:ext cx="3485915" cy="1291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3948" y="2788849"/>
            <a:ext cx="898346" cy="12919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3948" y="4343567"/>
            <a:ext cx="898346" cy="12919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947" y="1259103"/>
            <a:ext cx="3485915" cy="1291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948" y="1259103"/>
            <a:ext cx="898346" cy="129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0513" y="1517430"/>
            <a:ext cx="3560646" cy="6771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1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59878" y="1466043"/>
            <a:ext cx="2147218" cy="784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2660"/>
              </a:lnSpc>
            </a:pPr>
            <a:r>
              <a:rPr lang="en-US" sz="1700" dirty="0">
                <a:solidFill>
                  <a:srgbClr val="FFFFFF"/>
                </a:solidFill>
                <a:cs typeface="Arial"/>
              </a:rPr>
              <a:t>Explain the first summary point here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0513" y="3046999"/>
            <a:ext cx="3560646" cy="6771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2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59878" y="3008312"/>
            <a:ext cx="2147218" cy="784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2660"/>
              </a:lnSpc>
            </a:pPr>
            <a:r>
              <a:rPr lang="en-US" sz="1700" dirty="0">
                <a:solidFill>
                  <a:srgbClr val="FFFFFF"/>
                </a:solidFill>
                <a:cs typeface="Arial"/>
              </a:rPr>
              <a:t>Explain the second summary point here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0513" y="4634629"/>
            <a:ext cx="3560646" cy="6771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3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9878" y="4595942"/>
            <a:ext cx="2147218" cy="784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2660"/>
              </a:lnSpc>
            </a:pPr>
            <a:r>
              <a:rPr lang="en-US" sz="1700" dirty="0">
                <a:solidFill>
                  <a:srgbClr val="FFFFFF"/>
                </a:solidFill>
                <a:cs typeface="Arial"/>
              </a:rPr>
              <a:t>Explain the third summary point here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61158" y="4343567"/>
            <a:ext cx="3485915" cy="12919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61158" y="2788849"/>
            <a:ext cx="3485915" cy="12919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1159" y="2788849"/>
            <a:ext cx="898346" cy="1291948"/>
          </a:xfrm>
          <a:prstGeom prst="rect">
            <a:avLst/>
          </a:prstGeom>
          <a:solidFill>
            <a:srgbClr val="092F4B"/>
          </a:solidFill>
          <a:ln>
            <a:solidFill>
              <a:srgbClr val="092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1159" y="4343567"/>
            <a:ext cx="898346" cy="1291948"/>
          </a:xfrm>
          <a:prstGeom prst="rect">
            <a:avLst/>
          </a:prstGeom>
          <a:solidFill>
            <a:srgbClr val="14528A"/>
          </a:solidFill>
          <a:ln>
            <a:solidFill>
              <a:srgbClr val="1452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61158" y="1259103"/>
            <a:ext cx="3485915" cy="12919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61159" y="1259103"/>
            <a:ext cx="898346" cy="1291948"/>
          </a:xfrm>
          <a:prstGeom prst="rect">
            <a:avLst/>
          </a:prstGeom>
          <a:solidFill>
            <a:srgbClr val="9F4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7724" y="1517430"/>
            <a:ext cx="3560646" cy="6771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4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7089" y="1466043"/>
            <a:ext cx="2147218" cy="784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2660"/>
              </a:lnSpc>
            </a:pPr>
            <a:r>
              <a:rPr lang="en-US" sz="1700" dirty="0">
                <a:solidFill>
                  <a:srgbClr val="FFFFFF"/>
                </a:solidFill>
                <a:cs typeface="Arial"/>
              </a:rPr>
              <a:t>Explain the fourth summary point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87724" y="3046999"/>
            <a:ext cx="3560646" cy="6771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5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7089" y="3008312"/>
            <a:ext cx="2147218" cy="784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2660"/>
              </a:lnSpc>
            </a:pPr>
            <a:r>
              <a:rPr lang="en-US" sz="1700" dirty="0">
                <a:solidFill>
                  <a:srgbClr val="FFFFFF"/>
                </a:solidFill>
                <a:cs typeface="Arial"/>
              </a:rPr>
              <a:t>Explain the fifth summary point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87724" y="4634629"/>
            <a:ext cx="3560646" cy="6771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cs typeface="Arial"/>
              </a:rPr>
              <a:t>6</a:t>
            </a:r>
            <a:endParaRPr lang="en-US" sz="3800" b="1" baseline="30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7089" y="4595942"/>
            <a:ext cx="2147218" cy="784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2660"/>
              </a:lnSpc>
            </a:pPr>
            <a:r>
              <a:rPr lang="en-US" sz="1700" dirty="0">
                <a:solidFill>
                  <a:srgbClr val="FFFFFF"/>
                </a:solidFill>
                <a:cs typeface="Arial"/>
              </a:rPr>
              <a:t>Explain the sixth summary point here</a:t>
            </a:r>
          </a:p>
        </p:txBody>
      </p:sp>
    </p:spTree>
    <p:extLst>
      <p:ext uri="{BB962C8B-B14F-4D97-AF65-F5344CB8AC3E}">
        <p14:creationId xmlns:p14="http://schemas.microsoft.com/office/powerpoint/2010/main" val="407018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Template Colors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371600"/>
            <a:ext cx="774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52500"/>
            <a:ext cx="8229600" cy="44935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600" b="1" dirty="0">
                <a:cs typeface="Arial"/>
              </a:rPr>
              <a:t>Light Blue:</a:t>
            </a:r>
            <a:r>
              <a:rPr lang="en-US" sz="2600" dirty="0">
                <a:cs typeface="Arial"/>
              </a:rPr>
              <a:t> RGB(51, 171, 215), C 76, M 20, Y 0, K 16</a:t>
            </a:r>
          </a:p>
          <a:p>
            <a:endParaRPr lang="en-US" sz="2600" dirty="0">
              <a:cs typeface="Arial"/>
            </a:endParaRPr>
          </a:p>
          <a:p>
            <a:r>
              <a:rPr lang="en-US" sz="2600" b="1" dirty="0">
                <a:cs typeface="Arial"/>
              </a:rPr>
              <a:t>Mid Blue:</a:t>
            </a:r>
            <a:r>
              <a:rPr lang="en-US" sz="2600" dirty="0">
                <a:cs typeface="Arial"/>
              </a:rPr>
              <a:t> RGB(33, 127, 188), C 82, M 32, Y 0, K 26</a:t>
            </a:r>
          </a:p>
          <a:p>
            <a:endParaRPr lang="en-US" sz="2600" dirty="0">
              <a:cs typeface="Arial"/>
            </a:endParaRPr>
          </a:p>
          <a:p>
            <a:r>
              <a:rPr lang="en-US" sz="2600" b="1" dirty="0">
                <a:cs typeface="Arial"/>
              </a:rPr>
              <a:t>Dark Blue:</a:t>
            </a:r>
            <a:r>
              <a:rPr lang="en-US" sz="2600" dirty="0">
                <a:cs typeface="Arial"/>
              </a:rPr>
              <a:t> RGB(11, 64, 92), C 88, M 30, Y 0, K 64</a:t>
            </a:r>
          </a:p>
          <a:p>
            <a:endParaRPr lang="en-US" sz="2600" dirty="0">
              <a:cs typeface="Arial"/>
            </a:endParaRPr>
          </a:p>
          <a:p>
            <a:r>
              <a:rPr lang="hu-HU" sz="2600" b="1" dirty="0">
                <a:cs typeface="Arial"/>
              </a:rPr>
              <a:t>Yellow</a:t>
            </a:r>
            <a:r>
              <a:rPr lang="hu-HU" sz="2600" dirty="0">
                <a:cs typeface="Arial"/>
              </a:rPr>
              <a:t>: RGB(239, 161, 74), C 0, M 33, Y 69, K 6</a:t>
            </a:r>
          </a:p>
          <a:p>
            <a:endParaRPr lang="hu-HU" sz="2600" dirty="0">
              <a:cs typeface="Arial"/>
            </a:endParaRPr>
          </a:p>
          <a:p>
            <a:r>
              <a:rPr lang="hu-HU" sz="2600" b="1" dirty="0">
                <a:cs typeface="Arial"/>
              </a:rPr>
              <a:t>Orange: </a:t>
            </a:r>
            <a:r>
              <a:rPr lang="hu-HU" sz="2600" dirty="0">
                <a:cs typeface="Arial"/>
              </a:rPr>
              <a:t>RGB(228, 118, 66), C 0, M 48, Y 71, K 10</a:t>
            </a:r>
          </a:p>
          <a:p>
            <a:endParaRPr lang="hu-HU" sz="2600" dirty="0">
              <a:cs typeface="Arial"/>
            </a:endParaRPr>
          </a:p>
          <a:p>
            <a:r>
              <a:rPr lang="en-US" sz="2600" b="1" dirty="0">
                <a:cs typeface="Arial"/>
              </a:rPr>
              <a:t>Green</a:t>
            </a:r>
            <a:r>
              <a:rPr lang="en-US" sz="2600" dirty="0">
                <a:cs typeface="Arial"/>
              </a:rPr>
              <a:t>: RGB(42, 129, 133), C 68, M 3, Y 0, K 48</a:t>
            </a:r>
          </a:p>
        </p:txBody>
      </p:sp>
    </p:spTree>
    <p:extLst>
      <p:ext uri="{BB962C8B-B14F-4D97-AF65-F5344CB8AC3E}">
        <p14:creationId xmlns:p14="http://schemas.microsoft.com/office/powerpoint/2010/main" val="21872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Styles (format painter to copy formatting)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512" y="827778"/>
            <a:ext cx="2849079" cy="2339102"/>
          </a:xfrm>
          <a:prstGeom prst="rect">
            <a:avLst/>
          </a:prstGeom>
          <a:noFill/>
        </p:spPr>
        <p:txBody>
          <a:bodyPr wrap="square" lIns="0" tIns="0" rIns="0" bIns="0" numCol="1" rtlCol="0">
            <a:normAutofit/>
          </a:bodyPr>
          <a:lstStyle/>
          <a:p>
            <a:r>
              <a:rPr lang="en-US" sz="2800" b="1" dirty="0">
                <a:solidFill>
                  <a:srgbClr val="0D436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 1</a:t>
            </a:r>
          </a:p>
          <a:p>
            <a:r>
              <a:rPr lang="en-US" sz="2800" dirty="0">
                <a:solidFill>
                  <a:srgbClr val="0D436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 2</a:t>
            </a:r>
          </a:p>
          <a:p>
            <a:r>
              <a:rPr lang="en-US" sz="2400" b="1" dirty="0">
                <a:solidFill>
                  <a:srgbClr val="0D436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 3</a:t>
            </a:r>
          </a:p>
          <a:p>
            <a:r>
              <a:rPr lang="en-US" sz="2400" dirty="0">
                <a:solidFill>
                  <a:srgbClr val="0D436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 4</a:t>
            </a:r>
          </a:p>
          <a:p>
            <a:r>
              <a:rPr lang="en-US" dirty="0">
                <a:solidFill>
                  <a:srgbClr val="0D436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Heading 5</a:t>
            </a:r>
          </a:p>
          <a:p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1012825" algn="l"/>
              </a:tabLst>
            </a:pPr>
            <a:r>
              <a:rPr lang="en-US" sz="1400" b="1" cap="all" dirty="0">
                <a:solidFill>
                  <a:srgbClr val="0D436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SUBHEADINGS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1" y="840617"/>
            <a:ext cx="2088682" cy="1862048"/>
          </a:xfrm>
          <a:prstGeom prst="rect">
            <a:avLst/>
          </a:prstGeom>
          <a:noFill/>
        </p:spPr>
        <p:txBody>
          <a:bodyPr wrap="square" lIns="0" tIns="0" rIns="0" bIns="0" numCol="1" rtlCol="0">
            <a:norm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r>
              <a:rPr lang="en-US" sz="1100" b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Char_Bold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b="1" u="sng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Char_Bold+Italic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i="1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Char_Italic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u="sng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Char_Underline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 err="1">
                <a:solidFill>
                  <a:srgbClr val="1A87C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Char_Accent</a:t>
            </a:r>
            <a:r>
              <a:rPr lang="en-US" sz="1100" dirty="0">
                <a:solidFill>
                  <a:srgbClr val="1A87C9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 err="1">
                <a:solidFill>
                  <a:srgbClr val="0D436C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Char_Accent</a:t>
            </a:r>
            <a:r>
              <a:rPr lang="en-US" sz="1100" dirty="0">
                <a:solidFill>
                  <a:srgbClr val="0D436C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 err="1">
                <a:solidFill>
                  <a:srgbClr val="1B6F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Char_Accent</a:t>
            </a:r>
            <a:r>
              <a:rPr lang="en-US" sz="1100" dirty="0">
                <a:solidFill>
                  <a:srgbClr val="1B6F74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 err="1">
                <a:solidFill>
                  <a:srgbClr val="EA903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Char_Accent</a:t>
            </a:r>
            <a:r>
              <a:rPr lang="en-US" sz="1100" dirty="0">
                <a:solidFill>
                  <a:srgbClr val="EA903A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 err="1">
                <a:solidFill>
                  <a:srgbClr val="DB603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Char_Accent</a:t>
            </a:r>
            <a:r>
              <a:rPr lang="en-US" sz="1100" dirty="0">
                <a:solidFill>
                  <a:srgbClr val="DB6033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1100" dirty="0" err="1">
                <a:solidFill>
                  <a:srgbClr val="1768B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Char_Accent</a:t>
            </a:r>
            <a:r>
              <a:rPr lang="en-US" sz="1100" dirty="0">
                <a:solidFill>
                  <a:srgbClr val="1768B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6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78408"/>
            <a:ext cx="3944938" cy="50783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C3063"/>
              </a:buClr>
              <a:buFont typeface="Wingdings" panose="05000000000000000000" pitchFamily="2" charset="2"/>
              <a:buChar char=""/>
            </a:pP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Vestibulum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auctor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Clr>
                <a:srgbClr val="0D436C"/>
              </a:buClr>
              <a:buFont typeface="Wingdings" panose="05000000000000000000" pitchFamily="2" charset="2"/>
              <a:buChar char=""/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Cras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tortor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consectetur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ipsum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Clr>
                <a:srgbClr val="0D436C"/>
              </a:buClr>
              <a:buFont typeface="Wingdings" panose="05000000000000000000" pitchFamily="2" charset="2"/>
              <a:buChar char=""/>
            </a:pP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Suspendisse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imperdiet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4424" y="3278408"/>
            <a:ext cx="4074696" cy="297004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Footnote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malesuada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tellus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nibh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rhoncus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NumList_1 (Arabic)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venenatis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sit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Proin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bibendum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pharetra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Quisque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volutpat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sapien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orci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pharetra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turpis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NumList_I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(Roman)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venenatis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sit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Proin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bibendum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pharetra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Bullet Simple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D436C"/>
              </a:buClr>
              <a:buFont typeface="Wingdings" panose="05000000000000000000" pitchFamily="2" charset="2"/>
              <a:buChar char=""/>
            </a:pP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Phasellus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venenatis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sit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sagittis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D436C"/>
              </a:buClr>
              <a:buFont typeface="Wingdings" panose="05000000000000000000" pitchFamily="2" charset="2"/>
              <a:buChar char=""/>
            </a:pP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Proin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bibendum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metus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consequat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sodales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D436C"/>
              </a:buClr>
              <a:buFont typeface="Wingdings" panose="05000000000000000000" pitchFamily="2" charset="2"/>
              <a:buChar char=""/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justo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pharetra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blandit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molestie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790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 Zone Label Generation Rules (RZ-LGR)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ICANN72 Prep Week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14 October 2021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Latin Script RZ-LGR							Mirjana </a:t>
            </a:r>
            <a:r>
              <a:rPr lang="en-US" dirty="0" err="1"/>
              <a:t>Tasic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										(to be confirmed)</a:t>
            </a:r>
          </a:p>
          <a:p>
            <a:r>
              <a:rPr lang="en-US" dirty="0"/>
              <a:t>Japanese Script RZ-LGR						Hirofumi </a:t>
            </a:r>
            <a:r>
              <a:rPr lang="en-US" dirty="0" err="1"/>
              <a:t>Hotta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										(to be Confirmed) </a:t>
            </a:r>
          </a:p>
          <a:p>
            <a:r>
              <a:rPr lang="en-US" dirty="0"/>
              <a:t>Next version of Root-Zone LGR (RZ-LGR-5)	</a:t>
            </a:r>
            <a:r>
              <a:rPr lang="en-US" dirty="0" err="1"/>
              <a:t>Asmus</a:t>
            </a:r>
            <a:r>
              <a:rPr lang="en-US" dirty="0"/>
              <a:t> Freytag </a:t>
            </a:r>
            <a:br>
              <a:rPr lang="en-US" dirty="0"/>
            </a:br>
            <a:r>
              <a:rPr lang="en-US" dirty="0"/>
              <a:t>												(to be confirmed) </a:t>
            </a:r>
          </a:p>
        </p:txBody>
      </p:sp>
    </p:spTree>
    <p:extLst>
      <p:ext uri="{BB962C8B-B14F-4D97-AF65-F5344CB8AC3E}">
        <p14:creationId xmlns:p14="http://schemas.microsoft.com/office/powerpoint/2010/main" val="261237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Script Root Zone Label Generation Rules (Latin Script RZ-LGR)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Mirjana </a:t>
            </a:r>
            <a:r>
              <a:rPr lang="en-US" dirty="0" err="1"/>
              <a:t>Tasic</a:t>
            </a:r>
            <a:r>
              <a:rPr lang="en-US" dirty="0"/>
              <a:t> (to be confirmed) </a:t>
            </a:r>
          </a:p>
          <a:p>
            <a:r>
              <a:rPr lang="en-US" dirty="0"/>
              <a:t>Latin Script GP Chair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9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Introduction to Latin Script Generation Panel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Overview of the Latin Script RZ-LGR: Repertoire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Overview of the Latin Script RZ-LGR: Variants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cs typeface="Arial"/>
              </a:rPr>
              <a:t>Overview of the Latin Script RZ-LGR: Rules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Current Step: 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Ongoing Public Comment Proceeding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Latin Script Generation 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text here</a:t>
            </a:r>
          </a:p>
          <a:p>
            <a:r>
              <a:rPr lang="en-US" dirty="0">
                <a:solidFill>
                  <a:schemeClr val="accent1"/>
                </a:solidFill>
              </a:rPr>
              <a:t>Place text here (This one is highlighted to add emphasis)</a:t>
            </a:r>
          </a:p>
          <a:p>
            <a:r>
              <a:rPr lang="en-US" dirty="0"/>
              <a:t>Place text here</a:t>
            </a:r>
          </a:p>
          <a:p>
            <a:pPr lvl="1"/>
            <a:r>
              <a:rPr lang="en-US" dirty="0"/>
              <a:t>Place text here</a:t>
            </a:r>
          </a:p>
          <a:p>
            <a:pPr lvl="2"/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408860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Latin Script RZ-LGR: Repertoire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text here</a:t>
            </a:r>
          </a:p>
          <a:p>
            <a:r>
              <a:rPr lang="en-US" dirty="0">
                <a:solidFill>
                  <a:schemeClr val="accent1"/>
                </a:solidFill>
              </a:rPr>
              <a:t>Place text here (This one is highlighted to add emphasis)</a:t>
            </a:r>
          </a:p>
          <a:p>
            <a:r>
              <a:rPr lang="en-US" dirty="0"/>
              <a:t>Place text here</a:t>
            </a:r>
          </a:p>
          <a:p>
            <a:pPr lvl="1"/>
            <a:r>
              <a:rPr lang="en-US" dirty="0"/>
              <a:t>Place text here</a:t>
            </a:r>
          </a:p>
          <a:p>
            <a:pPr lvl="2"/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66654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Latin Script RZ-LGR: Variants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text here</a:t>
            </a:r>
          </a:p>
          <a:p>
            <a:r>
              <a:rPr lang="en-US" dirty="0">
                <a:solidFill>
                  <a:schemeClr val="accent1"/>
                </a:solidFill>
              </a:rPr>
              <a:t>Place text here (This one is highlighted to add emphasis)</a:t>
            </a:r>
          </a:p>
          <a:p>
            <a:r>
              <a:rPr lang="en-US" dirty="0"/>
              <a:t>Place text here</a:t>
            </a:r>
          </a:p>
          <a:p>
            <a:pPr lvl="1"/>
            <a:r>
              <a:rPr lang="en-US" dirty="0"/>
              <a:t>Place text here</a:t>
            </a:r>
          </a:p>
          <a:p>
            <a:pPr lvl="2"/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57549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Latin Script RZ-LGR: Rules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text here</a:t>
            </a:r>
          </a:p>
          <a:p>
            <a:r>
              <a:rPr lang="en-US" dirty="0">
                <a:solidFill>
                  <a:schemeClr val="accent1"/>
                </a:solidFill>
              </a:rPr>
              <a:t>Place text here (This one is highlighted to add emphasis)</a:t>
            </a:r>
          </a:p>
          <a:p>
            <a:r>
              <a:rPr lang="en-US" dirty="0"/>
              <a:t>Place text here</a:t>
            </a:r>
          </a:p>
          <a:p>
            <a:pPr lvl="1"/>
            <a:r>
              <a:rPr lang="en-US" dirty="0"/>
              <a:t>Place text here</a:t>
            </a:r>
          </a:p>
          <a:p>
            <a:pPr lvl="2"/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  <a:p>
            <a:r>
              <a:rPr lang="en-US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3190453735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C53DAF28-1497-7347-A441-1C7CDD623FB8}" vid="{95562B6A-A589-DF4C-B022-50DA582436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254</TotalTime>
  <Words>1693</Words>
  <Application>Microsoft Macintosh PowerPoint</Application>
  <PresentationFormat>On-screen Show (4:3)</PresentationFormat>
  <Paragraphs>258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ICANNPPT_Arial_4x3_June 2017_potx</vt:lpstr>
      <vt:lpstr>PowerPoint Presentation</vt:lpstr>
      <vt:lpstr>Root Zone Label Generation Rules (RZ-LGR) Update</vt:lpstr>
      <vt:lpstr>Agenda</vt:lpstr>
      <vt:lpstr>Latin Script Root Zone Label Generation Rules (Latin Script RZ-LGR)</vt:lpstr>
      <vt:lpstr>Topics</vt:lpstr>
      <vt:lpstr>Introduction to Latin Script Generation Panel</vt:lpstr>
      <vt:lpstr>Overview of the Latin Script RZ-LGR: Repertoire</vt:lpstr>
      <vt:lpstr>Overview of the Latin Script RZ-LGR: Variants </vt:lpstr>
      <vt:lpstr>Overview of the Latin Script RZ-LGR: Rules </vt:lpstr>
      <vt:lpstr>Current Step: Ongoing Public Comment Proceeding </vt:lpstr>
      <vt:lpstr>Engage with ICANN and IDN Program</vt:lpstr>
      <vt:lpstr>---------- Additional Template Slides---------</vt:lpstr>
      <vt:lpstr>Ordered List Slide</vt:lpstr>
      <vt:lpstr>Timeline 1</vt:lpstr>
      <vt:lpstr>Table Slide</vt:lpstr>
      <vt:lpstr>Called Out Data Slide</vt:lpstr>
      <vt:lpstr>Summary</vt:lpstr>
      <vt:lpstr>Template Colors</vt:lpstr>
      <vt:lpstr>Word Styles (format painter to copy formatting)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9</cp:revision>
  <cp:lastPrinted>2018-03-02T16:33:35Z</cp:lastPrinted>
  <dcterms:created xsi:type="dcterms:W3CDTF">2021-09-14T14:07:52Z</dcterms:created>
  <dcterms:modified xsi:type="dcterms:W3CDTF">2021-09-14T18:23:03Z</dcterms:modified>
</cp:coreProperties>
</file>