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849" r:id="rId2"/>
    <p:sldId id="85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  <p:cmAuthor id="2" name="Pitinan Kooarmornpatana" initials="PK" lastIdx="2" clrIdx="1">
    <p:extLst>
      <p:ext uri="{19B8F6BF-5375-455C-9EA6-DF929625EA0E}">
        <p15:presenceInfo xmlns:p15="http://schemas.microsoft.com/office/powerpoint/2012/main" userId="S::pitinan.koo@icann.org::9e84f730-aaa6-4279-ac84-0b71bd3896a2" providerId="AD"/>
      </p:ext>
    </p:extLst>
  </p:cmAuthor>
  <p:cmAuthor id="3" name="Jane Sexton" initials="JS" lastIdx="4" clrIdx="2">
    <p:extLst>
      <p:ext uri="{19B8F6BF-5375-455C-9EA6-DF929625EA0E}">
        <p15:presenceInfo xmlns:p15="http://schemas.microsoft.com/office/powerpoint/2012/main" userId="S::jane.sexton@icann.org::74f5318d-4b03-4508-9132-a81a58a7f581" providerId="AD"/>
      </p:ext>
    </p:extLst>
  </p:cmAuthor>
  <p:cmAuthor id="4" name="Microsoft Office User" initials="MOU" lastIdx="4" clrIdx="3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48A"/>
    <a:srgbClr val="0E4B91"/>
    <a:srgbClr val="DBF1F6"/>
    <a:srgbClr val="3F717B"/>
    <a:srgbClr val="000000"/>
    <a:srgbClr val="DEDEDE"/>
    <a:srgbClr val="002B49"/>
    <a:srgbClr val="9C240F"/>
    <a:srgbClr val="CB460F"/>
    <a:srgbClr val="FA5B3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111" autoAdjust="0"/>
    <p:restoredTop sz="93851" autoAdjust="0"/>
  </p:normalViewPr>
  <p:slideViewPr>
    <p:cSldViewPr snapToGrid="0" snapToObjects="1">
      <p:cViewPr varScale="1">
        <p:scale>
          <a:sx n="111" d="100"/>
          <a:sy n="111" d="100"/>
        </p:scale>
        <p:origin x="1048" y="19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2/25/21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2/25/21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6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0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4" y="3562904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4" y="4252817"/>
            <a:ext cx="7744845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4" y="4544352"/>
            <a:ext cx="7744845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4" y="2854692"/>
            <a:ext cx="7744845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/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</a:t>
                </a:r>
                <a:r>
                  <a:rPr lang="en-US" sz="140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/icannorg</a:t>
                </a:r>
                <a:endParaRPr lang="en-US" sz="140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63717" y="2236653"/>
            <a:ext cx="1648230" cy="18402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rgbClr val="154A78"/>
                </a:solidFill>
                <a:cs typeface="Arial"/>
              </a:rPr>
              <a:t>Inform Greek GP that Latin GP do not prefer variant set of the letter with and without accent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Decision Tree for Latin GP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750DD69-557E-CA49-B4A8-E9AB8B0B3A8B}"/>
              </a:ext>
            </a:extLst>
          </p:cNvPr>
          <p:cNvSpPr txBox="1"/>
          <p:nvPr/>
        </p:nvSpPr>
        <p:spPr>
          <a:xfrm>
            <a:off x="2290693" y="1484770"/>
            <a:ext cx="1953352" cy="862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rgbClr val="154A78"/>
                </a:solidFill>
                <a:cs typeface="Arial"/>
              </a:rPr>
              <a:t>If Greek GP agrees to remove variant mapping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FB8FEF-2A5B-A84B-9BA6-565AE98C2AC4}"/>
              </a:ext>
            </a:extLst>
          </p:cNvPr>
          <p:cNvSpPr txBox="1"/>
          <p:nvPr/>
        </p:nvSpPr>
        <p:spPr>
          <a:xfrm>
            <a:off x="2290693" y="3795955"/>
            <a:ext cx="1953351" cy="862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dirty="0">
                <a:solidFill>
                  <a:srgbClr val="154A78"/>
                </a:solidFill>
                <a:cs typeface="Arial"/>
              </a:rPr>
              <a:t>If Greek GP do not agree to remove variant mapping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16AA37-D4B3-DF43-8531-57E25A6FC28B}"/>
              </a:ext>
            </a:extLst>
          </p:cNvPr>
          <p:cNvSpPr txBox="1"/>
          <p:nvPr/>
        </p:nvSpPr>
        <p:spPr>
          <a:xfrm>
            <a:off x="4956289" y="2311348"/>
            <a:ext cx="3539529" cy="565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rgbClr val="154A78"/>
                </a:solidFill>
                <a:cs typeface="Arial"/>
              </a:rPr>
              <a:t>Latin LGR includes rules to limit the within script variant imposed by Greek LGR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DFDCAD9-E211-CE4C-B5BD-5470B7970117}"/>
              </a:ext>
            </a:extLst>
          </p:cNvPr>
          <p:cNvSpPr txBox="1"/>
          <p:nvPr/>
        </p:nvSpPr>
        <p:spPr>
          <a:xfrm>
            <a:off x="5022347" y="1246236"/>
            <a:ext cx="2531959" cy="4072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rgbClr val="154A78"/>
                </a:solidFill>
                <a:cs typeface="Arial"/>
              </a:rPr>
              <a:t>Latin LGR remains as-is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8B57DD-876C-3F4F-8F60-AA37A3D0835A}"/>
              </a:ext>
            </a:extLst>
          </p:cNvPr>
          <p:cNvSpPr txBox="1"/>
          <p:nvPr/>
        </p:nvSpPr>
        <p:spPr>
          <a:xfrm>
            <a:off x="4956290" y="4341995"/>
            <a:ext cx="3431564" cy="862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rgbClr val="154A78"/>
                </a:solidFill>
                <a:cs typeface="Arial"/>
              </a:rPr>
              <a:t>Latin GP do not apply rules and accepts the in-script variant imposed by Greek LGR without any limitation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F09DCF35-530D-D841-ADA7-529408460088}"/>
              </a:ext>
            </a:extLst>
          </p:cNvPr>
          <p:cNvCxnSpPr>
            <a:cxnSpLocks/>
            <a:stCxn id="19" idx="3"/>
            <a:endCxn id="50" idx="1"/>
          </p:cNvCxnSpPr>
          <p:nvPr/>
        </p:nvCxnSpPr>
        <p:spPr>
          <a:xfrm flipV="1">
            <a:off x="1811947" y="1916176"/>
            <a:ext cx="478746" cy="124061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9D18D81E-2702-0D40-86A1-2FAB67EC1C2F}"/>
              </a:ext>
            </a:extLst>
          </p:cNvPr>
          <p:cNvCxnSpPr>
            <a:cxnSpLocks/>
            <a:stCxn id="50" idx="3"/>
            <a:endCxn id="53" idx="1"/>
          </p:cNvCxnSpPr>
          <p:nvPr/>
        </p:nvCxnSpPr>
        <p:spPr>
          <a:xfrm flipV="1">
            <a:off x="4244045" y="1449885"/>
            <a:ext cx="778302" cy="46629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Elbow Connector 55">
            <a:extLst>
              <a:ext uri="{FF2B5EF4-FFF2-40B4-BE49-F238E27FC236}">
                <a16:creationId xmlns:a16="http://schemas.microsoft.com/office/drawing/2014/main" id="{6376955A-E871-C248-B27F-D00E22B8DDD5}"/>
              </a:ext>
            </a:extLst>
          </p:cNvPr>
          <p:cNvCxnSpPr>
            <a:cxnSpLocks/>
            <a:stCxn id="19" idx="3"/>
            <a:endCxn id="51" idx="1"/>
          </p:cNvCxnSpPr>
          <p:nvPr/>
        </p:nvCxnSpPr>
        <p:spPr>
          <a:xfrm>
            <a:off x="1811947" y="3156794"/>
            <a:ext cx="478746" cy="107056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D0DD4EE0-C2EA-1441-A2B3-E9C05D49DE52}"/>
              </a:ext>
            </a:extLst>
          </p:cNvPr>
          <p:cNvCxnSpPr>
            <a:cxnSpLocks/>
            <a:stCxn id="51" idx="3"/>
            <a:endCxn id="52" idx="1"/>
          </p:cNvCxnSpPr>
          <p:nvPr/>
        </p:nvCxnSpPr>
        <p:spPr>
          <a:xfrm flipV="1">
            <a:off x="4244044" y="2593851"/>
            <a:ext cx="712245" cy="163351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>
            <a:extLst>
              <a:ext uri="{FF2B5EF4-FFF2-40B4-BE49-F238E27FC236}">
                <a16:creationId xmlns:a16="http://schemas.microsoft.com/office/drawing/2014/main" id="{855971F9-39C7-404B-AA3A-7124612555FB}"/>
              </a:ext>
            </a:extLst>
          </p:cNvPr>
          <p:cNvCxnSpPr>
            <a:cxnSpLocks/>
            <a:stCxn id="51" idx="3"/>
            <a:endCxn id="54" idx="1"/>
          </p:cNvCxnSpPr>
          <p:nvPr/>
        </p:nvCxnSpPr>
        <p:spPr>
          <a:xfrm>
            <a:off x="4244044" y="4227361"/>
            <a:ext cx="712246" cy="54604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4" name="Table 74">
            <a:extLst>
              <a:ext uri="{FF2B5EF4-FFF2-40B4-BE49-F238E27FC236}">
                <a16:creationId xmlns:a16="http://schemas.microsoft.com/office/drawing/2014/main" id="{9FC3B543-64AC-9847-9A34-D66C11E47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89594"/>
              </p:ext>
            </p:extLst>
          </p:nvPr>
        </p:nvGraphicFramePr>
        <p:xfrm>
          <a:off x="5229940" y="2876353"/>
          <a:ext cx="2784915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673">
                  <a:extLst>
                    <a:ext uri="{9D8B030D-6E8A-4147-A177-3AD203B41FA5}">
                      <a16:colId xmlns:a16="http://schemas.microsoft.com/office/drawing/2014/main" val="1024123827"/>
                    </a:ext>
                  </a:extLst>
                </a:gridCol>
                <a:gridCol w="2106242">
                  <a:extLst>
                    <a:ext uri="{9D8B030D-6E8A-4147-A177-3AD203B41FA5}">
                      <a16:colId xmlns:a16="http://schemas.microsoft.com/office/drawing/2014/main" val="428637455"/>
                    </a:ext>
                  </a:extLst>
                </a:gridCol>
              </a:tblGrid>
              <a:tr h="546561">
                <a:tc>
                  <a:txBody>
                    <a:bodyPr/>
                    <a:lstStyle/>
                    <a:p>
                      <a:r>
                        <a:rPr lang="en-US" sz="1400" dirty="0"/>
                        <a:t>Pro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More labels available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(as they are not variant labels)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19321"/>
                  </a:ext>
                </a:extLst>
              </a:tr>
              <a:tr h="218625">
                <a:tc>
                  <a:txBody>
                    <a:bodyPr/>
                    <a:lstStyle/>
                    <a:p>
                      <a:r>
                        <a:rPr lang="en-US" sz="1400" dirty="0"/>
                        <a:t>Con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LGR becomes very complex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19203"/>
                  </a:ext>
                </a:extLst>
              </a:tr>
            </a:tbl>
          </a:graphicData>
        </a:graphic>
      </p:graphicFrame>
      <p:graphicFrame>
        <p:nvGraphicFramePr>
          <p:cNvPr id="98" name="Table 74">
            <a:extLst>
              <a:ext uri="{FF2B5EF4-FFF2-40B4-BE49-F238E27FC236}">
                <a16:creationId xmlns:a16="http://schemas.microsoft.com/office/drawing/2014/main" id="{EA86B177-089C-0848-9FD6-581196FC6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186118"/>
              </p:ext>
            </p:extLst>
          </p:nvPr>
        </p:nvGraphicFramePr>
        <p:xfrm>
          <a:off x="5229939" y="5116143"/>
          <a:ext cx="2784915" cy="805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673">
                  <a:extLst>
                    <a:ext uri="{9D8B030D-6E8A-4147-A177-3AD203B41FA5}">
                      <a16:colId xmlns:a16="http://schemas.microsoft.com/office/drawing/2014/main" val="1024123827"/>
                    </a:ext>
                  </a:extLst>
                </a:gridCol>
                <a:gridCol w="2106242">
                  <a:extLst>
                    <a:ext uri="{9D8B030D-6E8A-4147-A177-3AD203B41FA5}">
                      <a16:colId xmlns:a16="http://schemas.microsoft.com/office/drawing/2014/main" val="428637455"/>
                    </a:ext>
                  </a:extLst>
                </a:gridCol>
              </a:tblGrid>
              <a:tr h="401254">
                <a:tc>
                  <a:txBody>
                    <a:bodyPr/>
                    <a:lstStyle/>
                    <a:p>
                      <a:r>
                        <a:rPr lang="en-US" sz="1400" dirty="0"/>
                        <a:t>Pro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LGR is 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19321"/>
                  </a:ext>
                </a:extLst>
              </a:tr>
              <a:tr h="403948">
                <a:tc>
                  <a:txBody>
                    <a:bodyPr/>
                    <a:lstStyle/>
                    <a:p>
                      <a:r>
                        <a:rPr lang="en-US" sz="1400" dirty="0"/>
                        <a:t>Con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Less labels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19203"/>
                  </a:ext>
                </a:extLst>
              </a:tr>
            </a:tbl>
          </a:graphicData>
        </a:graphic>
      </p:graphicFrame>
      <p:sp>
        <p:nvSpPr>
          <p:cNvPr id="101" name="Oval 100">
            <a:extLst>
              <a:ext uri="{FF2B5EF4-FFF2-40B4-BE49-F238E27FC236}">
                <a16:creationId xmlns:a16="http://schemas.microsoft.com/office/drawing/2014/main" id="{06CA163A-3FC4-F048-8A81-FA0777C19E73}"/>
              </a:ext>
            </a:extLst>
          </p:cNvPr>
          <p:cNvSpPr/>
          <p:nvPr/>
        </p:nvSpPr>
        <p:spPr>
          <a:xfrm>
            <a:off x="8387853" y="1163818"/>
            <a:ext cx="440702" cy="45066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4417376-5C70-9846-BF25-E040E90A75A9}"/>
              </a:ext>
            </a:extLst>
          </p:cNvPr>
          <p:cNvSpPr/>
          <p:nvPr/>
        </p:nvSpPr>
        <p:spPr>
          <a:xfrm>
            <a:off x="8387853" y="2401721"/>
            <a:ext cx="440701" cy="45066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647E9BE-1C0A-804D-A8F9-7AF98FE54EC5}"/>
              </a:ext>
            </a:extLst>
          </p:cNvPr>
          <p:cNvSpPr/>
          <p:nvPr/>
        </p:nvSpPr>
        <p:spPr>
          <a:xfrm>
            <a:off x="8387853" y="4433435"/>
            <a:ext cx="440702" cy="45066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53817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Details of option 2 and 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16AA37-D4B3-DF43-8531-57E25A6FC28B}"/>
              </a:ext>
            </a:extLst>
          </p:cNvPr>
          <p:cNvSpPr txBox="1"/>
          <p:nvPr/>
        </p:nvSpPr>
        <p:spPr>
          <a:xfrm>
            <a:off x="374904" y="1076446"/>
            <a:ext cx="3539529" cy="5650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rgbClr val="154A78"/>
                </a:solidFill>
                <a:cs typeface="Arial"/>
              </a:rPr>
              <a:t>Latin LGR includes rules to limit the within script variant imposed by Greek LGR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28B57DD-876C-3F4F-8F60-AA37A3D0835A}"/>
              </a:ext>
            </a:extLst>
          </p:cNvPr>
          <p:cNvSpPr txBox="1"/>
          <p:nvPr/>
        </p:nvSpPr>
        <p:spPr>
          <a:xfrm>
            <a:off x="374904" y="3718562"/>
            <a:ext cx="3431564" cy="8628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400" dirty="0">
                <a:solidFill>
                  <a:srgbClr val="154A78"/>
                </a:solidFill>
                <a:cs typeface="Arial"/>
              </a:rPr>
              <a:t>Latin GP do not apply rules and accepts the in-script variant imposed by Greek LGR without any limitation</a:t>
            </a:r>
          </a:p>
        </p:txBody>
      </p:sp>
      <p:graphicFrame>
        <p:nvGraphicFramePr>
          <p:cNvPr id="74" name="Table 74">
            <a:extLst>
              <a:ext uri="{FF2B5EF4-FFF2-40B4-BE49-F238E27FC236}">
                <a16:creationId xmlns:a16="http://schemas.microsoft.com/office/drawing/2014/main" id="{9FC3B543-64AC-9847-9A34-D66C11E47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158531"/>
              </p:ext>
            </p:extLst>
          </p:nvPr>
        </p:nvGraphicFramePr>
        <p:xfrm>
          <a:off x="648555" y="1641451"/>
          <a:ext cx="2784915" cy="124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673">
                  <a:extLst>
                    <a:ext uri="{9D8B030D-6E8A-4147-A177-3AD203B41FA5}">
                      <a16:colId xmlns:a16="http://schemas.microsoft.com/office/drawing/2014/main" val="1024123827"/>
                    </a:ext>
                  </a:extLst>
                </a:gridCol>
                <a:gridCol w="2106242">
                  <a:extLst>
                    <a:ext uri="{9D8B030D-6E8A-4147-A177-3AD203B41FA5}">
                      <a16:colId xmlns:a16="http://schemas.microsoft.com/office/drawing/2014/main" val="428637455"/>
                    </a:ext>
                  </a:extLst>
                </a:gridCol>
              </a:tblGrid>
              <a:tr h="546561">
                <a:tc>
                  <a:txBody>
                    <a:bodyPr/>
                    <a:lstStyle/>
                    <a:p>
                      <a:r>
                        <a:rPr lang="en-US" sz="1400" dirty="0"/>
                        <a:t>Pro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More labels available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(as they are not variant labels)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19321"/>
                  </a:ext>
                </a:extLst>
              </a:tr>
              <a:tr h="218625">
                <a:tc>
                  <a:txBody>
                    <a:bodyPr/>
                    <a:lstStyle/>
                    <a:p>
                      <a:r>
                        <a:rPr lang="en-US" sz="1400" dirty="0"/>
                        <a:t>Con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The LGR becomes very complex*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19203"/>
                  </a:ext>
                </a:extLst>
              </a:tr>
            </a:tbl>
          </a:graphicData>
        </a:graphic>
      </p:graphicFrame>
      <p:graphicFrame>
        <p:nvGraphicFramePr>
          <p:cNvPr id="98" name="Table 74">
            <a:extLst>
              <a:ext uri="{FF2B5EF4-FFF2-40B4-BE49-F238E27FC236}">
                <a16:creationId xmlns:a16="http://schemas.microsoft.com/office/drawing/2014/main" id="{EA86B177-089C-0848-9FD6-581196FC6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496529"/>
              </p:ext>
            </p:extLst>
          </p:nvPr>
        </p:nvGraphicFramePr>
        <p:xfrm>
          <a:off x="648553" y="4492710"/>
          <a:ext cx="2784915" cy="805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8673">
                  <a:extLst>
                    <a:ext uri="{9D8B030D-6E8A-4147-A177-3AD203B41FA5}">
                      <a16:colId xmlns:a16="http://schemas.microsoft.com/office/drawing/2014/main" val="1024123827"/>
                    </a:ext>
                  </a:extLst>
                </a:gridCol>
                <a:gridCol w="2106242">
                  <a:extLst>
                    <a:ext uri="{9D8B030D-6E8A-4147-A177-3AD203B41FA5}">
                      <a16:colId xmlns:a16="http://schemas.microsoft.com/office/drawing/2014/main" val="428637455"/>
                    </a:ext>
                  </a:extLst>
                </a:gridCol>
              </a:tblGrid>
              <a:tr h="401254">
                <a:tc>
                  <a:txBody>
                    <a:bodyPr/>
                    <a:lstStyle/>
                    <a:p>
                      <a:r>
                        <a:rPr lang="en-US" sz="1400" dirty="0"/>
                        <a:t>Pro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LGR is simple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8819321"/>
                  </a:ext>
                </a:extLst>
              </a:tr>
              <a:tr h="403948">
                <a:tc>
                  <a:txBody>
                    <a:bodyPr/>
                    <a:lstStyle/>
                    <a:p>
                      <a:r>
                        <a:rPr lang="en-US" sz="1400" dirty="0"/>
                        <a:t>Con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Less labels available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619203"/>
                  </a:ext>
                </a:extLst>
              </a:tr>
            </a:tbl>
          </a:graphicData>
        </a:graphic>
      </p:graphicFrame>
      <p:sp>
        <p:nvSpPr>
          <p:cNvPr id="107" name="Oval 106">
            <a:extLst>
              <a:ext uri="{FF2B5EF4-FFF2-40B4-BE49-F238E27FC236}">
                <a16:creationId xmlns:a16="http://schemas.microsoft.com/office/drawing/2014/main" id="{F4417376-5C70-9846-BF25-E040E90A75A9}"/>
              </a:ext>
            </a:extLst>
          </p:cNvPr>
          <p:cNvSpPr/>
          <p:nvPr/>
        </p:nvSpPr>
        <p:spPr>
          <a:xfrm>
            <a:off x="3806468" y="1166819"/>
            <a:ext cx="440701" cy="45066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647E9BE-1C0A-804D-A8F9-7AF98FE54EC5}"/>
              </a:ext>
            </a:extLst>
          </p:cNvPr>
          <p:cNvSpPr/>
          <p:nvPr/>
        </p:nvSpPr>
        <p:spPr>
          <a:xfrm>
            <a:off x="3806467" y="3810002"/>
            <a:ext cx="440702" cy="450663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3D1FDE-6F31-1341-A602-BDE5F8028195}"/>
              </a:ext>
            </a:extLst>
          </p:cNvPr>
          <p:cNvSpPr/>
          <p:nvPr/>
        </p:nvSpPr>
        <p:spPr>
          <a:xfrm>
            <a:off x="4572000" y="1392150"/>
            <a:ext cx="3996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óio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 is a variant of {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oıo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oio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</a:rPr>
              <a:t>ὀιο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, 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</a:rPr>
              <a:t>οιο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...}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g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o is not be a variant of </a:t>
            </a:r>
            <a:r>
              <a:rPr lang="en-GB" dirty="0" err="1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g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ó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. 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5C2F22-147B-A149-9838-00E434736899}"/>
              </a:ext>
            </a:extLst>
          </p:cNvPr>
          <p:cNvSpPr/>
          <p:nvPr/>
        </p:nvSpPr>
        <p:spPr>
          <a:xfrm>
            <a:off x="4498870" y="3810002"/>
            <a:ext cx="3996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óio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 is a variant of {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oıo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oio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, 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</a:rPr>
              <a:t>ὀιο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, 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</a:rPr>
              <a:t>οιο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…}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go is a variant of {</a:t>
            </a:r>
            <a:r>
              <a:rPr lang="en-GB" dirty="0" err="1">
                <a:solidFill>
                  <a:srgbClr val="000000"/>
                </a:solidFill>
                <a:latin typeface="Calibri" panose="020F0502020204030204" pitchFamily="34" charset="0"/>
              </a:rPr>
              <a:t>gó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, g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</a:rPr>
              <a:t>ὀ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…}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D08A9E-B0CE-7E45-95EC-BB1F41224F51}"/>
              </a:ext>
            </a:extLst>
          </p:cNvPr>
          <p:cNvSpPr txBox="1"/>
          <p:nvPr/>
        </p:nvSpPr>
        <p:spPr>
          <a:xfrm>
            <a:off x="618764" y="2912852"/>
            <a:ext cx="3772236" cy="2471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200" dirty="0">
                <a:solidFill>
                  <a:srgbClr val="154A78"/>
                </a:solidFill>
                <a:cs typeface="Arial"/>
              </a:rPr>
              <a:t>*The IP has provided the XML with these rules</a:t>
            </a:r>
          </a:p>
        </p:txBody>
      </p:sp>
    </p:spTree>
    <p:extLst>
      <p:ext uri="{BB962C8B-B14F-4D97-AF65-F5344CB8AC3E}">
        <p14:creationId xmlns:p14="http://schemas.microsoft.com/office/powerpoint/2010/main" val="1706879714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0EB056D1-DF82-ED43-A75A-15472DCA2F45}" vid="{0BDCD195-BFED-5145-8A5D-0651D729DA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10672</TotalTime>
  <Words>236</Words>
  <Application>Microsoft Macintosh PowerPoint</Application>
  <PresentationFormat>On-screen Show (4:3)</PresentationFormat>
  <Paragraphs>38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ICANNPPT_Arial_4x3_June 2017_potx</vt:lpstr>
      <vt:lpstr>Decision Tree for Latin GP</vt:lpstr>
      <vt:lpstr>Details of option 2 and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Pitinan Kooarmornpatana</dc:creator>
  <cp:lastModifiedBy>Pitinan Kooarmornpatana</cp:lastModifiedBy>
  <cp:revision>199</cp:revision>
  <cp:lastPrinted>2019-03-12T23:34:22Z</cp:lastPrinted>
  <dcterms:created xsi:type="dcterms:W3CDTF">2018-09-18T03:21:04Z</dcterms:created>
  <dcterms:modified xsi:type="dcterms:W3CDTF">2021-02-25T15:54:34Z</dcterms:modified>
</cp:coreProperties>
</file>