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6" roundtripDataSignature="AMtx7mhznUv+VXhdP2dYCki5oLv3RfuY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9" name="Google Shape;86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5" name="Google Shape;8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9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4.png"/><Relationship Id="rId22" Type="http://schemas.openxmlformats.org/officeDocument/2006/relationships/hyperlink" Target="https://www.instagram.com/icannorg" TargetMode="External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6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8.png"/><Relationship Id="rId5" Type="http://schemas.openxmlformats.org/officeDocument/2006/relationships/image" Target="../media/image22.png"/><Relationship Id="rId19" Type="http://schemas.openxmlformats.org/officeDocument/2006/relationships/image" Target="../media/image27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1" showMasterSp="0">
  <p:cSld name="1_Agenda 1.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1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1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1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1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1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1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1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1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12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12"/>
          <p:cNvCxnSpPr>
            <a:endCxn id="35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12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12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12"/>
          <p:cNvSpPr txBox="1"/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pic>
        <p:nvPicPr>
          <p:cNvPr id="38" name="Google Shape;3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half page image" showMasterSp="0">
  <p:cSld name="Title half page imag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21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21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1"/>
          <p:cNvSpPr/>
          <p:nvPr>
            <p:ph idx="2" type="pic"/>
          </p:nvPr>
        </p:nvSpPr>
        <p:spPr>
          <a:xfrm>
            <a:off x="0" y="623477"/>
            <a:ext cx="4598988" cy="5687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 Background 1">
  <p:cSld name="Alternate Background 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2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2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2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2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2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 Background 2">
  <p:cSld name="Alternate Background 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2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2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2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2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2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2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 Background 3" showMasterSp="0">
  <p:cSld name="Alternate Background 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2" y="608083"/>
            <a:ext cx="9141417" cy="571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4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4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2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2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1" showMasterSp="0">
  <p:cSld name="Agenda 1.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2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2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2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2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2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25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25"/>
          <p:cNvCxnSpPr>
            <a:endCxn id="15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25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25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25"/>
          <p:cNvSpPr txBox="1"/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2" showMasterSp="0">
  <p:cSld name="Agenda 1.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2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2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2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2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26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26"/>
          <p:cNvCxnSpPr>
            <a:endCxn id="17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26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26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26"/>
          <p:cNvSpPr txBox="1"/>
          <p:nvPr>
            <p:ph type="title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80" name="Google Shape;1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3" showMasterSp="0">
  <p:cSld name="Agenda 1.3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2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2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2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2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2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2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2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2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27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27"/>
          <p:cNvCxnSpPr>
            <a:endCxn id="19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27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27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27"/>
          <p:cNvSpPr txBox="1"/>
          <p:nvPr>
            <p:ph type="title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4" showMasterSp="0">
  <p:cSld name="Agenda 1.4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2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2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2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2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2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2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2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2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28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28"/>
          <p:cNvCxnSpPr>
            <a:endCxn id="21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28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28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28"/>
          <p:cNvSpPr txBox="1"/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5" showMasterSp="0">
  <p:cSld name="Agenda 1.5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2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2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2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2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2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2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2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2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29"/>
          <p:cNvCxnSpPr>
            <a:endCxn id="23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29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29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29"/>
          <p:cNvSpPr txBox="1"/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6" showMasterSp="0">
  <p:cSld name="Agenda 1.6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p3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7" name="Google Shape;247;p3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3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3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3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3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3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3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30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30"/>
          <p:cNvCxnSpPr>
            <a:endCxn id="25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30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30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30"/>
          <p:cNvSpPr txBox="1"/>
          <p:nvPr>
            <p:ph type="title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ackground Slide">
  <p:cSld name="Blank Background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1">
  <p:cSld name="Agenda Divider 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p31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7" name="Google Shape;267;p3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31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2">
  <p:cSld name="Agenda Divider 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2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32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3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32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3">
  <p:cSld name="Agenda Divider 3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3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" name="Google Shape;283;p3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33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4">
  <p:cSld name="Agenda Divider 4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34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1" name="Google Shape;291;p3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4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34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1" showMasterSp="0">
  <p:cSld name="Presenters Divider 1.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3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3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3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3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3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3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3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4" name="Google Shape;30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35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35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8" name="Google Shape;308;p35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35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35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35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3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5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35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35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2" showMasterSp="0">
  <p:cSld name="Presenters Divider 1.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3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3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3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3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3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3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3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6" name="Google Shape;3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36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36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1" name="Google Shape;331;p36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36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36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36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36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36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36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3" showMasterSp="0">
  <p:cSld name="Presenters Divider 1.3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3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3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3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3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3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3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3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8" name="Google Shape;3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7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37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37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3" name="Google Shape;353;p37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37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37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37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37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37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37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4" showMasterSp="0">
  <p:cSld name="Presenters Divider 1.4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3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3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3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3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3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0" name="Google Shape;3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38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38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38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5" name="Google Shape;375;p38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38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38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38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38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38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38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 1.5" showMasterSp="0">
  <p:cSld name="Presenters Divider  1.5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3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3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3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3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9" name="Google Shape;389;p3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3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3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2" name="Google Shape;39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39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39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39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7" name="Google Shape;397;p39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39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39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39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39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39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39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6" showMasterSp="0">
  <p:cSld name="Presenters Divider 1.6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4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4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4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4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4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p4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4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4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4" name="Google Shape;41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0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40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40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9" name="Google Shape;419;p40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Google Shape;420;p40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40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40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40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Google Shape;424;p40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40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9087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7" showMasterSp="0">
  <p:cSld name="Presenters Divider 1.7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4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0" name="Google Shape;430;p4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1" name="Google Shape;431;p4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4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3" name="Google Shape;433;p4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4" name="Google Shape;434;p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4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6" name="Google Shape;4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1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41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Google Shape;440;p41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1" name="Google Shape;441;p41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41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Google Shape;443;p41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41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Google Shape;445;p41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41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41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8" showMasterSp="0">
  <p:cSld name="Presenters Divider 1.8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4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4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3" name="Google Shape;453;p4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4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4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4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7" name="Google Shape;457;p4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8" name="Google Shape;45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2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p42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42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3" name="Google Shape;463;p42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Google Shape;464;p42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42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Google Shape;466;p42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42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42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9" name="Google Shape;469;p42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1" showMasterSp="0">
  <p:cSld name="Presenters Divider 2.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3"/>
          <p:cNvSpPr/>
          <p:nvPr>
            <p:ph idx="2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4" name="Google Shape;474;p43"/>
          <p:cNvSpPr/>
          <p:nvPr>
            <p:ph idx="3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5" name="Google Shape;475;p43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43"/>
          <p:cNvSpPr txBox="1"/>
          <p:nvPr>
            <p:ph idx="4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43"/>
          <p:cNvSpPr txBox="1"/>
          <p:nvPr>
            <p:ph idx="5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43"/>
          <p:cNvSpPr txBox="1"/>
          <p:nvPr>
            <p:ph idx="6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4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p4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2" name="Google Shape;482;p4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p4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4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43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6" name="Google Shape;486;p43"/>
          <p:cNvCxnSpPr>
            <a:endCxn id="487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43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43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9" name="Google Shape;489;p43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0" name="Google Shape;490;p43"/>
          <p:cNvSpPr/>
          <p:nvPr>
            <p:ph idx="7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Google Shape;491;p43"/>
          <p:cNvSpPr txBox="1"/>
          <p:nvPr>
            <p:ph idx="8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43"/>
          <p:cNvSpPr txBox="1"/>
          <p:nvPr>
            <p:ph idx="9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2" showMasterSp="0">
  <p:cSld name="Presenters Divider 2.2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" name="Google Shape;498;p4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4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4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4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2" name="Google Shape;502;p44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44"/>
          <p:cNvCxnSpPr>
            <a:endCxn id="504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p44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44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6" name="Google Shape;506;p44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7" name="Google Shape;507;p44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8" name="Google Shape;508;p44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Google Shape;509;p44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Google Shape;510;p44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p44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2" name="Google Shape;512;p44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Google Shape;513;p44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p44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Google Shape;515;p44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3" showMasterSp="0">
  <p:cSld name="Presenters Divider 2.3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1" name="Google Shape;521;p4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2" name="Google Shape;522;p4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3" name="Google Shape;523;p4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4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5" name="Google Shape;525;p4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45"/>
          <p:cNvCxnSpPr>
            <a:endCxn id="527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7" name="Google Shape;527;p45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45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9" name="Google Shape;529;p45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0" name="Google Shape;530;p45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Google Shape;531;p45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45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45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4" name="Google Shape;534;p45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5" name="Google Shape;535;p45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6" name="Google Shape;536;p45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7" name="Google Shape;537;p45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45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4" showMasterSp="0">
  <p:cSld name="Presenters Divider 2.4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4" name="Google Shape;544;p4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5" name="Google Shape;545;p4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p4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4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8" name="Google Shape;548;p46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46"/>
          <p:cNvCxnSpPr>
            <a:endCxn id="550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0" name="Google Shape;550;p46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1" name="Google Shape;551;p46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2" name="Google Shape;552;p46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3" name="Google Shape;553;p46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46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46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6" name="Google Shape;556;p46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Google Shape;557;p46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46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9" name="Google Shape;559;p46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46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46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5" showMasterSp="0">
  <p:cSld name="Presenters Divider 2.5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7" name="Google Shape;567;p4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8" name="Google Shape;568;p4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9" name="Google Shape;569;p4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4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1" name="Google Shape;571;p47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Google Shape;572;p47"/>
          <p:cNvCxnSpPr>
            <a:endCxn id="573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p47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" name="Google Shape;574;p47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5" name="Google Shape;575;p47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6" name="Google Shape;576;p47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Google Shape;577;p47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47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9" name="Google Shape;579;p47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p47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1" name="Google Shape;581;p47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2" name="Google Shape;582;p47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3" name="Google Shape;583;p47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4" name="Google Shape;584;p47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6" showMasterSp="0">
  <p:cSld name="Presenters Divider 2.6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4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1" name="Google Shape;591;p4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2" name="Google Shape;592;p4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4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4" name="Google Shape;594;p48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48"/>
          <p:cNvCxnSpPr>
            <a:endCxn id="596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6" name="Google Shape;596;p48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7" name="Google Shape;597;p48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8" name="Google Shape;598;p48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9" name="Google Shape;599;p48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0" name="Google Shape;600;p48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1" name="Google Shape;601;p48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48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3" name="Google Shape;603;p48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48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48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48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Google Shape;607;p48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7" showMasterSp="0">
  <p:cSld name="Presenters Divider 2.7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4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3" name="Google Shape;613;p4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4" name="Google Shape;614;p4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5" name="Google Shape;615;p4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4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7" name="Google Shape;617;p49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p49"/>
          <p:cNvCxnSpPr/>
          <p:nvPr/>
        </p:nvCxnSpPr>
        <p:spPr>
          <a:xfrm rot="10800000">
            <a:off x="418349" y="1933515"/>
            <a:ext cx="0" cy="433711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9" name="Google Shape;619;p49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620" name="Google Shape;620;p49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1" name="Google Shape;621;p49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9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3" name="Google Shape;623;p49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49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5" name="Google Shape;625;p49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49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7" name="Google Shape;627;p49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8" name="Google Shape;628;p49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9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49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8" showMasterSp="0">
  <p:cSld name="Presenters Divider 2.8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5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5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5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8" name="Google Shape;638;p5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5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0" name="Google Shape;640;p50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50"/>
          <p:cNvCxnSpPr>
            <a:endCxn id="642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50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50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4" name="Google Shape;644;p50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5" name="Google Shape;645;p50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Google Shape;646;p50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p50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Google Shape;648;p50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50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50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50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50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50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1 White" showMasterSp="0">
  <p:cSld name="Cover 1 Whit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610726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5"/>
          <p:cNvSpPr txBox="1"/>
          <p:nvPr>
            <p:ph idx="1" type="body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5"/>
          <p:cNvSpPr txBox="1"/>
          <p:nvPr>
            <p:ph idx="2" type="body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5"/>
          <p:cNvSpPr txBox="1"/>
          <p:nvPr>
            <p:ph idx="3" type="body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999" y="5507609"/>
            <a:ext cx="1189827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>
            <p:ph idx="4" type="body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1" showMasterSp="0">
  <p:cSld name="Presenters Divider 5.1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5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8" name="Google Shape;658;p5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9" name="Google Shape;659;p5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5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1" name="Google Shape;661;p5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2" name="Google Shape;662;p5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5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4" name="Google Shape;66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1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6" name="Google Shape;666;p51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51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51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51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5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1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51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2" showMasterSp="0">
  <p:cSld name="Presenters Divider 5.2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" name="Google Shape;676;p5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7" name="Google Shape;677;p5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8" name="Google Shape;678;p5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5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0" name="Google Shape;680;p5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1" name="Google Shape;681;p5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5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3" name="Google Shape;68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2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5" name="Google Shape;685;p52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52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52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52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5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2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3" showMasterSp="0">
  <p:cSld name="Presenters Divider 5.3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5" name="Google Shape;695;p5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p5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7" name="Google Shape;697;p5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5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9" name="Google Shape;699;p5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0" name="Google Shape;700;p5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1" name="Google Shape;701;p5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2" name="Google Shape;70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53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4" name="Google Shape;704;p53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p53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53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53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5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3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53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4" showMasterSp="0">
  <p:cSld name="Presenters Divider 5.4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5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5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5" name="Google Shape;715;p5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6" name="Google Shape;716;p5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5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8" name="Google Shape;718;p5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9" name="Google Shape;719;p5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0" name="Google Shape;720;p5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1" name="Google Shape;72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4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3" name="Google Shape;723;p54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54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54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54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5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54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5" showMasterSp="0">
  <p:cSld name="Presenters Divider 5.5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5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5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4" name="Google Shape;734;p5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5" name="Google Shape;735;p5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5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7" name="Google Shape;737;p5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8" name="Google Shape;738;p5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9" name="Google Shape;739;p5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40" name="Google Shape;74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55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2" name="Google Shape;742;p55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55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55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55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5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55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55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6" showMasterSp="0">
  <p:cSld name="Presenters Divider 5.6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5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3" name="Google Shape;753;p5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4" name="Google Shape;754;p5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5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6" name="Google Shape;756;p5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7" name="Google Shape;757;p5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Google Shape;758;p5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9" name="Google Shape;7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6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1" name="Google Shape;761;p56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Google Shape;762;p56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56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56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5" name="Google Shape;765;p5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6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7" name="Google Shape;767;p56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7" showMasterSp="0">
  <p:cSld name="Presenters Divider 5.7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5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1" name="Google Shape;771;p5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2" name="Google Shape;772;p5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3" name="Google Shape;773;p5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4" name="Google Shape;774;p5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p5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6" name="Google Shape;776;p5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7" name="Google Shape;777;p5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8" name="Google Shape;77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57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0" name="Google Shape;780;p57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1" name="Google Shape;781;p57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2" name="Google Shape;782;p57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57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4" name="Google Shape;784;p5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57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Google Shape;786;p57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8" showMasterSp="0">
  <p:cSld name="Presenters Divider 5.8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5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0" name="Google Shape;790;p5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1" name="Google Shape;791;p5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2" name="Google Shape;792;p5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3" name="Google Shape;793;p5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4" name="Google Shape;794;p5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5" name="Google Shape;795;p5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6" name="Google Shape;796;p5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7" name="Google Shape;79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58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9" name="Google Shape;799;p58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0" name="Google Shape;800;p58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Google Shape;801;p58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2" name="Google Shape;802;p58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5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58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Google Shape;805;p58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Engage with ICANN White">
  <p:cSld name="2_Engage with ICANN White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9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9"/>
          <p:cNvSpPr txBox="1"/>
          <p:nvPr/>
        </p:nvSpPr>
        <p:spPr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9"/>
          <p:cNvSpPr txBox="1"/>
          <p:nvPr/>
        </p:nvSpPr>
        <p:spPr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810" name="Google Shape;810;p59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Logo_W.eps" id="811" name="Google Shape;81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82" y="871077"/>
            <a:ext cx="1962493" cy="152317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59"/>
          <p:cNvSpPr txBox="1"/>
          <p:nvPr>
            <p:ph idx="1" type="body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3" name="Google Shape;813;p59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14" name="Google Shape;814;p59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815" name="Google Shape;815;p59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816" name="Google Shape;816;p59"/>
              <p:cNvSpPr txBox="1"/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3"/>
                  </a:rPr>
                  <a:t>flickr.com/icann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7842_social_style_3_flikr-128.png" id="817" name="Google Shape;817;p59">
                <a:hlinkClick r:id="rId4"/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8" name="Google Shape;818;p59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819" name="Google Shape;819;p59"/>
              <p:cNvSpPr txBox="1"/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6"/>
                  </a:rPr>
                  <a:t>linkedin/company/icann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64_social_style_3_in-128.png" id="820" name="Google Shape;820;p59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1" name="Google Shape;821;p59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822" name="Google Shape;822;p59"/>
              <p:cNvSpPr txBox="1"/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9"/>
                  </a:rPr>
                  <a:t>@icann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433_social_style_3_twiter-128.png" id="823" name="Google Shape;823;p59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4" name="Google Shape;824;p59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825" name="Google Shape;825;p59"/>
              <p:cNvSpPr txBox="1"/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2"/>
                  </a:rPr>
                  <a:t>facebook.com/icannorg 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41_social_style_3_facebook-128.png" id="826" name="Google Shape;826;p59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27" name="Google Shape;827;p59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descr="1420948149_social_style_3_youtube-128.png" id="828" name="Google Shape;828;p59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9" name="Google Shape;829;p59"/>
              <p:cNvSpPr txBox="1"/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7"/>
                  </a:rPr>
                  <a:t>youtube.com/icannnews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0" name="Google Shape;830;p59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831" name="Google Shape;831;p59"/>
              <p:cNvSpPr txBox="1"/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18"/>
                  </a:rPr>
                  <a:t>soundcloud/icann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32" name="Google Shape;832;p59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3" name="Google Shape;833;p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834" name="Google Shape;834;p59"/>
              <p:cNvSpPr txBox="1"/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0"/>
                  </a:rPr>
                  <a:t>slideshare/icannpresentations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64_social_style_3_in-128.png" id="835" name="Google Shape;835;p59">
                <a:hlinkClick r:id="rId21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6" name="Google Shape;836;p59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837" name="Google Shape;837;p59"/>
              <p:cNvSpPr txBox="1"/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b="0" i="0" lang="en-US" sz="1400" u="sng" cap="none" strike="noStrike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  <a:hlinkClick r:id="rId22"/>
                  </a:rPr>
                  <a:t>instagram.com/icannorg</a:t>
                </a:r>
                <a:endParaRPr b="0" i="0" sz="1400" u="none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38" name="Google Shape;838;p59"/>
              <p:cNvPicPr preferRelativeResize="0"/>
              <p:nvPr/>
            </p:nvPicPr>
            <p:blipFill/>
            <p:spPr>
              <a:xfrm>
                <a:off x="6434703" y="4228306"/>
                <a:ext cx="358717" cy="3587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gage with ICANN Blue" showMasterSp="0">
  <p:cSld name="Engage with ICANN Blue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60"/>
          <p:cNvSpPr txBox="1"/>
          <p:nvPr/>
        </p:nvSpPr>
        <p:spPr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0"/>
          <p:cNvSpPr txBox="1"/>
          <p:nvPr/>
        </p:nvSpPr>
        <p:spPr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4" name="Google Shape;844;p6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5" name="Google Shape;845;p6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46" name="Google Shape;84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799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60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8" name="Google Shape;848;p60"/>
          <p:cNvCxnSpPr/>
          <p:nvPr/>
        </p:nvCxnSpPr>
        <p:spPr>
          <a:xfrm rot="10800000">
            <a:off x="0" y="6320453"/>
            <a:ext cx="17904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9" name="Google Shape;849;p60"/>
          <p:cNvCxnSpPr/>
          <p:nvPr/>
        </p:nvCxnSpPr>
        <p:spPr>
          <a:xfrm rot="10800000">
            <a:off x="1878696" y="6320453"/>
            <a:ext cx="66934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60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0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2" name="Google Shape;852;p60"/>
          <p:cNvCxnSpPr>
            <a:endCxn id="853" idx="0"/>
          </p:cNvCxnSpPr>
          <p:nvPr/>
        </p:nvCxnSpPr>
        <p:spPr>
          <a:xfrm rot="10800000">
            <a:off x="1834554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3" name="Google Shape;853;p60"/>
          <p:cNvSpPr/>
          <p:nvPr/>
        </p:nvSpPr>
        <p:spPr>
          <a:xfrm rot="-5400000">
            <a:off x="1834554" y="2220449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4" name="Google Shape;854;p60"/>
          <p:cNvCxnSpPr/>
          <p:nvPr/>
        </p:nvCxnSpPr>
        <p:spPr>
          <a:xfrm rot="10800000">
            <a:off x="1895439" y="2220449"/>
            <a:ext cx="669167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5" name="Google Shape;855;p60"/>
          <p:cNvCxnSpPr/>
          <p:nvPr/>
        </p:nvCxnSpPr>
        <p:spPr>
          <a:xfrm rot="10800000">
            <a:off x="8686803" y="6320453"/>
            <a:ext cx="45719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6" name="Google Shape;856;p60"/>
          <p:cNvCxnSpPr/>
          <p:nvPr/>
        </p:nvCxnSpPr>
        <p:spPr>
          <a:xfrm rot="10800000">
            <a:off x="8678063" y="2219538"/>
            <a:ext cx="46593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7" name="Google Shape;857;p60"/>
          <p:cNvSpPr txBox="1"/>
          <p:nvPr>
            <p:ph type="title"/>
          </p:nvPr>
        </p:nvSpPr>
        <p:spPr>
          <a:xfrm>
            <a:off x="374904" y="42394"/>
            <a:ext cx="885601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58" name="Google Shape;858;p60"/>
          <p:cNvGrpSpPr/>
          <p:nvPr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859" name="Google Shape;859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0" name="Google Shape;860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1" name="Google Shape;861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2" name="Google Shape;862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4" name="Google Shape;864;p6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5" name="Google Shape;865;p6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6" name="Google Shape;866;p6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1 Blue" showMasterSp="0">
  <p:cSld name="Cover 1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610724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2" type="body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3" type="body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992" y="5512926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/>
          <p:nvPr>
            <p:ph idx="4" type="body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2 White" showMasterSp="0">
  <p:cSld name="Cover 2 Whit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7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7"/>
          <p:cNvCxnSpPr/>
          <p:nvPr/>
        </p:nvCxnSpPr>
        <p:spPr>
          <a:xfrm rot="10800000">
            <a:off x="1878696" y="6124511"/>
            <a:ext cx="66934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7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17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17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17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076" y="4878249"/>
            <a:ext cx="1189829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4" type="body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2 Decorative">
  <p:cSld name="Cover 2 Decorativ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18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8"/>
          <p:cNvCxnSpPr/>
          <p:nvPr/>
        </p:nvCxnSpPr>
        <p:spPr>
          <a:xfrm rot="10800000">
            <a:off x="1878696" y="6124511"/>
            <a:ext cx="66934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8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8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18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18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8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105" y="4878249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4" type="body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-Width Photo" showMasterSp="0">
  <p:cSld name="Full-Width Phot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>
            <p:ph idx="2" type="pic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No Header/Footer)" showMasterSp="0">
  <p:cSld name="Blank (No Header/Footer)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" name="Google Shape;13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7744" y="6460580"/>
            <a:ext cx="368520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"/>
          <p:cNvSpPr txBox="1"/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 by Latin GP</a:t>
            </a:r>
            <a:endParaRPr/>
          </a:p>
        </p:txBody>
      </p:sp>
      <p:sp>
        <p:nvSpPr>
          <p:cNvPr id="872" name="Google Shape;872;p1"/>
          <p:cNvSpPr txBox="1"/>
          <p:nvPr>
            <p:ph idx="1" type="body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Mirjana Tasić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Chair, Latin GP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0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Project Timeline</a:t>
            </a:r>
            <a:endParaRPr sz="2520"/>
          </a:p>
        </p:txBody>
      </p:sp>
      <p:sp>
        <p:nvSpPr>
          <p:cNvPr id="957" name="Google Shape;957;p10"/>
          <p:cNvSpPr/>
          <p:nvPr/>
        </p:nvSpPr>
        <p:spPr>
          <a:xfrm>
            <a:off x="992520" y="3172680"/>
            <a:ext cx="7022160" cy="91080"/>
          </a:xfrm>
          <a:prstGeom prst="chevron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10"/>
          <p:cNvSpPr/>
          <p:nvPr/>
        </p:nvSpPr>
        <p:spPr>
          <a:xfrm>
            <a:off x="1311120" y="3128040"/>
            <a:ext cx="165960" cy="165960"/>
          </a:xfrm>
          <a:prstGeom prst="ellipse">
            <a:avLst/>
          </a:prstGeom>
          <a:solidFill>
            <a:srgbClr val="1D9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10"/>
          <p:cNvSpPr/>
          <p:nvPr/>
        </p:nvSpPr>
        <p:spPr>
          <a:xfrm>
            <a:off x="3794760" y="3128040"/>
            <a:ext cx="165960" cy="165960"/>
          </a:xfrm>
          <a:prstGeom prst="ellipse">
            <a:avLst/>
          </a:prstGeom>
          <a:solidFill>
            <a:srgbClr val="EA90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10"/>
          <p:cNvSpPr/>
          <p:nvPr/>
        </p:nvSpPr>
        <p:spPr>
          <a:xfrm>
            <a:off x="5043600" y="3128040"/>
            <a:ext cx="165960" cy="165960"/>
          </a:xfrm>
          <a:prstGeom prst="ellipse">
            <a:avLst/>
          </a:prstGeom>
          <a:solidFill>
            <a:srgbClr val="DB60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10"/>
          <p:cNvSpPr/>
          <p:nvPr/>
        </p:nvSpPr>
        <p:spPr>
          <a:xfrm>
            <a:off x="6258240" y="3128040"/>
            <a:ext cx="165960" cy="165960"/>
          </a:xfrm>
          <a:prstGeom prst="ellipse">
            <a:avLst/>
          </a:prstGeom>
          <a:solidFill>
            <a:srgbClr val="0D43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0"/>
          <p:cNvSpPr/>
          <p:nvPr/>
        </p:nvSpPr>
        <p:spPr>
          <a:xfrm>
            <a:off x="7479000" y="3128040"/>
            <a:ext cx="165960" cy="165960"/>
          </a:xfrm>
          <a:prstGeom prst="ellipse">
            <a:avLst/>
          </a:prstGeom>
          <a:solidFill>
            <a:srgbClr val="1768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10"/>
          <p:cNvSpPr/>
          <p:nvPr/>
        </p:nvSpPr>
        <p:spPr>
          <a:xfrm rot="8100000">
            <a:off x="764640" y="1484280"/>
            <a:ext cx="1259280" cy="1259280"/>
          </a:xfrm>
          <a:prstGeom prst="teardrop">
            <a:avLst>
              <a:gd fmla="val 96125" name="adj"/>
            </a:avLst>
          </a:prstGeom>
          <a:solidFill>
            <a:srgbClr val="2599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10"/>
          <p:cNvSpPr/>
          <p:nvPr/>
        </p:nvSpPr>
        <p:spPr>
          <a:xfrm>
            <a:off x="78840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0"/>
          <p:cNvSpPr/>
          <p:nvPr/>
        </p:nvSpPr>
        <p:spPr>
          <a:xfrm>
            <a:off x="2545200" y="3128040"/>
            <a:ext cx="165960" cy="165960"/>
          </a:xfrm>
          <a:prstGeom prst="ellipse">
            <a:avLst/>
          </a:prstGeom>
          <a:solidFill>
            <a:srgbClr val="1B6F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0"/>
          <p:cNvSpPr/>
          <p:nvPr/>
        </p:nvSpPr>
        <p:spPr>
          <a:xfrm rot="8100000">
            <a:off x="1998360" y="1519920"/>
            <a:ext cx="1259280" cy="1259280"/>
          </a:xfrm>
          <a:prstGeom prst="teardrop">
            <a:avLst>
              <a:gd fmla="val 96125" name="adj"/>
            </a:avLst>
          </a:prstGeom>
          <a:solidFill>
            <a:srgbClr val="1B6F7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10"/>
          <p:cNvSpPr/>
          <p:nvPr/>
        </p:nvSpPr>
        <p:spPr>
          <a:xfrm>
            <a:off x="2021760" y="184032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0"/>
          <p:cNvSpPr/>
          <p:nvPr/>
        </p:nvSpPr>
        <p:spPr>
          <a:xfrm rot="8100000">
            <a:off x="3231720" y="1484280"/>
            <a:ext cx="1259280" cy="1259280"/>
          </a:xfrm>
          <a:prstGeom prst="teardrop">
            <a:avLst>
              <a:gd fmla="val 96125" name="adj"/>
            </a:avLst>
          </a:prstGeom>
          <a:solidFill>
            <a:srgbClr val="EA903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10"/>
          <p:cNvSpPr/>
          <p:nvPr/>
        </p:nvSpPr>
        <p:spPr>
          <a:xfrm>
            <a:off x="325548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0"/>
          <p:cNvSpPr/>
          <p:nvPr/>
        </p:nvSpPr>
        <p:spPr>
          <a:xfrm rot="8100000">
            <a:off x="4465440" y="1484280"/>
            <a:ext cx="1259280" cy="1259280"/>
          </a:xfrm>
          <a:prstGeom prst="teardrop">
            <a:avLst>
              <a:gd fmla="val 96125" name="adj"/>
            </a:avLst>
          </a:prstGeom>
          <a:solidFill>
            <a:srgbClr val="DB60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0"/>
          <p:cNvSpPr/>
          <p:nvPr/>
        </p:nvSpPr>
        <p:spPr>
          <a:xfrm>
            <a:off x="448884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0"/>
          <p:cNvSpPr/>
          <p:nvPr/>
        </p:nvSpPr>
        <p:spPr>
          <a:xfrm rot="8100000">
            <a:off x="5698800" y="1484280"/>
            <a:ext cx="1259280" cy="1259280"/>
          </a:xfrm>
          <a:prstGeom prst="teardrop">
            <a:avLst>
              <a:gd fmla="val 96125" name="adj"/>
            </a:avLst>
          </a:prstGeom>
          <a:solidFill>
            <a:srgbClr val="0D43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10"/>
          <p:cNvSpPr/>
          <p:nvPr/>
        </p:nvSpPr>
        <p:spPr>
          <a:xfrm>
            <a:off x="572256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0"/>
          <p:cNvSpPr/>
          <p:nvPr/>
        </p:nvSpPr>
        <p:spPr>
          <a:xfrm rot="8100000">
            <a:off x="6932520" y="1484280"/>
            <a:ext cx="1259280" cy="1259280"/>
          </a:xfrm>
          <a:prstGeom prst="teardrop">
            <a:avLst>
              <a:gd fmla="val 96125" name="adj"/>
            </a:avLst>
          </a:prstGeom>
          <a:solidFill>
            <a:srgbClr val="1768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10"/>
          <p:cNvSpPr/>
          <p:nvPr/>
        </p:nvSpPr>
        <p:spPr>
          <a:xfrm>
            <a:off x="695592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0"/>
          <p:cNvSpPr/>
          <p:nvPr/>
        </p:nvSpPr>
        <p:spPr>
          <a:xfrm>
            <a:off x="599040" y="3457800"/>
            <a:ext cx="1390320" cy="584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Develop Principles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0"/>
          <p:cNvSpPr/>
          <p:nvPr/>
        </p:nvSpPr>
        <p:spPr>
          <a:xfrm>
            <a:off x="1979279" y="3457800"/>
            <a:ext cx="1427597" cy="15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Develop code points repertoire and identify variants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0"/>
          <p:cNvSpPr/>
          <p:nvPr/>
        </p:nvSpPr>
        <p:spPr>
          <a:xfrm>
            <a:off x="3287160" y="3457800"/>
            <a:ext cx="119052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Submit proposal with code points repertoire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0"/>
          <p:cNvSpPr/>
          <p:nvPr/>
        </p:nvSpPr>
        <p:spPr>
          <a:xfrm>
            <a:off x="4477675" y="3457800"/>
            <a:ext cx="13857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Submit proposal adding cross-script variant analysis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0"/>
          <p:cNvSpPr/>
          <p:nvPr/>
        </p:nvSpPr>
        <p:spPr>
          <a:xfrm>
            <a:off x="5795640" y="3457800"/>
            <a:ext cx="1190520" cy="107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Submit proposal adding in-script variant analysis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0"/>
          <p:cNvSpPr/>
          <p:nvPr/>
        </p:nvSpPr>
        <p:spPr>
          <a:xfrm>
            <a:off x="823680" y="4660920"/>
            <a:ext cx="8319960" cy="31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154A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0"/>
          <p:cNvSpPr/>
          <p:nvPr/>
        </p:nvSpPr>
        <p:spPr>
          <a:xfrm>
            <a:off x="6980760" y="3459240"/>
            <a:ext cx="1385640" cy="15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Finalize the LGR proposal and publish for public comment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13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2352"/>
            </a:schemeClr>
          </a:solidFill>
          <a:ln cap="flat" cmpd="sng" w="25400">
            <a:solidFill>
              <a:srgbClr val="AA69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9F46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5490"/>
            </a:schemeClr>
          </a:solidFill>
          <a:ln cap="flat" cmpd="sng" w="25400">
            <a:solidFill>
              <a:srgbClr val="0930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104B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rgbClr val="0932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rgbClr val="145357"/>
          </a:solidFill>
          <a:ln cap="flat" cmpd="sng" w="25400">
            <a:solidFill>
              <a:srgbClr val="13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1372"/>
            </a:schemeClr>
          </a:solidFill>
          <a:ln cap="flat" cmpd="sng" w="25400">
            <a:solidFill>
              <a:srgbClr val="1262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Short History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Scope of Work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 of Working Group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 Accomplished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"/>
          <p:cNvSpPr txBox="1"/>
          <p:nvPr/>
        </p:nvSpPr>
        <p:spPr>
          <a:xfrm>
            <a:off x="6283988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Timeline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Agenda Overview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Short History</a:t>
            </a:r>
            <a:endParaRPr sz="2520"/>
          </a:p>
        </p:txBody>
      </p:sp>
      <p:sp>
        <p:nvSpPr>
          <p:cNvPr id="914" name="Google Shape;914;p3"/>
          <p:cNvSpPr txBox="1"/>
          <p:nvPr>
            <p:ph idx="1" type="body"/>
          </p:nvPr>
        </p:nvSpPr>
        <p:spPr>
          <a:xfrm>
            <a:off x="609600" y="803564"/>
            <a:ext cx="801295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June-August 2016 - GP restarted with new call for volunteers. 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15 May 2017  - The Latin GP seated 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September 2017 - GP proposal for Principals on inclusion and exclusion of code points was sent for an informal public review 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During September-November 2017 - GP has collected information about  455 languages using Latin script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May 2018 (for MSR-3) and October 2018 (for MSR-4) - GP submitted the code point repertoire to the Integration Panel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May 2018 – GP submitted the updated LGR proposal with repertoire 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January 2019 - GP submitted the updated LGR proposal with the cross-script variant analysis and the initial in-script variant analysis</a:t>
            </a:r>
            <a:endParaRPr/>
          </a:p>
          <a:p>
            <a:pPr indent="-342900" lvl="0" marL="342900" rtl="0" algn="l">
              <a:spcBef>
                <a:spcPts val="14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October 2019 - GP submitted the updated LGR proposal with partial in-script variant analysis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Script Geographic and Linguistic Spread</a:t>
            </a:r>
            <a:endParaRPr sz="2520"/>
          </a:p>
        </p:txBody>
      </p:sp>
      <p:pic>
        <p:nvPicPr>
          <p:cNvPr id="920" name="Google Shape;9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1800" y="685257"/>
            <a:ext cx="5968080" cy="351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"/>
          <p:cNvSpPr/>
          <p:nvPr/>
        </p:nvSpPr>
        <p:spPr>
          <a:xfrm flipH="1">
            <a:off x="191729" y="4279772"/>
            <a:ext cx="9144000" cy="24178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5E2B"/>
                </a:solidFill>
                <a:latin typeface="Arial"/>
                <a:ea typeface="Arial"/>
                <a:cs typeface="Arial"/>
                <a:sym typeface="Arial"/>
              </a:rPr>
              <a:t>Dark green </a:t>
            </a: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= Latin script is the sole main script.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9AC43"/>
                </a:solidFill>
                <a:latin typeface="Arial"/>
                <a:ea typeface="Arial"/>
                <a:cs typeface="Arial"/>
                <a:sym typeface="Arial"/>
              </a:rPr>
              <a:t>Light green </a:t>
            </a: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= Latin co-exists with other scripts.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rPr>
              <a:t>Grey</a:t>
            </a: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= Latin-script alphabets are sometimes extensively used due to the use of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           unofficial second languages, such as French in Algeria and English in Egypt,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           and to Latin transliteration of the official script, such as in China or in Japan.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Scope of Work for Code Point Analysis </a:t>
            </a:r>
            <a:endParaRPr sz="2520"/>
          </a:p>
        </p:txBody>
      </p:sp>
      <p:sp>
        <p:nvSpPr>
          <p:cNvPr id="927" name="Google Shape;927;p5"/>
          <p:cNvSpPr txBox="1"/>
          <p:nvPr>
            <p:ph idx="1" type="body"/>
          </p:nvPr>
        </p:nvSpPr>
        <p:spPr>
          <a:xfrm>
            <a:off x="607142" y="993203"/>
            <a:ext cx="7929716" cy="5185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Maximal String Repertoire Version 4 (MSR-4)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Subset of code points allowed in IDNA 2008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Unicode ranges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Controls and Basic Latin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Controls and Latin-1 Supplement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Latin Extended-A only lowercase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Latin Extended-B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IPA Extensions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Combining Diacritical Marks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Combining Diacritical Marks Supplement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Latin Extended Additional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Latin Extended-C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Non exhaustive list of 455 languages in scope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Non exhaustive list of EGIDS 1-5 languages contains 300 languages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Non exhaustive list of EGIDS 1-4 languages contains 181 languages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Proposed Repertoire has 210 Latin Code Points</a:t>
            </a:r>
            <a:endParaRPr/>
          </a:p>
          <a:p>
            <a:pPr indent="-252412" lvl="0" marL="342900" rtl="0" algn="l">
              <a:spcBef>
                <a:spcPts val="2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  <a:p>
            <a:pPr indent="-252412" lvl="0" marL="342900" rtl="0" algn="l">
              <a:spcBef>
                <a:spcPts val="2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Scope of Work for Variant Analysis </a:t>
            </a:r>
            <a:endParaRPr sz="2520"/>
          </a:p>
        </p:txBody>
      </p:sp>
      <p:sp>
        <p:nvSpPr>
          <p:cNvPr id="933" name="Google Shape;933;p6"/>
          <p:cNvSpPr txBox="1"/>
          <p:nvPr>
            <p:ph idx="1" type="body"/>
          </p:nvPr>
        </p:nvSpPr>
        <p:spPr>
          <a:xfrm>
            <a:off x="607142" y="840803"/>
            <a:ext cx="7929600" cy="48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2412" lvl="0" marL="342900" rtl="0" algn="l">
              <a:spcBef>
                <a:spcPts val="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In-script variant analysis</a:t>
            </a:r>
            <a:endParaRPr/>
          </a:p>
          <a:p>
            <a:pPr indent="-341312" lvl="1" marL="798512" rtl="0" algn="l">
              <a:spcBef>
                <a:spcPts val="200"/>
              </a:spcBef>
              <a:spcAft>
                <a:spcPts val="0"/>
              </a:spcAft>
              <a:buSzPts val="1425"/>
              <a:buChar char="⚪"/>
            </a:pPr>
            <a:r>
              <a:rPr lang="en-US"/>
              <a:t>visual variants</a:t>
            </a:r>
            <a:endParaRPr/>
          </a:p>
          <a:p>
            <a:pPr indent="-341312" lvl="1" marL="798512" rtl="0" algn="l">
              <a:spcBef>
                <a:spcPts val="200"/>
              </a:spcBef>
              <a:spcAft>
                <a:spcPts val="0"/>
              </a:spcAft>
              <a:buSzPts val="1425"/>
              <a:buChar char="⚪"/>
            </a:pPr>
            <a:r>
              <a:rPr lang="en-US"/>
              <a:t>non-visual variants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Cross-script variant analysis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Armenian script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Cyrillic script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Greek script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Other considerations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Basic shapes (e.g., circle “o”, single line “l”, and crescent “c” or “ɔ”) within all scripts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Underlining analysis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IDNA2003 Compatibility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Members</a:t>
            </a:r>
            <a:endParaRPr sz="2520"/>
          </a:p>
        </p:txBody>
      </p:sp>
      <p:sp>
        <p:nvSpPr>
          <p:cNvPr id="939" name="Google Shape;939;p7"/>
          <p:cNvSpPr txBox="1"/>
          <p:nvPr>
            <p:ph idx="1" type="body"/>
          </p:nvPr>
        </p:nvSpPr>
        <p:spPr>
          <a:xfrm>
            <a:off x="609600" y="993203"/>
            <a:ext cx="7929716" cy="4871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14 members ( 7 members active), 3 observers</a:t>
            </a:r>
            <a:endParaRPr/>
          </a:p>
          <a:p>
            <a:pPr indent="-252412" lvl="0" marL="342900" rtl="0" algn="l">
              <a:spcBef>
                <a:spcPts val="2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Language representatives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Africa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Asia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Australia and Oceania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Europe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North America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Diversity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Community Representatives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Linguistic Experts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Registry/Registrar Experts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Technical Community, DNS Experts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IDNA/Unicode Experts</a:t>
            </a:r>
            <a:endParaRPr/>
          </a:p>
          <a:p>
            <a:pPr indent="-250825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8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Challenges and Solutions</a:t>
            </a:r>
            <a:endParaRPr sz="2520"/>
          </a:p>
        </p:txBody>
      </p:sp>
      <p:sp>
        <p:nvSpPr>
          <p:cNvPr id="945" name="Google Shape;945;p8"/>
          <p:cNvSpPr txBox="1"/>
          <p:nvPr>
            <p:ph idx="1" type="body"/>
          </p:nvPr>
        </p:nvSpPr>
        <p:spPr>
          <a:xfrm>
            <a:off x="607150" y="792000"/>
            <a:ext cx="7929600" cy="5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Challenges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Many languages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Many code points to process </a:t>
            </a:r>
            <a:endParaRPr/>
          </a:p>
          <a:p>
            <a:pPr indent="-341312" lvl="1" marL="798512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Change of requirements</a:t>
            </a:r>
            <a:endParaRPr/>
          </a:p>
          <a:p>
            <a:pPr indent="-341312" lvl="1" marL="798512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Complex In-script Variant Analysis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Solutions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Process languages with EGIDS=1-4 first (181)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Consider processing languages with EGIDS=5 (110)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29 languages with at least 1 million users with sufficient reference are included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Define simple procedure for developing Latin script repertoire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Workload divided in two groups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Repertoire Working Group</a:t>
            </a:r>
            <a:endParaRPr/>
          </a:p>
          <a:p>
            <a:pPr indent="-341313" lvl="2" marL="125571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/>
              <a:t>Variant Working Group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Extend planned working time (finish 2020 instead of 2018)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9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Work Accomplished</a:t>
            </a:r>
            <a:endParaRPr sz="2520"/>
          </a:p>
        </p:txBody>
      </p:sp>
      <p:sp>
        <p:nvSpPr>
          <p:cNvPr id="951" name="Google Shape;951;p9"/>
          <p:cNvSpPr txBox="1"/>
          <p:nvPr>
            <p:ph idx="1" type="body"/>
          </p:nvPr>
        </p:nvSpPr>
        <p:spPr>
          <a:xfrm>
            <a:off x="607150" y="727874"/>
            <a:ext cx="79296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Developing Repertoire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181 of 181 EGIDS 1- 4 languages processed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29 EGIDS 5 languages processed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193 of 279 MSR-2 code points attested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3 non-MSR-2 code points are included in MSR-3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3 non-MSR-3 code points are included in MSR-4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22 Code Point Sequences identified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Developing Variants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In-script variants still ongoing (80% finished)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Cross-script variants with Armenian script defined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Cross-script variants with Cyrillic script defined </a:t>
            </a:r>
            <a:endParaRPr/>
          </a:p>
          <a:p>
            <a:pPr indent="-341313" lvl="1" marL="798513" rtl="0" algn="l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Cross-script variants with Greek script defined</a:t>
            </a:r>
            <a:endParaRPr/>
          </a:p>
          <a:p>
            <a:pPr indent="-341312" lvl="1" marL="798512" rtl="0" algn="l">
              <a:spcBef>
                <a:spcPts val="200"/>
              </a:spcBef>
              <a:spcAft>
                <a:spcPts val="0"/>
              </a:spcAft>
              <a:buSzPts val="1425"/>
              <a:buChar char="⚪"/>
            </a:pPr>
            <a:r>
              <a:rPr lang="en-US"/>
              <a:t>Special HTML Link (underlining) analysis completed</a:t>
            </a:r>
            <a:endParaRPr/>
          </a:p>
          <a:p>
            <a:pPr indent="-341312" lvl="1" marL="798512" rtl="0" algn="l">
              <a:spcBef>
                <a:spcPts val="200"/>
              </a:spcBef>
              <a:spcAft>
                <a:spcPts val="0"/>
              </a:spcAft>
              <a:buSzPts val="1425"/>
              <a:buChar char="⚪"/>
            </a:pPr>
            <a:r>
              <a:rPr lang="en-US"/>
              <a:t>IDNA2003 compatibility analysis  completed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Submitted the third version of proposal to the IP in May 2018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Submitted the fourth version of proposal to the IP in Jan 2019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/>
              <a:t>Submitted the fifth version of proposal to the IP in Oct 2019</a:t>
            </a:r>
            <a:endParaRPr/>
          </a:p>
          <a:p>
            <a:pPr indent="-252412" lvl="0" marL="342900" rtl="0" algn="l">
              <a:spcBef>
                <a:spcPts val="2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PPT_Arial_4x3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2018-09-18T03:21:04Z</dcterms:created>
  <dc:creator>Pitinan Kooarmornpatana</dc:creator>
</cp:coreProperties>
</file>