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7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>
      <p:cViewPr varScale="1">
        <p:scale>
          <a:sx n="103" d="100"/>
          <a:sy n="103" d="100"/>
        </p:scale>
        <p:origin x="8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34AC1-217D-074A-9D82-DC184AE0197C}" type="datetimeFigureOut">
              <a:rPr lang="en-US" smtClean="0"/>
              <a:t>1/25/18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84C40-80BA-B043-A90B-F43C51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25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901B8-90CA-974B-9840-8E242CD60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2EF561-0AEB-CB47-A165-A171F18806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34774-19B8-1546-93E8-B7AA8CB84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351A-23CC-6744-BD49-EC183C56FF64}" type="datetime1">
              <a:rPr lang="en-US" smtClean="0"/>
              <a:t>1/25/18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1505B-23B0-3C49-AE81-88CFE217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77DB5-AED0-B849-8495-5403CF99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50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EBB14-65C7-F140-B632-902F76F88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198314-ED42-5A46-A352-E6A265E21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B8802-7A95-0B41-A58D-F9C9631DC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02B7-1596-3D45-8EC1-FFF8E8FC0773}" type="datetime1">
              <a:rPr lang="en-US" smtClean="0"/>
              <a:t>1/25/18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DF187-8C39-B842-9E45-4A26FBB90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51688-FA67-9C40-8110-BB7C1615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0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D3351C-1C14-044D-9BE7-40F06A2ED2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3605B-C3B4-E54D-8710-0212C6622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E7E87-687B-624C-B6D9-70C5D1C7C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6D8F-4F72-1D4D-BEB7-9A14EB66302F}" type="datetime1">
              <a:rPr lang="en-US" smtClean="0"/>
              <a:t>1/25/18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C34C3-361B-BA42-B374-4A175D44D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03F90-CF66-9846-A4ED-540A85345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07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2D328-E989-E44E-8412-000A99899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A0BFB-7778-1C4E-A41E-FB8F77B45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6E088-5F14-9841-878B-5259243D9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C31D-3717-DE48-803D-ADE3D650DF2B}" type="datetime1">
              <a:rPr lang="en-US" smtClean="0"/>
              <a:t>1/25/18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1D228-9CC8-344E-BDB5-BE4BA200A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655A6-AAEA-4C46-B203-3F3697D7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41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60802-0FA6-6445-B206-8C187BF72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E9BF3-F647-8649-B277-616B42E72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F4B47-6AAA-8E43-8B03-AA86EBF5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6F1-023C-F34A-89DA-B4D48946FE96}" type="datetime1">
              <a:rPr lang="en-US" smtClean="0"/>
              <a:t>1/25/18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AA6B0-1BFD-F24F-B865-86CE12E13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45302-A402-734A-84EA-B616F7F1E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73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40BF-3373-C94E-B53D-2E62584F1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BBBE8-C7CE-6448-AA03-1A56C90DA5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B7C666-C119-9442-AEDD-10246C783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8920B2-B401-5945-AF79-B19987F88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3F155-7E19-3542-931A-01FCF3DD8BD3}" type="datetime1">
              <a:rPr lang="en-US" smtClean="0"/>
              <a:t>1/25/18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F44E1-8549-5643-AC9B-CBD81F6F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38F2F-0735-6246-A3BE-15E9A48C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5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CE541-9B01-EB44-96FD-DA3AA96CB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800A2-6207-2A43-886A-2A6F21683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8EE6F-8A99-8144-8CB7-8EC9BDEC2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7A93CC-7333-854E-AEEC-EAA8BAC54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8B84B-451D-244C-87D4-99EE1F40A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CEDA22-08D8-DF44-8E37-2F8F84014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439A-4CF0-C442-A512-FF5B48D282E9}" type="datetime1">
              <a:rPr lang="en-US" smtClean="0"/>
              <a:t>1/25/18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A5A4D8-6BDF-EE45-A17F-EA6A48182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B134B1-6CA7-504E-A77F-8BE0DB29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19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EA33F-86D8-A340-9CEE-20449C152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EB411-3D13-4E4E-A3D0-A83DF5820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16C79-AC41-0148-B63B-9F1973A96B0E}" type="datetime1">
              <a:rPr lang="en-US" smtClean="0"/>
              <a:t>1/25/18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AC823A-49DE-8B4A-A41A-B7E20F472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1F1F42-B450-244E-81EC-AA092BA08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2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B6A363-1575-C54C-B9C2-AA818DE8C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F8267-282C-2B48-9AF1-2D73D943C67C}" type="datetime1">
              <a:rPr lang="en-US" smtClean="0"/>
              <a:t>1/25/18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6FDF45-A154-E14E-B5E0-8BD6F648D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B4829B-172F-8646-BFE8-28D76FDD7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3B11F-89DF-844C-B826-BFC8765F9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459D5-77CE-BF41-B371-D3D8C333E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EE866-C4A1-B144-A5F2-B94349D2A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68A43-2001-744C-B764-990A78EEF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EED-F98E-A54E-BDDA-C7CE6370DF5A}" type="datetime1">
              <a:rPr lang="en-US" smtClean="0"/>
              <a:t>1/25/18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53486-244F-3047-8F3D-13E7EC719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DC82F-FFEB-A54C-A94E-E09DFE47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2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2ED44-7E83-7F43-B982-7F12BA45C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81FD-3D86-784D-864C-B8B4F63549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502148-E45F-D44C-9594-C2579AF82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005E72-B260-4144-973D-353C16B03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B625-0863-9347-8E26-FC538353B1A1}" type="datetime1">
              <a:rPr lang="en-US" smtClean="0"/>
              <a:t>1/25/18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FEB13-647F-3F40-B4D2-32848E730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30AA4-78A2-7940-98EC-31B8D0196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18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67A051-E3C0-AA45-9928-77F320F78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D735E-8C94-CF42-9F44-139C10874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06E3C-1F34-8044-B7B5-B4CA21BDC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B6B60-26D6-A241-97C7-664B2F2BA161}" type="datetime1">
              <a:rPr lang="en-US" smtClean="0"/>
              <a:t>1/25/18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83B4D-21E7-DB44-8CDD-2957399E2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Latin GP - Brussels - January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9E3C2-A8A8-A24D-AC75-D17772F499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5A87B-26B4-1D47-B5E2-D9EA910A0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unicode.org/cldr/utility/character.j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DB8EB-427A-2A48-B40F-4760285895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Variant Analysis of the</a:t>
            </a:r>
            <a:br>
              <a:rPr lang="en-US" sz="4800" dirty="0"/>
            </a:br>
            <a:r>
              <a:rPr lang="en-US" sz="4800" dirty="0"/>
              <a:t>Latin Script for the Root Zone LGR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A7D0B3-85D4-364A-AF68-2CA163CD11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Brussels - January 29-31, 2018</a:t>
            </a:r>
          </a:p>
        </p:txBody>
      </p:sp>
    </p:spTree>
    <p:extLst>
      <p:ext uri="{BB962C8B-B14F-4D97-AF65-F5344CB8AC3E}">
        <p14:creationId xmlns:p14="http://schemas.microsoft.com/office/powerpoint/2010/main" val="1186150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97692-9C43-A545-9CDC-D3D8B4C50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Methodology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D3E07-65AA-5F47-A962-6F6A9BC7B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61D6FC-88E2-984A-B195-6CF50DB5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0B23D84-25A0-3640-B801-E3583D759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98569"/>
              </p:ext>
            </p:extLst>
          </p:nvPr>
        </p:nvGraphicFramePr>
        <p:xfrm>
          <a:off x="838200" y="2256911"/>
          <a:ext cx="10825861" cy="2595504"/>
        </p:xfrm>
        <a:graphic>
          <a:graphicData uri="http://schemas.openxmlformats.org/drawingml/2006/table">
            <a:tbl>
              <a:tblPr/>
              <a:tblGrid>
                <a:gridCol w="736554">
                  <a:extLst>
                    <a:ext uri="{9D8B030D-6E8A-4147-A177-3AD203B41FA5}">
                      <a16:colId xmlns:a16="http://schemas.microsoft.com/office/drawing/2014/main" val="3370664998"/>
                    </a:ext>
                  </a:extLst>
                </a:gridCol>
                <a:gridCol w="610155">
                  <a:extLst>
                    <a:ext uri="{9D8B030D-6E8A-4147-A177-3AD203B41FA5}">
                      <a16:colId xmlns:a16="http://schemas.microsoft.com/office/drawing/2014/main" val="2133543683"/>
                    </a:ext>
                  </a:extLst>
                </a:gridCol>
                <a:gridCol w="1176620">
                  <a:extLst>
                    <a:ext uri="{9D8B030D-6E8A-4147-A177-3AD203B41FA5}">
                      <a16:colId xmlns:a16="http://schemas.microsoft.com/office/drawing/2014/main" val="775319044"/>
                    </a:ext>
                  </a:extLst>
                </a:gridCol>
                <a:gridCol w="615002">
                  <a:extLst>
                    <a:ext uri="{9D8B030D-6E8A-4147-A177-3AD203B41FA5}">
                      <a16:colId xmlns:a16="http://schemas.microsoft.com/office/drawing/2014/main" val="2220023761"/>
                    </a:ext>
                  </a:extLst>
                </a:gridCol>
                <a:gridCol w="776775">
                  <a:extLst>
                    <a:ext uri="{9D8B030D-6E8A-4147-A177-3AD203B41FA5}">
                      <a16:colId xmlns:a16="http://schemas.microsoft.com/office/drawing/2014/main" val="2196473393"/>
                    </a:ext>
                  </a:extLst>
                </a:gridCol>
                <a:gridCol w="696024">
                  <a:extLst>
                    <a:ext uri="{9D8B030D-6E8A-4147-A177-3AD203B41FA5}">
                      <a16:colId xmlns:a16="http://schemas.microsoft.com/office/drawing/2014/main" val="3845497900"/>
                    </a:ext>
                  </a:extLst>
                </a:gridCol>
                <a:gridCol w="741405">
                  <a:extLst>
                    <a:ext uri="{9D8B030D-6E8A-4147-A177-3AD203B41FA5}">
                      <a16:colId xmlns:a16="http://schemas.microsoft.com/office/drawing/2014/main" val="3714596973"/>
                    </a:ext>
                  </a:extLst>
                </a:gridCol>
                <a:gridCol w="617838">
                  <a:extLst>
                    <a:ext uri="{9D8B030D-6E8A-4147-A177-3AD203B41FA5}">
                      <a16:colId xmlns:a16="http://schemas.microsoft.com/office/drawing/2014/main" val="729411162"/>
                    </a:ext>
                  </a:extLst>
                </a:gridCol>
                <a:gridCol w="806723">
                  <a:extLst>
                    <a:ext uri="{9D8B030D-6E8A-4147-A177-3AD203B41FA5}">
                      <a16:colId xmlns:a16="http://schemas.microsoft.com/office/drawing/2014/main" val="2540744019"/>
                    </a:ext>
                  </a:extLst>
                </a:gridCol>
                <a:gridCol w="924639">
                  <a:extLst>
                    <a:ext uri="{9D8B030D-6E8A-4147-A177-3AD203B41FA5}">
                      <a16:colId xmlns:a16="http://schemas.microsoft.com/office/drawing/2014/main" val="730074558"/>
                    </a:ext>
                  </a:extLst>
                </a:gridCol>
                <a:gridCol w="973753">
                  <a:extLst>
                    <a:ext uri="{9D8B030D-6E8A-4147-A177-3AD203B41FA5}">
                      <a16:colId xmlns:a16="http://schemas.microsoft.com/office/drawing/2014/main" val="4031046095"/>
                    </a:ext>
                  </a:extLst>
                </a:gridCol>
                <a:gridCol w="852914">
                  <a:extLst>
                    <a:ext uri="{9D8B030D-6E8A-4147-A177-3AD203B41FA5}">
                      <a16:colId xmlns:a16="http://schemas.microsoft.com/office/drawing/2014/main" val="2456390971"/>
                    </a:ext>
                  </a:extLst>
                </a:gridCol>
                <a:gridCol w="664715">
                  <a:extLst>
                    <a:ext uri="{9D8B030D-6E8A-4147-A177-3AD203B41FA5}">
                      <a16:colId xmlns:a16="http://schemas.microsoft.com/office/drawing/2014/main" val="507549350"/>
                    </a:ext>
                  </a:extLst>
                </a:gridCol>
                <a:gridCol w="632744">
                  <a:extLst>
                    <a:ext uri="{9D8B030D-6E8A-4147-A177-3AD203B41FA5}">
                      <a16:colId xmlns:a16="http://schemas.microsoft.com/office/drawing/2014/main" val="2047188914"/>
                    </a:ext>
                  </a:extLst>
                </a:gridCol>
              </a:tblGrid>
              <a:tr h="583707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Unicode Code Point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Glyph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Unicode Name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MSR Status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Latin LGR Status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Variant with Latin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Unicode Code Point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6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Glyph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5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Unicode Name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5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First Inspection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Second Inspection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Panel Inspection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Cross-Script Variant</a:t>
                      </a:r>
                    </a:p>
                  </a:txBody>
                  <a:tcPr marL="8797" marR="8797" marT="5864" marB="5864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995501"/>
                  </a:ext>
                </a:extLst>
              </a:tr>
              <a:tr h="56185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0061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LATIN SMALL LETTER A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4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0430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z-Cyrl-AZ" sz="1400" b="0" dirty="0">
                          <a:effectLst/>
                          <a:latin typeface="Arial" panose="020B0604020202020204" pitchFamily="34" charset="0"/>
                        </a:rPr>
                        <a:t>а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CYRILLIC SMALL LETTER A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MB+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DT+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Confirmed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4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YES 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305731"/>
                  </a:ext>
                </a:extLst>
              </a:tr>
              <a:tr h="56185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025B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dirty="0" err="1">
                          <a:effectLst/>
                        </a:rPr>
                        <a:t>ɛ</a:t>
                      </a:r>
                      <a:endParaRPr lang="en-US" sz="1400" dirty="0">
                        <a:effectLst/>
                      </a:endParaRP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LATIN SMALL LETTER OPEN E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0454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5DC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z-Cyrl-AZ" sz="1400" b="0">
                          <a:effectLst/>
                          <a:latin typeface="Arial" panose="020B0604020202020204" pitchFamily="34" charset="0"/>
                        </a:rPr>
                        <a:t>є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6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CYRILLIC SMALL LETTER UKRAINIAN IE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6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MB-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BJ +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 dirty="0">
                          <a:effectLst/>
                          <a:latin typeface="Arial" panose="020B0604020202020204" pitchFamily="34" charset="0"/>
                        </a:rPr>
                        <a:t>Review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1400" b="0">
                          <a:effectLst/>
                          <a:latin typeface="Arial" panose="020B0604020202020204" pitchFamily="34" charset="0"/>
                        </a:rPr>
                        <a:t>Panel-</a:t>
                      </a: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4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97" marR="8797" marT="5864" marB="586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618884"/>
                  </a:ext>
                </a:extLst>
              </a:tr>
            </a:tbl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1FD79246-908E-F243-8106-ACD9EEC46730}"/>
              </a:ext>
            </a:extLst>
          </p:cNvPr>
          <p:cNvSpPr/>
          <p:nvPr/>
        </p:nvSpPr>
        <p:spPr>
          <a:xfrm>
            <a:off x="8257584" y="1227695"/>
            <a:ext cx="632254" cy="5931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FAA8D66-76E6-7943-B79B-2B49A17DB7F0}"/>
              </a:ext>
            </a:extLst>
          </p:cNvPr>
          <p:cNvSpPr/>
          <p:nvPr/>
        </p:nvSpPr>
        <p:spPr>
          <a:xfrm>
            <a:off x="9934294" y="1208382"/>
            <a:ext cx="632254" cy="5931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9AD8FC3-47E1-C34E-8F1E-B544E917B2E7}"/>
              </a:ext>
            </a:extLst>
          </p:cNvPr>
          <p:cNvSpPr/>
          <p:nvPr/>
        </p:nvSpPr>
        <p:spPr>
          <a:xfrm>
            <a:off x="10986499" y="1214176"/>
            <a:ext cx="632254" cy="5931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0BA40554-35B2-6D48-B3A6-AA3D74C57650}"/>
              </a:ext>
            </a:extLst>
          </p:cNvPr>
          <p:cNvSpPr/>
          <p:nvPr/>
        </p:nvSpPr>
        <p:spPr>
          <a:xfrm rot="16200000">
            <a:off x="8424400" y="1172011"/>
            <a:ext cx="298622" cy="173370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80A66236-42B4-6442-BE00-41AC3BA96A73}"/>
              </a:ext>
            </a:extLst>
          </p:cNvPr>
          <p:cNvSpPr/>
          <p:nvPr/>
        </p:nvSpPr>
        <p:spPr>
          <a:xfrm rot="16200000">
            <a:off x="10101110" y="1302787"/>
            <a:ext cx="298622" cy="147215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67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7C889-E68C-A942-B185-B6E03627D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D9E50-2289-6146-9FBD-B3B81113F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Cross-script Analysis</a:t>
            </a:r>
          </a:p>
          <a:p>
            <a:pPr lvl="1"/>
            <a:r>
              <a:rPr lang="en-US" dirty="0"/>
              <a:t>Cyrillic – Completed</a:t>
            </a:r>
          </a:p>
          <a:p>
            <a:pPr lvl="1"/>
            <a:r>
              <a:rPr lang="en-US" dirty="0"/>
              <a:t>Armenian – In progress</a:t>
            </a:r>
          </a:p>
          <a:p>
            <a:pPr lvl="1"/>
            <a:r>
              <a:rPr lang="en-US" dirty="0"/>
              <a:t>Greek – In progress</a:t>
            </a:r>
          </a:p>
          <a:p>
            <a:pPr lvl="1"/>
            <a:r>
              <a:rPr lang="en-US" dirty="0"/>
              <a:t>Other target </a:t>
            </a:r>
            <a:r>
              <a:rPr lang="en-US" dirty="0" err="1"/>
              <a:t>scritps</a:t>
            </a:r>
            <a:r>
              <a:rPr lang="en-US" dirty="0"/>
              <a:t>? (not yet assessed)</a:t>
            </a:r>
          </a:p>
          <a:p>
            <a:r>
              <a:rPr lang="en-US" dirty="0"/>
              <a:t>In-script Analysis (not yet started)</a:t>
            </a:r>
          </a:p>
          <a:p>
            <a:pPr marL="457200" lvl="1" indent="0">
              <a:buNone/>
            </a:pPr>
            <a:r>
              <a:rPr lang="en-US" dirty="0"/>
              <a:t>Cases brought up by Integration Panel in MSR-3</a:t>
            </a:r>
          </a:p>
          <a:p>
            <a:pPr lvl="1"/>
            <a:r>
              <a:rPr lang="en-US" dirty="0"/>
              <a:t>U+00DF Latin Small Letter Sharp S and “</a:t>
            </a:r>
            <a:r>
              <a:rPr lang="en-US" dirty="0" err="1"/>
              <a:t>ss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U+0131 Latin Small Letter </a:t>
            </a:r>
            <a:r>
              <a:rPr lang="en-US" dirty="0" err="1"/>
              <a:t>Dotless</a:t>
            </a:r>
            <a:r>
              <a:rPr lang="en-US" dirty="0"/>
              <a:t> I</a:t>
            </a:r>
          </a:p>
          <a:p>
            <a:pPr lvl="1"/>
            <a:r>
              <a:rPr lang="en-US" dirty="0"/>
              <a:t>U+0251 Latin Small Letter Alpha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C5A671-E24B-FF42-9E2C-160F4C88F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9A4885-DA53-B64A-BA63-10164718A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03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0AA0E-E9E7-894B-A930-26AB9C1F7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B9447-4D38-DE41-B76B-764C5C9C3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Finalize cross-script analysis: Armenian and Greek</a:t>
            </a:r>
          </a:p>
          <a:p>
            <a:r>
              <a:rPr lang="en-US" dirty="0"/>
              <a:t>Determine if cross-script variant analysis is needed for other scripts</a:t>
            </a:r>
          </a:p>
          <a:p>
            <a:r>
              <a:rPr lang="en-US" dirty="0"/>
              <a:t>Begin in-script variant analysis</a:t>
            </a:r>
          </a:p>
          <a:p>
            <a:r>
              <a:rPr lang="en-US" dirty="0"/>
              <a:t>Draft variant section for LGR document</a:t>
            </a:r>
          </a:p>
          <a:p>
            <a:r>
              <a:rPr lang="en-US" dirty="0"/>
              <a:t>Create variant sets with LGR Tool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B1AAF2-76E9-774C-B1FD-953AB7D2E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41B113-481B-0445-993A-E555B4405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72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A3AE7-F840-A14A-9E39-2394CC3FA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this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D4EBD-7FA1-534A-AFBC-4E6A24395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Latin GP Variant Team</a:t>
            </a:r>
          </a:p>
          <a:p>
            <a:r>
              <a:rPr lang="en-US" dirty="0"/>
              <a:t>Variants in the Latin Script</a:t>
            </a:r>
          </a:p>
          <a:p>
            <a:r>
              <a:rPr lang="en-US" dirty="0"/>
              <a:t>Scope</a:t>
            </a:r>
          </a:p>
          <a:p>
            <a:r>
              <a:rPr lang="en-US" dirty="0"/>
              <a:t>Methodology</a:t>
            </a:r>
          </a:p>
          <a:p>
            <a:r>
              <a:rPr lang="en-US" dirty="0"/>
              <a:t>Status of Work</a:t>
            </a:r>
          </a:p>
          <a:p>
            <a:r>
              <a:rPr lang="en-US" dirty="0"/>
              <a:t>Next Steps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BA956-08FC-3740-B518-C288471C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5B346E-8698-4C40-88DC-997FFFB7F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33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8F1D7-6EDE-D043-8F3C-6DAE87AC9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Latin GP Variant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5EFD4-8AB5-294B-8D6C-08CDB0754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Bill </a:t>
            </a:r>
            <a:r>
              <a:rPr lang="en-US" dirty="0" err="1"/>
              <a:t>Jouris</a:t>
            </a:r>
            <a:endParaRPr lang="en-US" dirty="0"/>
          </a:p>
          <a:p>
            <a:r>
              <a:rPr lang="en-US" dirty="0"/>
              <a:t>Dennis Tan</a:t>
            </a:r>
          </a:p>
          <a:p>
            <a:r>
              <a:rPr lang="en-US" dirty="0"/>
              <a:t>Mats </a:t>
            </a:r>
            <a:r>
              <a:rPr lang="en-US" dirty="0" err="1"/>
              <a:t>Dufberg</a:t>
            </a:r>
            <a:endParaRPr lang="en-US" dirty="0"/>
          </a:p>
          <a:p>
            <a:r>
              <a:rPr lang="en-US" dirty="0" err="1"/>
              <a:t>Meikal</a:t>
            </a:r>
            <a:r>
              <a:rPr lang="en-US" dirty="0"/>
              <a:t> </a:t>
            </a:r>
            <a:r>
              <a:rPr lang="en-US" dirty="0" err="1"/>
              <a:t>Mumin</a:t>
            </a:r>
            <a:endParaRPr lang="en-US" dirty="0"/>
          </a:p>
          <a:p>
            <a:r>
              <a:rPr lang="en-US" dirty="0"/>
              <a:t>Michael </a:t>
            </a:r>
            <a:r>
              <a:rPr lang="en-US" dirty="0" err="1"/>
              <a:t>Bauland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F127FA-A8AF-4C49-8F90-CDB103D8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3F6A57-5464-E54D-840E-D0177FE1A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6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5B57-63A8-C842-A5D3-A2F89C72D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Variants in the Latin 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05730-84A9-AB47-BF99-7987CD21E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Principles for inclusion</a:t>
            </a:r>
          </a:p>
          <a:p>
            <a:pPr marL="0" indent="0">
              <a:buNone/>
            </a:pPr>
            <a:r>
              <a:rPr lang="en-US" dirty="0"/>
              <a:t>Two code points or code point sequences will be treated as variants when:</a:t>
            </a:r>
          </a:p>
          <a:p>
            <a:pPr marL="571500" indent="-571500">
              <a:buAutoNum type="romanLcParenR"/>
            </a:pPr>
            <a:r>
              <a:rPr lang="en-US" dirty="0"/>
              <a:t>the relationship is sufficiently universal across the entire Latin script community. Exceptions may be analyzed on a case by case basis.</a:t>
            </a:r>
          </a:p>
          <a:p>
            <a:pPr marL="571500" indent="-571500">
              <a:buAutoNum type="romanLcParenR"/>
            </a:pPr>
            <a:r>
              <a:rPr lang="en-US" dirty="0"/>
              <a:t>the code points (or sequences) are characters with essentially identical appearance by design, instead of merely similar appearance. In other words, the two code points are </a:t>
            </a:r>
            <a:r>
              <a:rPr lang="en-US" dirty="0" err="1"/>
              <a:t>homoglyphs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AA0CB-8129-AD43-9192-93AF32075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4D2354-EC48-7648-B170-65ECAA2EA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61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3FEA4-6514-444B-9391-B31D19158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</a:t>
            </a:r>
            <a:r>
              <a:rPr lang="en-US" dirty="0" err="1"/>
              <a:t>homoglyhps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3AF28-ACBF-CE49-BB0F-5C8509D16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8445F4-B728-C941-8A97-DFDE5FAB5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7825D0-D337-2C43-B13B-4A884C423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236" y="2086429"/>
            <a:ext cx="2781300" cy="2717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96AA104-39AA-B74F-8FFC-29A84A807E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9029" y="2162629"/>
            <a:ext cx="2946400" cy="2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49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8315-973C-AF4A-92A4-F4DE6B2BC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NOT </a:t>
            </a:r>
            <a:r>
              <a:rPr lang="en-US" dirty="0" err="1"/>
              <a:t>homoglyphs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CA251-748A-C244-8185-DCCA84620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BA7214-523C-7347-A32C-9D2EB319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4FCDD1-B4FF-4849-AEEF-581B0B461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950" y="2191658"/>
            <a:ext cx="3035300" cy="2590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07A565-41F8-E348-A378-56EE46538B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6014" y="2282373"/>
            <a:ext cx="2755900" cy="276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1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1D08-7D4C-AC4B-9B83-6F4309D3F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69E11-9EF5-3245-83BB-B61E1D5DB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Related scripts</a:t>
            </a:r>
          </a:p>
          <a:p>
            <a:pPr lvl="1"/>
            <a:r>
              <a:rPr lang="en-US" dirty="0"/>
              <a:t>Cyrillic</a:t>
            </a:r>
          </a:p>
          <a:p>
            <a:pPr lvl="1"/>
            <a:r>
              <a:rPr lang="en-US" dirty="0"/>
              <a:t>Greek</a:t>
            </a:r>
          </a:p>
          <a:p>
            <a:pPr lvl="1"/>
            <a:r>
              <a:rPr lang="en-US" dirty="0"/>
              <a:t>Armenian</a:t>
            </a:r>
          </a:p>
          <a:p>
            <a:r>
              <a:rPr lang="en-US" dirty="0"/>
              <a:t>Repertoire	</a:t>
            </a:r>
          </a:p>
          <a:p>
            <a:pPr lvl="1"/>
            <a:r>
              <a:rPr lang="en-US" dirty="0"/>
              <a:t>Generation Panel proposed repertoire (Cyrillic and Armenian)</a:t>
            </a:r>
          </a:p>
          <a:p>
            <a:pPr lvl="1"/>
            <a:r>
              <a:rPr lang="en-US" dirty="0"/>
              <a:t>Script block in MSR-3 (Greek)</a:t>
            </a:r>
          </a:p>
          <a:p>
            <a:pPr lvl="1"/>
            <a:r>
              <a:rPr lang="en-US" dirty="0"/>
              <a:t>Latin code points in proposed for inclusion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89478A-C2BA-2644-B6FC-0D465EE67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5B6FA0-8827-1C47-A219-31DA0B96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97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629EF-F875-A445-ACF9-9BD60A48B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 – Cross Script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1F880-1E52-1F4E-9B5A-68D5A722C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Determine type face to do analysis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Two-step analysis performed by two different team members</a:t>
            </a:r>
          </a:p>
          <a:p>
            <a:pPr lvl="1"/>
            <a:r>
              <a:rPr lang="en-US" dirty="0"/>
              <a:t>In each step, the member compares a target-script code point against a potential variant candidate(s) in the Latin script</a:t>
            </a:r>
          </a:p>
          <a:p>
            <a:pPr lvl="1"/>
            <a:r>
              <a:rPr lang="en-US" dirty="0"/>
              <a:t>Possible outcomes: </a:t>
            </a:r>
          </a:p>
          <a:p>
            <a:pPr lvl="2"/>
            <a:r>
              <a:rPr lang="en-US" dirty="0"/>
              <a:t>(+) variant found, </a:t>
            </a:r>
          </a:p>
          <a:p>
            <a:pPr lvl="2"/>
            <a:r>
              <a:rPr lang="en-US" dirty="0"/>
              <a:t>(-) proposed candidate should not be a variant, </a:t>
            </a:r>
          </a:p>
          <a:p>
            <a:pPr lvl="2"/>
            <a:r>
              <a:rPr lang="en-US" dirty="0"/>
              <a:t>(#) variant not found, or </a:t>
            </a:r>
          </a:p>
          <a:p>
            <a:pPr lvl="2"/>
            <a:r>
              <a:rPr lang="en-US" dirty="0"/>
              <a:t>(*) undetermined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Confirm relationship between code points: </a:t>
            </a:r>
          </a:p>
          <a:p>
            <a:pPr lvl="1"/>
            <a:r>
              <a:rPr lang="en-US" dirty="0"/>
              <a:t>If the two-step analysis yields the same outcome, then the relationship between code points is confirmed (except for *)</a:t>
            </a:r>
          </a:p>
          <a:p>
            <a:pPr lvl="1"/>
            <a:r>
              <a:rPr lang="en-US" dirty="0"/>
              <a:t>If the two-step analysis yields different results (or *), then the set is flagged as a ”challenge”</a:t>
            </a:r>
          </a:p>
          <a:p>
            <a:pPr lvl="1"/>
            <a:r>
              <a:rPr lang="en-US" dirty="0"/>
              <a:t>When a proposed set of variants is challenged, then the whole team decides the relationship based on the Principles for inclusion.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Candidate set is recorded for inclusion in the LGR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48BA7F-58F7-2D4E-96A2-913836C16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06AA86-3BF3-534B-B062-4F03B48F6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87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DFAD4-C25F-3C4C-B71F-5D3662FF5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 - Type 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25055-B816-4F43-AD7D-72EA6939F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Cyrillic: Unicode default at </a:t>
            </a:r>
            <a:r>
              <a:rPr lang="en-US" dirty="0">
                <a:hlinkClick r:id="rId2"/>
              </a:rPr>
              <a:t>https://unicode.org/cldr/utility/character.jsp</a:t>
            </a:r>
            <a:r>
              <a:rPr lang="en-US" dirty="0"/>
              <a:t> </a:t>
            </a:r>
          </a:p>
          <a:p>
            <a:r>
              <a:rPr lang="en-US" dirty="0"/>
              <a:t>Armenian: Arial (in consultation with GP chair)</a:t>
            </a:r>
          </a:p>
          <a:p>
            <a:r>
              <a:rPr lang="en-US" dirty="0"/>
              <a:t>Greek Arial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F1C9DA-D4B5-414E-9710-56302CD0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Latin GP - Brussels - January 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693E3-118F-3F4E-8F63-09BD11AA5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5A87B-26B4-1D47-B5E2-D9EA910A01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32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581</Words>
  <Application>Microsoft Macintosh PowerPoint</Application>
  <PresentationFormat>Widescreen</PresentationFormat>
  <Paragraphs>134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Variant Analysis of the Latin Script for the Root Zone LGR</vt:lpstr>
      <vt:lpstr>About this Presentation</vt:lpstr>
      <vt:lpstr>Latin GP Variant Team</vt:lpstr>
      <vt:lpstr>Variants in the Latin Script</vt:lpstr>
      <vt:lpstr>Examples of homoglyhps</vt:lpstr>
      <vt:lpstr>Example of NOT homoglyphs</vt:lpstr>
      <vt:lpstr>Scope</vt:lpstr>
      <vt:lpstr>Methodology – Cross Script Analysis</vt:lpstr>
      <vt:lpstr>Methodology - Type faces</vt:lpstr>
      <vt:lpstr>Example of Methodology</vt:lpstr>
      <vt:lpstr>Status of work</vt:lpstr>
      <vt:lpstr>Next Steps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Variant Analysis of the Latin Script for the Root Zone LGR</dc:title>
  <dc:creator>Dennis Tan</dc:creator>
  <cp:lastModifiedBy>Dennis Tan</cp:lastModifiedBy>
  <cp:revision>16</cp:revision>
  <dcterms:created xsi:type="dcterms:W3CDTF">2018-01-25T18:52:17Z</dcterms:created>
  <dcterms:modified xsi:type="dcterms:W3CDTF">2018-01-25T22:13:30Z</dcterms:modified>
</cp:coreProperties>
</file>