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57" r:id="rId4"/>
    <p:sldId id="259" r:id="rId5"/>
    <p:sldId id="260" r:id="rId6"/>
    <p:sldId id="264" r:id="rId7"/>
    <p:sldId id="261" r:id="rId8"/>
    <p:sldId id="262" r:id="rId9"/>
    <p:sldId id="263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65"/>
    <p:restoredTop sz="94759"/>
  </p:normalViewPr>
  <p:slideViewPr>
    <p:cSldViewPr snapToGrid="0" snapToObjects="1">
      <p:cViewPr varScale="1">
        <p:scale>
          <a:sx n="94" d="100"/>
          <a:sy n="94" d="100"/>
        </p:scale>
        <p:origin x="13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C1D65D-6A31-E745-A964-DB86D2096317}" type="datetimeFigureOut">
              <a:rPr lang="en-US" smtClean="0"/>
              <a:t>9/26/21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D07F5-7580-3740-BC6D-CAB3D3087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575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E82DC-C398-7544-8B70-DA61BCEBEA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9C8D92-79D5-9B49-8D49-E97E146798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7D0BB-8322-7D44-B663-7C426BD66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EF9C-EE76-EA4E-8D27-F40FC240651A}" type="datetime1">
              <a:rPr lang="en-GB" smtClean="0"/>
              <a:t>26/09/2021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2239D7-E763-0B40-806B-CD1C8ABB9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244D0B-0062-B147-8020-F93F23D26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121-A3E4-1C4F-BCD9-7A9FF9D63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101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9843D-3516-2146-A294-9629224C75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01B4D9-AD79-4044-8DC4-565F0FD325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49D333-9F91-AB47-95AA-C0621D5B1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45FE-DA07-CF43-8EB5-1AE7723859F4}" type="datetime1">
              <a:rPr lang="en-GB" smtClean="0"/>
              <a:t>26/09/2021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B9D1D7-9896-F84F-93C2-9931606B0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920C86-FE8A-3E47-A1EB-4AC851F8C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121-A3E4-1C4F-BCD9-7A9FF9D63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06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D33686-222D-4B40-916F-DC6AC61541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2211BA-EC64-B44D-82F7-5A8AF54C51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FFB124-0AC4-CC42-BEBE-1F8206891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E0B54-3634-CC4E-A808-FDF7A3093C0A}" type="datetime1">
              <a:rPr lang="en-GB" smtClean="0"/>
              <a:t>26/09/2021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709E02-D1F8-BD4C-A160-65B6C187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C01056-B105-C244-8700-F8B719F36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121-A3E4-1C4F-BCD9-7A9FF9D63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936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480A6-0BAE-E84C-B9B4-E1290AC0A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6491DE-9072-2740-AD73-8134866F7B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199D67-ACC5-5D4B-B319-EC461939F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67B0E-F53F-FB46-BDFC-1ABCC953E89B}" type="datetime1">
              <a:rPr lang="en-GB" smtClean="0"/>
              <a:t>26/09/2021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EEA342-A153-6346-AE68-32977FFD7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4138AE-AF59-9748-9D29-EC865E4CC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121-A3E4-1C4F-BCD9-7A9FF9D63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857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939BDF-E6A2-EB4B-BCC6-16B1688C8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96BB88-8A4F-CC4F-B5A1-04E0DDC1F7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417597-B967-AC49-B7A1-6B35EC60A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A7C38-61B3-934E-B45D-C18A711D47E1}" type="datetime1">
              <a:rPr lang="en-GB" smtClean="0"/>
              <a:t>26/09/2021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9C4A59-4B5D-CB44-B284-8C22726D9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59A07F-2D95-8B42-AAF8-C31825A93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121-A3E4-1C4F-BCD9-7A9FF9D63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066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06AB9-ECED-D347-9FD2-F1107B64E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813689-A891-204D-BC6B-52F60F1D9A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2E11D3-1402-1841-83BC-9E7D9F8C64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4730C9-D39D-324A-BFE0-26DBD268C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D87AD-A97A-784C-859C-5E780DBEEA3E}" type="datetime1">
              <a:rPr lang="en-GB" smtClean="0"/>
              <a:t>26/09/2021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604C8C-7FA8-014C-9134-8F38D24D6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A5AC8B-616C-D442-AAD1-AC35D5BA7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121-A3E4-1C4F-BCD9-7A9FF9D63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587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87BAB-E63F-CB40-88E6-4FF71DBCF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601968-3D41-624A-AB90-5EE58FD533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5548FD-302B-1740-B597-CAEAB504AC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5B1586-66F9-C94C-A3C0-4E3E48F80B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0330BF-DC1D-7445-821A-C6BEDF67BA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BC1D4A-0557-F245-8A12-C233648F3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28B02-0542-204B-BB78-06740FBD189B}" type="datetime1">
              <a:rPr lang="en-GB" smtClean="0"/>
              <a:t>26/09/2021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8C5E9C-522F-994A-AC45-0F707BF51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553998-B2B0-714B-BE33-10C758464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121-A3E4-1C4F-BCD9-7A9FF9D63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231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A1000-AC44-7F4A-BFD4-37DBFE0E3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1A62CF-7A69-5041-9488-C157F88E6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1E997-8BB5-2E46-9F60-A956D3AA9172}" type="datetime1">
              <a:rPr lang="en-GB" smtClean="0"/>
              <a:t>26/09/2021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0CD9C5-F618-7844-8CB7-E13A39239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8C75F3-54C3-4246-9506-332CF17FE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121-A3E4-1C4F-BCD9-7A9FF9D63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835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65A534-3A70-8D4F-8754-7224DF786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E91-087D-C34D-A17A-E5B2DBE57935}" type="datetime1">
              <a:rPr lang="en-GB" smtClean="0"/>
              <a:t>26/09/2021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BA9BA4-625A-554A-A915-3FB7B175E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569DD9-4A50-814F-8614-3662B8176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121-A3E4-1C4F-BCD9-7A9FF9D63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879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95637-3FC7-9449-BF2A-E7735A03F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805D83-81EC-614F-933D-876484C411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ED1D8E-1D8E-D143-8EF5-CB210E706F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4CE7CE-9F75-4A4E-AAE6-11B2F33CA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7B6B-ECA2-BF41-B9CB-DF6292C20A1F}" type="datetime1">
              <a:rPr lang="en-GB" smtClean="0"/>
              <a:t>26/09/2021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9C287C-1CAA-0E41-85CD-21BE6826F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78455B-0125-9245-A134-0576E0687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121-A3E4-1C4F-BCD9-7A9FF9D63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093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8536C-7952-1047-9349-822520812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68D46B-F401-F349-B85A-E4BFFE1369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0DC0D7-D53F-DF4E-BE78-4E8BEA8F63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3473D6-ED2B-5A48-BBED-CA3FE261F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E29E0-3D2B-AD41-9D61-8D8114FBF260}" type="datetime1">
              <a:rPr lang="en-GB" smtClean="0"/>
              <a:t>26/09/2021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FE4116-6E55-FC46-829C-C9134AB03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54E3C8-84B9-2B4D-8DD8-BEF5820AB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121-A3E4-1C4F-BCD9-7A9FF9D63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933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F44B4A-3930-4A45-A6D8-9C902619F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C6874-A0AE-A84C-A259-0578408C4F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4C6E25-14CF-784D-86E7-94DEFE692C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B0BF10-EC93-894F-8508-9FE98C16FA79}" type="datetime1">
              <a:rPr lang="en-GB" smtClean="0"/>
              <a:t>26/09/2021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67610A-53D8-3145-A151-3B2CB35C86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92F3D-3ED0-D048-A3E0-248E0DA696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C1121-A3E4-1C4F-BCD9-7A9FF9D63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015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cann.org/en/announcements/details/proposal-for-latin-script-root-zone-label-generation-rules-23-9-2021-en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E3DD2-4FF4-614D-98BE-1A8BC2796E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Proposal on Latin script for the root zone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5EBA60-F924-5244-8AB5-F1DD2B7A7D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Compiled by the Latin Generation Panel</a:t>
            </a:r>
          </a:p>
        </p:txBody>
      </p:sp>
    </p:spTree>
    <p:extLst>
      <p:ext uri="{BB962C8B-B14F-4D97-AF65-F5344CB8AC3E}">
        <p14:creationId xmlns:p14="http://schemas.microsoft.com/office/powerpoint/2010/main" val="2534335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67390-A550-B244-BB51-D82D0F74C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5 –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ED6D54-9D4B-1F4F-A777-42E7E2040E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Section 4 (5.4) lists excluded characters</a:t>
            </a:r>
          </a:p>
          <a:p>
            <a:pPr lvl="1"/>
            <a:r>
              <a:rPr lang="en-US" dirty="0"/>
              <a:t>The excluded characters are characters attested in at least one selected language which cannot be included because they do not belong to MSR.</a:t>
            </a:r>
          </a:p>
          <a:p>
            <a:pPr lvl="2"/>
            <a:r>
              <a:rPr lang="en-US" dirty="0"/>
              <a:t>The LGR procedure requires that only characters included in MSR can be selected.</a:t>
            </a:r>
          </a:p>
          <a:p>
            <a:pPr lvl="2"/>
            <a:r>
              <a:rPr lang="en-US" dirty="0"/>
              <a:t>The MSR is a result of a pre-process where characters are excluded due to one or several criteria, e.g. not protocol valid or similar to a punctuation mark.</a:t>
            </a:r>
          </a:p>
          <a:p>
            <a:pPr lvl="2"/>
            <a:r>
              <a:rPr lang="en-US" dirty="0" err="1"/>
              <a:t>LatinGP</a:t>
            </a:r>
            <a:r>
              <a:rPr lang="en-US" dirty="0"/>
              <a:t> cannot include any character not included in </a:t>
            </a:r>
            <a:r>
              <a:rPr lang="en-US"/>
              <a:t>MSR.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A2AC2F-FB0E-244A-B8ED-F5C3A2194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121-A3E4-1C4F-BCD9-7A9FF9D63B1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5027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B6416-7CD7-074E-AD93-52B573F75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5DBD18-30D3-6543-82D2-16EDAB5356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chapter covers the concept and proposal of variants rules for Latin code points (characters)</a:t>
            </a:r>
          </a:p>
          <a:p>
            <a:pPr lvl="1"/>
            <a:r>
              <a:rPr lang="en-US" dirty="0"/>
              <a:t>A variant set consists of two or more characters that in some sense are perceived as being "the same".</a:t>
            </a:r>
          </a:p>
          <a:p>
            <a:pPr lvl="2"/>
            <a:r>
              <a:rPr lang="en-US" dirty="0"/>
              <a:t>Same – or almost – the same shape</a:t>
            </a:r>
          </a:p>
          <a:p>
            <a:pPr lvl="2"/>
            <a:r>
              <a:rPr lang="en-US" dirty="0"/>
              <a:t>Used interchangeably for the whole or part of the script community</a:t>
            </a:r>
          </a:p>
          <a:p>
            <a:pPr lvl="1"/>
            <a:r>
              <a:rPr lang="en-US" dirty="0"/>
              <a:t>Two types of disposition for variants: block or allocatable.</a:t>
            </a:r>
          </a:p>
          <a:p>
            <a:pPr lvl="2"/>
            <a:r>
              <a:rPr lang="en-US" dirty="0"/>
              <a:t>For the Latin Script Proposal, the majority of variant rules the variant labels are blocked.</a:t>
            </a:r>
            <a:r>
              <a:rPr lang="en-GB" dirty="0"/>
              <a:t> </a:t>
            </a:r>
            <a:endParaRPr lang="en-US" dirty="0"/>
          </a:p>
          <a:p>
            <a:pPr lvl="1"/>
            <a:r>
              <a:rPr lang="en-US" dirty="0"/>
              <a:t>In-script variants sets have members from the same script</a:t>
            </a:r>
          </a:p>
          <a:p>
            <a:pPr lvl="1"/>
            <a:r>
              <a:rPr lang="en-US" dirty="0"/>
              <a:t>Cross-script variant sets have members from different scripts</a:t>
            </a:r>
          </a:p>
          <a:p>
            <a:pPr lvl="1"/>
            <a:r>
              <a:rPr lang="en-US" dirty="0"/>
              <a:t>Some sets are a combination of the two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CD959D-8C4C-D54D-9E41-7B9797CA5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121-A3E4-1C4F-BCD9-7A9FF9D63B1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7583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8294A-F6ED-1A48-83A7-572CD25FE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6 –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64FD3C-1037-8E43-9697-96BB307965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This chapter, together with appendices D.1 to D.9, contains</a:t>
            </a:r>
          </a:p>
          <a:p>
            <a:pPr lvl="2"/>
            <a:r>
              <a:rPr lang="en-US" dirty="0"/>
              <a:t>principles for variant sets</a:t>
            </a:r>
          </a:p>
          <a:p>
            <a:pPr lvl="2"/>
            <a:r>
              <a:rPr lang="en-US" dirty="0"/>
              <a:t>data and analyses of variant sets and candidate variant sets</a:t>
            </a:r>
          </a:p>
          <a:p>
            <a:pPr lvl="1"/>
            <a:r>
              <a:rPr lang="en-US" dirty="0"/>
              <a:t>With two exceptions all variant rules are blocking "other variants"</a:t>
            </a:r>
          </a:p>
          <a:p>
            <a:pPr lvl="1"/>
            <a:r>
              <a:rPr lang="en-US" dirty="0"/>
              <a:t>Two variant sets are special</a:t>
            </a:r>
          </a:p>
          <a:p>
            <a:pPr lvl="2"/>
            <a:r>
              <a:rPr lang="en-US" dirty="0"/>
              <a:t>Relates to older IDNA version 2003</a:t>
            </a:r>
          </a:p>
          <a:p>
            <a:pPr lvl="2"/>
            <a:r>
              <a:rPr lang="en-US" dirty="0"/>
              <a:t>Includes rules permitting allocating "other variant"</a:t>
            </a:r>
          </a:p>
          <a:p>
            <a:pPr lvl="2"/>
            <a:r>
              <a:rPr lang="en-US" dirty="0"/>
              <a:t>The two sets relate to</a:t>
            </a:r>
          </a:p>
          <a:p>
            <a:pPr lvl="3"/>
            <a:r>
              <a:rPr lang="en-US" dirty="0"/>
              <a:t>Sharp S ("</a:t>
            </a:r>
            <a:r>
              <a:rPr lang="en-GB" dirty="0" err="1"/>
              <a:t>ß</a:t>
            </a:r>
            <a:r>
              <a:rPr lang="en-US" dirty="0"/>
              <a:t>") and "ss"</a:t>
            </a:r>
          </a:p>
          <a:p>
            <a:pPr lvl="3"/>
            <a:r>
              <a:rPr lang="en-US" dirty="0"/>
              <a:t>Dotted I ("</a:t>
            </a:r>
            <a:r>
              <a:rPr lang="en-US" dirty="0" err="1"/>
              <a:t>i</a:t>
            </a:r>
            <a:r>
              <a:rPr lang="en-US" dirty="0"/>
              <a:t>") and </a:t>
            </a:r>
            <a:r>
              <a:rPr lang="en-US" dirty="0" err="1"/>
              <a:t>Dotless</a:t>
            </a:r>
            <a:r>
              <a:rPr lang="en-US" dirty="0"/>
              <a:t> I ("</a:t>
            </a:r>
            <a:r>
              <a:rPr lang="en-GB" dirty="0" err="1"/>
              <a:t>ı</a:t>
            </a:r>
            <a:r>
              <a:rPr lang="en-GB" dirty="0"/>
              <a:t>")</a:t>
            </a:r>
            <a:endParaRPr lang="en-US" dirty="0"/>
          </a:p>
          <a:p>
            <a:pPr lvl="1"/>
            <a:r>
              <a:rPr lang="en-US" dirty="0"/>
              <a:t>The </a:t>
            </a:r>
            <a:r>
              <a:rPr lang="en-US" dirty="0" err="1"/>
              <a:t>LatinGP</a:t>
            </a:r>
            <a:r>
              <a:rPr lang="en-US" dirty="0"/>
              <a:t> proposal of variant sets is presented in section 6.7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38D8A9-A26E-054A-8497-0713FDCA7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121-A3E4-1C4F-BCD9-7A9FF9D63B1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8277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17F6B-8719-274F-A806-C3F256FF9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 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D3DB23-1FA9-9D45-863D-AC46C34F7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appendix contains candidate variant sets that were rejected as variant sets but accepted as "visually confusable".</a:t>
            </a:r>
          </a:p>
          <a:p>
            <a:pPr lvl="1"/>
            <a:r>
              <a:rPr lang="en-US" dirty="0"/>
              <a:t>The appendix is not part of the formal LGR.</a:t>
            </a:r>
          </a:p>
          <a:p>
            <a:pPr lvl="1"/>
            <a:r>
              <a:rPr lang="en-US" dirty="0"/>
              <a:t>The appendix is for reference </a:t>
            </a:r>
            <a:r>
              <a:rPr lang="en-US"/>
              <a:t>for anybody </a:t>
            </a:r>
            <a:r>
              <a:rPr lang="en-US" dirty="0"/>
              <a:t>doing analysis of visual similarity between two strings (TLDs or candidate TLDs).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C0EAD4-C6FE-A242-8353-995515397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121-A3E4-1C4F-BCD9-7A9FF9D63B1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953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87882-AA2C-5143-B6BF-D93FE6721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proposal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308D2-501E-4E47-91D2-63CA02E569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proposal is out for public comment. Comments are welcome up to 2021-11-23.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Link to proposal: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</a:t>
            </a:r>
            <a:r>
              <a:rPr lang="en-US" dirty="0" err="1">
                <a:hlinkClick r:id="rId2"/>
              </a:rPr>
              <a:t>www.icann.org</a:t>
            </a:r>
            <a:r>
              <a:rPr lang="en-US" dirty="0">
                <a:hlinkClick r:id="rId2"/>
              </a:rPr>
              <a:t>/</a:t>
            </a:r>
            <a:r>
              <a:rPr lang="en-US" dirty="0" err="1">
                <a:hlinkClick r:id="rId2"/>
              </a:rPr>
              <a:t>en</a:t>
            </a:r>
            <a:r>
              <a:rPr lang="en-US" dirty="0">
                <a:hlinkClick r:id="rId2"/>
              </a:rPr>
              <a:t>/announcements/details/proposal-for-latin-script-root-zone-label-generation-rules-23-9-2021-en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6F1615-888E-644A-95FF-5245EA758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121-A3E4-1C4F-BCD9-7A9FF9D63B1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745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C8DB173-DB9B-524D-B114-7DABA344E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 of </a:t>
            </a:r>
            <a:r>
              <a:rPr lang="en-US" dirty="0" err="1"/>
              <a:t>LatinGP</a:t>
            </a:r>
            <a:r>
              <a:rPr lang="en-US" dirty="0"/>
              <a:t> proposal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283ED3E-8371-824F-9826-8517BC9D6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"Proposal for a Latin Script Root Zone LGR" -- main description (pdf)</a:t>
            </a:r>
          </a:p>
          <a:p>
            <a:pPr lvl="1"/>
            <a:r>
              <a:rPr lang="en-US" dirty="0"/>
              <a:t>14 Appendices to the main description (pdf)</a:t>
            </a:r>
          </a:p>
          <a:p>
            <a:r>
              <a:rPr lang="en-US" dirty="0"/>
              <a:t>LGR document (xml)</a:t>
            </a:r>
          </a:p>
          <a:p>
            <a:r>
              <a:rPr lang="en-US" dirty="0"/>
              <a:t>HTML version of the LGR document (html)</a:t>
            </a:r>
          </a:p>
          <a:p>
            <a:r>
              <a:rPr lang="en-US" dirty="0"/>
              <a:t>Test labels (txt)</a:t>
            </a:r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96AD246-880F-2049-8A99-DFDADA536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121-A3E4-1C4F-BCD9-7A9FF9D63B1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772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CC805-DEF3-0845-B337-658A85B70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457C9-D82D-CB46-8998-ADE148AEF6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presentation is a walk-through of the proposal to lower the threshold for you to read and comment.</a:t>
            </a:r>
          </a:p>
          <a:p>
            <a:r>
              <a:rPr lang="en-US" dirty="0"/>
              <a:t>Focus is on the main document and its appendices.</a:t>
            </a:r>
          </a:p>
          <a:p>
            <a:r>
              <a:rPr lang="en-US" dirty="0"/>
              <a:t>The LGR document is the normative document.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673CBE-F0D3-A143-9879-AABA5AF30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121-A3E4-1C4F-BCD9-7A9FF9D63B1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868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6B5B9-58EA-294F-8B39-44759848B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and chapter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5E8254-384F-CF4F-9959-0A5EE75BDC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Chapters not commented in this presentation are just short with general information.</a:t>
            </a:r>
          </a:p>
          <a:p>
            <a:r>
              <a:rPr lang="en-US" dirty="0"/>
              <a:t>Chapter 2 defines the limitation of the scripts processed by this proposal:</a:t>
            </a:r>
          </a:p>
          <a:p>
            <a:pPr lvl="1"/>
            <a:r>
              <a:rPr lang="en-US" dirty="0"/>
              <a:t>The proposal cannot include any character not included in so called Maximum Starting Repertoire (MSR).</a:t>
            </a:r>
          </a:p>
          <a:p>
            <a:pPr lvl="1"/>
            <a:r>
              <a:rPr lang="en-US" dirty="0"/>
              <a:t>MSR is a subset of IDNA valid code points, which is a subset of Unicode. MSR is defined by the Integration Panel.</a:t>
            </a:r>
          </a:p>
          <a:p>
            <a:pPr lvl="1"/>
            <a:r>
              <a:rPr lang="en-US" dirty="0"/>
              <a:t>Only the Latin script subset of MSR is available for the Latin proposal.</a:t>
            </a:r>
          </a:p>
          <a:p>
            <a:pPr lvl="2"/>
            <a:r>
              <a:rPr lang="en-US" dirty="0"/>
              <a:t>A few characters were added to MSR on the </a:t>
            </a:r>
            <a:r>
              <a:rPr lang="en-US" dirty="0" err="1"/>
              <a:t>LatinGP's</a:t>
            </a:r>
            <a:r>
              <a:rPr lang="en-US" dirty="0"/>
              <a:t> request.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666F8D-592C-E848-9ECD-63BD5ADDD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121-A3E4-1C4F-BCD9-7A9FF9D63B1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723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6B5B9-58EA-294F-8B39-44759848B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5E8254-384F-CF4F-9959-0A5EE75BDC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Describes the work process of </a:t>
            </a:r>
            <a:r>
              <a:rPr lang="en-US" dirty="0" err="1"/>
              <a:t>LatinGP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Languages using Latin script were identified and those on level 0 ("International") to 4 ("Educational") on the EGIDS scale were selected. </a:t>
            </a:r>
          </a:p>
          <a:p>
            <a:pPr lvl="2"/>
            <a:r>
              <a:rPr lang="en-US" dirty="0"/>
              <a:t>Level 4: "The language is in vigorous use, with standardization and literature being sustained through a widespread system of institutionally supported education."</a:t>
            </a:r>
          </a:p>
          <a:p>
            <a:pPr lvl="1"/>
            <a:r>
              <a:rPr lang="en-US" dirty="0"/>
              <a:t>Those on level 5 ("Developing") with at least 1 million speakers were also selected.</a:t>
            </a:r>
          </a:p>
          <a:p>
            <a:pPr lvl="2"/>
            <a:r>
              <a:rPr lang="en-US" dirty="0"/>
              <a:t>Level 5: "The language is in vigorous use, with literature in a standardized form being used by some though this is not yet widespread or sustainable."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E1F06A-FBCD-5341-93CF-D681DA56C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121-A3E4-1C4F-BCD9-7A9FF9D63B1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502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6B5B9-58EA-294F-8B39-44759848B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4 –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5E8254-384F-CF4F-9959-0A5EE75BDC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Appendix B has a complete list of all languages selected using those criteria. For each language in that list the following information is listed:</a:t>
            </a:r>
          </a:p>
          <a:p>
            <a:pPr lvl="2"/>
            <a:r>
              <a:rPr lang="en-US" dirty="0"/>
              <a:t>Language name (in some cases the name in different languages)</a:t>
            </a:r>
          </a:p>
          <a:p>
            <a:pPr lvl="2"/>
            <a:r>
              <a:rPr lang="en-US" dirty="0"/>
              <a:t>The ISO 639-3 three-letter language code</a:t>
            </a:r>
          </a:p>
          <a:p>
            <a:pPr lvl="2"/>
            <a:r>
              <a:rPr lang="en-US" dirty="0"/>
              <a:t>The EGIDS value for the language</a:t>
            </a:r>
          </a:p>
          <a:p>
            <a:pPr lvl="1"/>
            <a:r>
              <a:rPr lang="en-US" dirty="0"/>
              <a:t>Characters used by selected languages were identified.</a:t>
            </a:r>
          </a:p>
          <a:p>
            <a:pPr lvl="2"/>
            <a:r>
              <a:rPr lang="en-US" dirty="0"/>
              <a:t>The character set of each language is not documented in the report, but they can be found through the reference for each language found in chapter 9.</a:t>
            </a:r>
          </a:p>
          <a:p>
            <a:pPr lvl="1"/>
            <a:r>
              <a:rPr lang="en-US" dirty="0"/>
              <a:t>Candidates for in-script and cross-script variants were identified (more on that below).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BD33C4-C388-E84E-AE40-B41DA4D53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121-A3E4-1C4F-BCD9-7A9FF9D63B1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632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67390-A550-B244-BB51-D82D0F74C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ED6D54-9D4B-1F4F-A777-42E7E2040E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repertoire of Latin script in the proposal.</a:t>
            </a:r>
          </a:p>
          <a:p>
            <a:pPr lvl="1"/>
            <a:r>
              <a:rPr lang="en-US" dirty="0"/>
              <a:t>The repertoire is based of the notion of Unicode unit "code point".</a:t>
            </a:r>
          </a:p>
          <a:p>
            <a:pPr lvl="2"/>
            <a:r>
              <a:rPr lang="en-US" dirty="0"/>
              <a:t>In the simple case, a code point is a character, such as "a".</a:t>
            </a:r>
          </a:p>
          <a:p>
            <a:pPr lvl="2"/>
            <a:r>
              <a:rPr lang="en-US" dirty="0"/>
              <a:t>A code point can also be a modifying mark used in combination with another code point to form a character, e.g. "g" + "~" </a:t>
            </a:r>
            <a:r>
              <a:rPr lang="en-US" dirty="0">
                <a:sym typeface="Wingdings" pitchFamily="2" charset="2"/>
              </a:rPr>
              <a:t> "</a:t>
            </a:r>
            <a:r>
              <a:rPr lang="en-GB" dirty="0"/>
              <a:t>g̃"</a:t>
            </a:r>
          </a:p>
          <a:p>
            <a:pPr lvl="3"/>
            <a:r>
              <a:rPr lang="en-GB" dirty="0"/>
              <a:t>In many cases, Unicode has a precomposed code point in which the base character is combined with an accent mark. Such precomposed code points are always used when available.</a:t>
            </a:r>
          </a:p>
          <a:p>
            <a:pPr lvl="1"/>
            <a:r>
              <a:rPr lang="en-GB" dirty="0"/>
              <a:t>The principles for including or not including a character identified in a language are spelled out as an introduction in this chapter.</a:t>
            </a:r>
          </a:p>
          <a:p>
            <a:pPr lvl="1"/>
            <a:r>
              <a:rPr lang="en-GB" dirty="0"/>
              <a:t>The </a:t>
            </a:r>
            <a:r>
              <a:rPr lang="en-GB" dirty="0" err="1"/>
              <a:t>LatinGP's</a:t>
            </a:r>
            <a:r>
              <a:rPr lang="en-GB" dirty="0"/>
              <a:t> proposed repertoire lists 218 characters.</a:t>
            </a:r>
          </a:p>
          <a:p>
            <a:pPr lvl="2"/>
            <a:r>
              <a:rPr lang="en-GB" dirty="0"/>
              <a:t>197 characters of the simple type of one code point</a:t>
            </a:r>
          </a:p>
          <a:p>
            <a:pPr lvl="2"/>
            <a:r>
              <a:rPr lang="en-GB" dirty="0"/>
              <a:t>21 characters formed by a sequence of two or more code points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26940E-2595-7340-AB75-F65E15421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121-A3E4-1C4F-BCD9-7A9FF9D63B1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568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67390-A550-B244-BB51-D82D0F74C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5 –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ED6D54-9D4B-1F4F-A777-42E7E2040E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For each character there is the following information:</a:t>
            </a:r>
          </a:p>
          <a:p>
            <a:pPr lvl="2"/>
            <a:r>
              <a:rPr lang="en-US" dirty="0"/>
              <a:t>Unicode code point code or codes if it is a sequence.</a:t>
            </a:r>
          </a:p>
          <a:p>
            <a:pPr lvl="2"/>
            <a:r>
              <a:rPr lang="en-US" dirty="0"/>
              <a:t>Language or languages that use that character for writing</a:t>
            </a:r>
          </a:p>
          <a:p>
            <a:pPr lvl="2"/>
            <a:r>
              <a:rPr lang="en-US" dirty="0"/>
              <a:t>References for the alphabets of the languages using the characters</a:t>
            </a:r>
          </a:p>
          <a:p>
            <a:pPr lvl="1"/>
            <a:r>
              <a:rPr lang="en-US" dirty="0"/>
              <a:t>The list of  languages for a character is not exhaustive. The languages are there to support the inclusion.</a:t>
            </a:r>
          </a:p>
          <a:p>
            <a:pPr lvl="1"/>
            <a:r>
              <a:rPr lang="en-US" dirty="0"/>
              <a:t>For characters a-z no language is listed.</a:t>
            </a:r>
          </a:p>
          <a:p>
            <a:pPr lvl="1"/>
            <a:r>
              <a:rPr lang="en-US" dirty="0"/>
              <a:t>The repertoire is one of the main parts of the LGR document.</a:t>
            </a:r>
          </a:p>
          <a:p>
            <a:pPr lvl="1"/>
            <a:r>
              <a:rPr lang="en-US" dirty="0"/>
              <a:t>The repertoire is here sorted by code point code. The same repertoire grouped by glyph shape is found in Appendix C.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7AF3EB-2C57-7849-BEC2-D4F8CDAD9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121-A3E4-1C4F-BCD9-7A9FF9D63B1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87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7758</TotalTime>
  <Words>1086</Words>
  <Application>Microsoft Macintosh PowerPoint</Application>
  <PresentationFormat>Widescreen</PresentationFormat>
  <Paragraphs>102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Proposal on Latin script for the root zone</vt:lpstr>
      <vt:lpstr>The proposal</vt:lpstr>
      <vt:lpstr>Content of LatinGP proposal</vt:lpstr>
      <vt:lpstr>This presentation</vt:lpstr>
      <vt:lpstr>Introduction and chapter 2</vt:lpstr>
      <vt:lpstr>Chapter 4</vt:lpstr>
      <vt:lpstr>Chapter 4 – continued</vt:lpstr>
      <vt:lpstr>Chapter 5</vt:lpstr>
      <vt:lpstr>Chapter 5 – continued</vt:lpstr>
      <vt:lpstr>Chapter 5 – continued</vt:lpstr>
      <vt:lpstr>Chapter 6</vt:lpstr>
      <vt:lpstr>Chapter 6 – continued</vt:lpstr>
      <vt:lpstr>Appendix 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Proposal on Latin script for the root zone</dc:title>
  <dc:creator>Mats Dufberg</dc:creator>
  <cp:lastModifiedBy>Mats Dufberg</cp:lastModifiedBy>
  <cp:revision>11</cp:revision>
  <dcterms:created xsi:type="dcterms:W3CDTF">2021-09-15T12:05:19Z</dcterms:created>
  <dcterms:modified xsi:type="dcterms:W3CDTF">2021-09-26T19:02:25Z</dcterms:modified>
</cp:coreProperties>
</file>