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42" r:id="rId2"/>
    <p:sldId id="322" r:id="rId3"/>
    <p:sldId id="576" r:id="rId4"/>
    <p:sldId id="589" r:id="rId5"/>
    <p:sldId id="594" r:id="rId6"/>
    <p:sldId id="596" r:id="rId7"/>
    <p:sldId id="597" r:id="rId8"/>
    <p:sldId id="598" r:id="rId9"/>
    <p:sldId id="599" r:id="rId10"/>
    <p:sldId id="590" r:id="rId11"/>
    <p:sldId id="591" r:id="rId12"/>
    <p:sldId id="592" r:id="rId13"/>
    <p:sldId id="593" r:id="rId14"/>
    <p:sldId id="581" r:id="rId15"/>
    <p:sldId id="600" r:id="rId16"/>
    <p:sldId id="60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B36"/>
    <a:srgbClr val="676767"/>
    <a:srgbClr val="79AC43"/>
    <a:srgbClr val="005E2B"/>
    <a:srgbClr val="000000"/>
    <a:srgbClr val="DEDEDE"/>
    <a:srgbClr val="002B49"/>
    <a:srgbClr val="9C240F"/>
    <a:srgbClr val="CB460F"/>
    <a:srgbClr val="0E4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8" autoAdjust="0"/>
    <p:restoredTop sz="95470" autoAdjust="0"/>
  </p:normalViewPr>
  <p:slideViewPr>
    <p:cSldViewPr snapToGrid="0" snapToObjects="1">
      <p:cViewPr>
        <p:scale>
          <a:sx n="100" d="100"/>
          <a:sy n="100" d="100"/>
        </p:scale>
        <p:origin x="1424" y="88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202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stylized agenda slide</a:t>
            </a:r>
            <a:r>
              <a:rPr lang="en-US" baseline="0" dirty="0"/>
              <a:t> for your presentation.</a:t>
            </a:r>
          </a:p>
          <a:p>
            <a:endParaRPr lang="en-US" baseline="0" dirty="0"/>
          </a:p>
          <a:p>
            <a:r>
              <a:rPr lang="en-US" dirty="0"/>
              <a:t>To</a:t>
            </a:r>
            <a:r>
              <a:rPr lang="en-US" baseline="0" dirty="0"/>
              <a:t> </a:t>
            </a:r>
            <a:r>
              <a:rPr lang="en-US" dirty="0"/>
              <a:t>delete a box,</a:t>
            </a:r>
            <a:r>
              <a:rPr lang="en-US" baseline="0" dirty="0"/>
              <a:t> </a:t>
            </a:r>
            <a:r>
              <a:rPr lang="en-US" dirty="0"/>
              <a:t>if there are too many boxes,</a:t>
            </a:r>
            <a:r>
              <a:rPr lang="en-US" baseline="0" dirty="0"/>
              <a:t> click the edge of the box, ensure the entire box is highlighted, then DELETE.  </a:t>
            </a:r>
          </a:p>
          <a:p>
            <a:endParaRPr lang="en-US" baseline="0" dirty="0"/>
          </a:p>
          <a:p>
            <a:r>
              <a:rPr lang="en-US" baseline="0" dirty="0"/>
              <a:t>To update the numbers and text, click inside the circle for the numbers or in the box for the text, revise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0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linkedin/company/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unicode-table.com/en/#basic-lati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unicode.org/cldr/utility/character.jsp" TargetMode="Externa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hyperlink" Target="http://www.omniglot.com/writing/azeri.htm" TargetMode="External"/><Relationship Id="rId20" Type="http://schemas.openxmlformats.org/officeDocument/2006/relationships/hyperlink" Target="http://www.ethnologue.com/country/HR" TargetMode="External"/><Relationship Id="rId21" Type="http://schemas.openxmlformats.org/officeDocument/2006/relationships/hyperlink" Target="http://www.omniglot.com/writing/czech.htm" TargetMode="External"/><Relationship Id="rId22" Type="http://schemas.openxmlformats.org/officeDocument/2006/relationships/hyperlink" Target="http://www-01.sil.org/iso639-3/documentation.asp?id=ces" TargetMode="External"/><Relationship Id="rId23" Type="http://schemas.openxmlformats.org/officeDocument/2006/relationships/hyperlink" Target="http://www.ethnologue.com/subgroups/czech-slovak-0" TargetMode="External"/><Relationship Id="rId24" Type="http://schemas.openxmlformats.org/officeDocument/2006/relationships/hyperlink" Target="http://www.ethnologue.com/country/CZ" TargetMode="External"/><Relationship Id="rId10" Type="http://schemas.openxmlformats.org/officeDocument/2006/relationships/hyperlink" Target="http://www-01.sil.org/iso639-3/documentation.asp?id=azj" TargetMode="External"/><Relationship Id="rId11" Type="http://schemas.openxmlformats.org/officeDocument/2006/relationships/hyperlink" Target="http://www.ethnologue.com/subgroups/azerbaijani-0" TargetMode="External"/><Relationship Id="rId12" Type="http://schemas.openxmlformats.org/officeDocument/2006/relationships/hyperlink" Target="http://www.ethnologue.com/map/AZ" TargetMode="External"/><Relationship Id="rId13" Type="http://schemas.openxmlformats.org/officeDocument/2006/relationships/hyperlink" Target="http://www.omniglot.com/writing/chamorro.htm" TargetMode="External"/><Relationship Id="rId14" Type="http://schemas.openxmlformats.org/officeDocument/2006/relationships/hyperlink" Target="http://www-01.sil.org/iso639-3/documentation.asp?id=cha" TargetMode="External"/><Relationship Id="rId15" Type="http://schemas.openxmlformats.org/officeDocument/2006/relationships/hyperlink" Target="http://www.ethnologue.com/subgroups/chamorro-0" TargetMode="External"/><Relationship Id="rId16" Type="http://schemas.openxmlformats.org/officeDocument/2006/relationships/hyperlink" Target="http://www.ethnologue.com/map/GUMP" TargetMode="External"/><Relationship Id="rId17" Type="http://schemas.openxmlformats.org/officeDocument/2006/relationships/hyperlink" Target="http://www.omniglot.com/writing/croatian.htm" TargetMode="External"/><Relationship Id="rId18" Type="http://schemas.openxmlformats.org/officeDocument/2006/relationships/hyperlink" Target="http://www-01.sil.org/iso639-3/documentation.asp?id=hrv" TargetMode="External"/><Relationship Id="rId19" Type="http://schemas.openxmlformats.org/officeDocument/2006/relationships/hyperlink" Target="http://www.ethnologue.com/subgroups/western-93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omniglot.com/writing/afrikaans.htm" TargetMode="External"/><Relationship Id="rId3" Type="http://schemas.openxmlformats.org/officeDocument/2006/relationships/hyperlink" Target="http://www-01.sil.org/iso639-3/documentation.asp?id=afr" TargetMode="External"/><Relationship Id="rId4" Type="http://schemas.openxmlformats.org/officeDocument/2006/relationships/hyperlink" Target="http://www.ethnologue.com/subgroups/low-franconian-0" TargetMode="External"/><Relationship Id="rId5" Type="http://schemas.openxmlformats.org/officeDocument/2006/relationships/hyperlink" Target="http://www.ethnologue.com/map/LSZASZ" TargetMode="External"/><Relationship Id="rId6" Type="http://schemas.openxmlformats.org/officeDocument/2006/relationships/hyperlink" Target="http://www-01.sil.org/iso639-3/documentation.asp?id=sqi" TargetMode="External"/><Relationship Id="rId7" Type="http://schemas.openxmlformats.org/officeDocument/2006/relationships/hyperlink" Target="http://www.ethnologue.com/subgroups/tosk-0" TargetMode="External"/><Relationship Id="rId8" Type="http://schemas.openxmlformats.org/officeDocument/2006/relationships/hyperlink" Target="http://www.ethnologue.com/country/A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niglot.com/writing/czech.htm" TargetMode="External"/><Relationship Id="rId4" Type="http://schemas.openxmlformats.org/officeDocument/2006/relationships/hyperlink" Target="http://www.omniglot.com/writing/icelandic.htm" TargetMode="External"/><Relationship Id="rId5" Type="http://schemas.openxmlformats.org/officeDocument/2006/relationships/hyperlink" Target="http://www.omniglot.com/writing/faroese.htm" TargetMode="External"/><Relationship Id="rId6" Type="http://schemas.openxmlformats.org/officeDocument/2006/relationships/hyperlink" Target="https://en.wikipedia.org/wiki/Burundi_Bwacu#Kirundi_.28with_tonal_diacritics_.E2.80.94_utw.C3.A2tuzo.29" TargetMode="External"/><Relationship Id="rId7" Type="http://schemas.openxmlformats.org/officeDocument/2006/relationships/hyperlink" Target="http://www.omniglot.com/writing/chuukese.htm" TargetMode="External"/><Relationship Id="rId8" Type="http://schemas.openxmlformats.org/officeDocument/2006/relationships/hyperlink" Target="http://www.webcitation.org/6siTI8ieQ" TargetMode="External"/><Relationship Id="rId9" Type="http://schemas.openxmlformats.org/officeDocument/2006/relationships/hyperlink" Target="http://www.omniglot.com/writing/lulesami.htm" TargetMode="External"/><Relationship Id="rId10" Type="http://schemas.openxmlformats.org/officeDocument/2006/relationships/hyperlink" Target="https://en.wikipedia.org/wiki/Northern_Sami" TargetMode="External"/><Relationship Id="rId11" Type="http://schemas.openxmlformats.org/officeDocument/2006/relationships/hyperlink" Target="http://www.omniglot.com/writing/vietnamese.htm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icann.org/sites/default/files/packages/lgr/lgr-second-level-spanish-30aug16-en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93895" y="824754"/>
            <a:ext cx="8299939" cy="1768314"/>
          </a:xfrm>
        </p:spPr>
        <p:txBody>
          <a:bodyPr/>
          <a:lstStyle/>
          <a:p>
            <a:pPr algn="ctr"/>
            <a:r>
              <a:rPr lang="en-US" dirty="0"/>
              <a:t>Latin Generation Panel - Repertoire </a:t>
            </a:r>
            <a:r>
              <a:rPr lang="en-US" dirty="0" smtClean="0"/>
              <a:t>Group (</a:t>
            </a:r>
            <a:r>
              <a:rPr lang="en-US" dirty="0"/>
              <a:t>RG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0074" y="2765533"/>
            <a:ext cx="7907338" cy="927926"/>
          </a:xfrm>
        </p:spPr>
        <p:txBody>
          <a:bodyPr/>
          <a:lstStyle/>
          <a:p>
            <a:r>
              <a:rPr lang="en-US" dirty="0"/>
              <a:t>Name of presenter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8383" y="5844209"/>
            <a:ext cx="39115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Source Sans Pro"/>
              </a:rPr>
              <a:t>ICANN60, ABU DHABI, October, 2017</a:t>
            </a:r>
          </a:p>
        </p:txBody>
      </p:sp>
    </p:spTree>
    <p:extLst>
      <p:ext uri="{BB962C8B-B14F-4D97-AF65-F5344CB8AC3E}">
        <p14:creationId xmlns:p14="http://schemas.microsoft.com/office/powerpoint/2010/main" val="315072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017" y="46179"/>
            <a:ext cx="9037983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Organization of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583096" y="1046921"/>
            <a:ext cx="7804758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Resources for work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Language table with information about 180 languages EGIDS=1-4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/>
              <a:t>Unicode table, </a:t>
            </a:r>
            <a:r>
              <a:rPr lang="en-US">
                <a:hlinkClick r:id="rId2"/>
              </a:rPr>
              <a:t>https://unicode-table.com/en/#basic-latin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MSR2 table with MSR2 code points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 smtClean="0">
                <a:solidFill>
                  <a:srgbClr val="0C1F24"/>
                </a:solidFill>
                <a:cs typeface="Arial"/>
              </a:rPr>
              <a:t>Instructions on how </a:t>
            </a:r>
            <a:r>
              <a:rPr lang="en-US" dirty="0">
                <a:solidFill>
                  <a:srgbClr val="0C1F24"/>
                </a:solidFill>
                <a:cs typeface="Arial"/>
              </a:rPr>
              <a:t>to process languages</a:t>
            </a:r>
          </a:p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Steps in processing specific language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Repertoire group member (RGM)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picks </a:t>
            </a:r>
            <a:r>
              <a:rPr lang="en-US" dirty="0">
                <a:solidFill>
                  <a:srgbClr val="0C1F24"/>
                </a:solidFill>
                <a:cs typeface="Arial"/>
              </a:rPr>
              <a:t>one language from language table and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notes </a:t>
            </a:r>
            <a:r>
              <a:rPr lang="en-US" dirty="0">
                <a:solidFill>
                  <a:srgbClr val="0C1F24"/>
                </a:solidFill>
                <a:cs typeface="Arial"/>
              </a:rPr>
              <a:t>in the Language table that specific language is in processing status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Language name column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in </a:t>
            </a:r>
            <a:r>
              <a:rPr lang="en-US" dirty="0">
                <a:solidFill>
                  <a:srgbClr val="0C1F24"/>
                </a:solidFill>
                <a:cs typeface="Arial"/>
              </a:rPr>
              <a:t>Language table contains a link to omniglot.com entry for that language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RGM inspects every code point in the alphabet found on omniglot.com for that  language</a:t>
            </a:r>
          </a:p>
        </p:txBody>
      </p:sp>
    </p:spTree>
    <p:extLst>
      <p:ext uri="{BB962C8B-B14F-4D97-AF65-F5344CB8AC3E}">
        <p14:creationId xmlns:p14="http://schemas.microsoft.com/office/powerpoint/2010/main" val="18008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017" y="46179"/>
            <a:ext cx="9037983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Organization of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313" y="1378226"/>
            <a:ext cx="8003541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Steps in processing specific language </a:t>
            </a:r>
            <a:r>
              <a:rPr lang="mr-IN" dirty="0">
                <a:solidFill>
                  <a:srgbClr val="0C1F24"/>
                </a:solidFill>
                <a:cs typeface="Arial"/>
              </a:rPr>
              <a:t>–</a:t>
            </a:r>
            <a:r>
              <a:rPr lang="en-US" dirty="0">
                <a:solidFill>
                  <a:srgbClr val="0C1F24"/>
                </a:solidFill>
                <a:cs typeface="Arial"/>
              </a:rPr>
              <a:t>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continued </a:t>
            </a:r>
            <a:r>
              <a:rPr lang="en-US" dirty="0">
                <a:solidFill>
                  <a:srgbClr val="0C1F24"/>
                </a:solidFill>
                <a:cs typeface="Arial"/>
              </a:rPr>
              <a:t>from previous slide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If RGM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finds it </a:t>
            </a:r>
            <a:r>
              <a:rPr lang="en-US" dirty="0">
                <a:solidFill>
                  <a:srgbClr val="0C1F24"/>
                </a:solidFill>
                <a:cs typeface="Arial"/>
              </a:rPr>
              <a:t>necessary, some other sources about the alphabet of the language in processing could be consulted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For finding UNICODE code points for the specific letter following link is used:</a:t>
            </a:r>
            <a:br>
              <a:rPr lang="en-US" dirty="0">
                <a:solidFill>
                  <a:srgbClr val="0C1F24"/>
                </a:solidFill>
                <a:cs typeface="Arial"/>
              </a:rPr>
            </a:br>
            <a:r>
              <a:rPr lang="en-US" u="sng" dirty="0">
                <a:hlinkClick r:id="rId2"/>
              </a:rPr>
              <a:t>http://unicode.org/cldr/utility/character.jsp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RGM writes verification information for the specific code point in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MSR2 </a:t>
            </a:r>
            <a:r>
              <a:rPr lang="en-US" dirty="0">
                <a:solidFill>
                  <a:srgbClr val="0C1F24"/>
                </a:solidFill>
                <a:cs typeface="Arial"/>
              </a:rPr>
              <a:t>table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RGM writes her/his name in the Language table after processing of language is finished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RGM puts his/her initials in MSR2 table row with verified code point</a:t>
            </a:r>
          </a:p>
        </p:txBody>
      </p:sp>
    </p:spTree>
    <p:extLst>
      <p:ext uri="{BB962C8B-B14F-4D97-AF65-F5344CB8AC3E}">
        <p14:creationId xmlns:p14="http://schemas.microsoft.com/office/powerpoint/2010/main" val="18382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017" y="46179"/>
            <a:ext cx="9037983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Organization of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278295" y="927652"/>
            <a:ext cx="80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ct val="75000"/>
            </a:pPr>
            <a:r>
              <a:rPr lang="en-US" dirty="0">
                <a:solidFill>
                  <a:srgbClr val="0C1F24"/>
                </a:solidFill>
                <a:cs typeface="Arial"/>
              </a:rPr>
              <a:t>Language table sample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SzPct val="75000"/>
              <a:buFont typeface="Wingdings" charset="2"/>
              <a:buChar char=""/>
            </a:pPr>
            <a:endParaRPr lang="en-US" dirty="0">
              <a:solidFill>
                <a:srgbClr val="0C1F24"/>
              </a:solidFill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398104"/>
              </p:ext>
            </p:extLst>
          </p:nvPr>
        </p:nvGraphicFramePr>
        <p:xfrm>
          <a:off x="278295" y="1431234"/>
          <a:ext cx="8375376" cy="4745730"/>
        </p:xfrm>
        <a:graphic>
          <a:graphicData uri="http://schemas.openxmlformats.org/drawingml/2006/table">
            <a:tbl>
              <a:tblPr/>
              <a:tblGrid>
                <a:gridCol w="528971"/>
                <a:gridCol w="1263653"/>
                <a:gridCol w="568154"/>
                <a:gridCol w="1588370"/>
                <a:gridCol w="675861"/>
                <a:gridCol w="556592"/>
                <a:gridCol w="1152939"/>
                <a:gridCol w="2040836"/>
              </a:tblGrid>
              <a:tr h="189830">
                <a:tc>
                  <a:txBody>
                    <a:bodyPr/>
                    <a:lstStyle/>
                    <a:p>
                      <a:pPr rtl="0" fontAlgn="ctr"/>
                      <a:endParaRPr lang="en-US" sz="1100" dirty="0">
                        <a:effectLst/>
                      </a:endParaRPr>
                    </a:p>
                  </a:txBody>
                  <a:tcPr marL="24174" marR="24174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Language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mr-IN" sz="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ISO 639-3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Classification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Population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EGIDS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Language map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Processed by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9146">
                <a:tc>
                  <a:txBody>
                    <a:bodyPr/>
                    <a:lstStyle/>
                    <a:p>
                      <a:pPr rtl="0" fontAlgn="ctr"/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</a:t>
                      </a:r>
                      <a:r>
                        <a:rPr lang="is-IS" sz="400" b="0" i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             </a:t>
                      </a:r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lang="is-IS" sz="600" b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24174" marR="24174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2"/>
                        </a:rPr>
                        <a:t>Afrikaans.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3"/>
                        </a:rPr>
                        <a:t>afr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4"/>
                        </a:rPr>
                        <a:t>Indo-European. Germanic. West. Low Saxon-Low Franconian. Low Franconian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7,096,810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5"/>
                        </a:rPr>
                        <a:t>Botswana. Lesotho. South Africa and Swaziland Namibia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Finished (Fiammetta Caccavale)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9146">
                <a:tc>
                  <a:txBody>
                    <a:bodyPr/>
                    <a:lstStyle/>
                    <a:p>
                      <a:pPr rtl="0" fontAlgn="ctr"/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</a:t>
                      </a:r>
                      <a:r>
                        <a:rPr lang="is-IS" sz="400" b="0" i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             </a:t>
                      </a:r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lang="is-IS" sz="600" b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24174" marR="24174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0" i="0" u="sng" dirty="0"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Albanian.</a:t>
                      </a:r>
                      <a:r>
                        <a:rPr lang="en-US" sz="800" b="0" i="0" u="sng" dirty="0">
                          <a:solidFill>
                            <a:srgbClr val="444444"/>
                          </a:solidFill>
                          <a:effectLst/>
                          <a:latin typeface="Helvetica Neue" charset="0"/>
                        </a:rPr>
                        <a:t> </a:t>
                      </a:r>
                      <a:r>
                        <a:rPr lang="en-US" sz="600" b="0" i="0" u="sng" dirty="0">
                          <a:solidFill>
                            <a:srgbClr val="444444"/>
                          </a:solidFill>
                          <a:effectLst/>
                          <a:latin typeface="Helvetica Neue" charset="0"/>
                        </a:rPr>
                        <a:t>Arbëreshë Albanian [aae] (Italy) Arvanitika Albanian[aat] (Greece) Gheg Albanian [aln] (Serbia) Tosk Albanian [als]</a:t>
                      </a:r>
                      <a:endParaRPr lang="en-US" sz="600" b="0" u="sng" dirty="0"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6"/>
                        </a:rPr>
                        <a:t>sqi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7"/>
                        </a:rPr>
                        <a:t>Indo-European. Albanian. 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5,367,000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8"/>
                        </a:rPr>
                        <a:t>Albania. Greece. Serbia. Macedonia. Montenegro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Finished (Mats Dufberg) 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9316">
                <a:tc>
                  <a:txBody>
                    <a:bodyPr/>
                    <a:lstStyle/>
                    <a:p>
                      <a:pPr rtl="0" fontAlgn="ctr"/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</a:t>
                      </a:r>
                      <a:r>
                        <a:rPr lang="is-IS" sz="400" b="0" i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             </a:t>
                      </a:r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lang="is-IS" sz="600" b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24174" marR="24174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9"/>
                        </a:rPr>
                        <a:t>Azeri.Azerbaijani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0"/>
                        </a:rPr>
                        <a:t>azj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1"/>
                        </a:rPr>
                        <a:t>Turkic. Southern. Azerbaijani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s-IS" sz="600" b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24,226,940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2"/>
                        </a:rPr>
                        <a:t>Azerbaijan.Georgia.Iraq</a:t>
                      </a:r>
                      <a:r>
                        <a:rPr lang="en-US" sz="1100" u="sng">
                          <a:solidFill>
                            <a:srgbClr val="0563C1"/>
                          </a:solidFill>
                          <a:effectLst/>
                          <a:hlinkClick r:id="rId12"/>
                        </a:rPr>
                        <a:t> Jordan and Syria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Finished (Mirjana Tasic)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9316">
                <a:tc>
                  <a:txBody>
                    <a:bodyPr/>
                    <a:lstStyle/>
                    <a:p>
                      <a:pPr rtl="0" fontAlgn="ctr"/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</a:t>
                      </a:r>
                      <a:r>
                        <a:rPr lang="is-IS" sz="400" b="0" i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             </a:t>
                      </a:r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lang="is-IS" sz="600" b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24174" marR="24174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3"/>
                        </a:rPr>
                        <a:t>Chamorro.Chamorru</a:t>
                      </a:r>
                      <a:r>
                        <a:rPr lang="en-US" sz="1100" u="sng">
                          <a:solidFill>
                            <a:srgbClr val="0563C1"/>
                          </a:solidFill>
                          <a:effectLst/>
                          <a:hlinkClick r:id="rId13"/>
                        </a:rPr>
                        <a:t> Tjamoro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4"/>
                        </a:rPr>
                        <a:t>cha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5"/>
                        </a:rPr>
                        <a:t>Austronesian Malayo-Polynesian Chamorro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i-FI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94,700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6"/>
                        </a:rPr>
                        <a:t>Guam and Northern Mariana Islands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Finished (Bakiau) 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9488">
                <a:tc>
                  <a:txBody>
                    <a:bodyPr/>
                    <a:lstStyle/>
                    <a:p>
                      <a:pPr rtl="0" fontAlgn="ctr"/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</a:t>
                      </a:r>
                      <a:r>
                        <a:rPr lang="is-IS" sz="400" b="0" i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             </a:t>
                      </a:r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lang="is-IS" sz="600" b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24174" marR="24174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7"/>
                        </a:rPr>
                        <a:t>Croatian.Hrvatski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8"/>
                        </a:rPr>
                        <a:t>hrv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9"/>
                        </a:rPr>
                        <a:t>Indo-European Balto-Slavic Slavic South Western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s-IS" sz="600" b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5,609,290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20"/>
                        </a:rPr>
                        <a:t>Croatia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Finished (Sarmad Hussain)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9488">
                <a:tc>
                  <a:txBody>
                    <a:bodyPr/>
                    <a:lstStyle/>
                    <a:p>
                      <a:pPr rtl="0" fontAlgn="ctr"/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</a:t>
                      </a:r>
                      <a:r>
                        <a:rPr lang="is-IS" sz="400" b="0" i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             </a:t>
                      </a:r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lang="is-IS" sz="600" b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24174" marR="24174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21"/>
                        </a:rPr>
                        <a:t>Czech Bohemian Cestina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22"/>
                        </a:rPr>
                        <a:t>ces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23"/>
                        </a:rPr>
                        <a:t>Indo-European Balto-Slavic Slavic West Czech-Slovak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uk-UA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10,619,340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24"/>
                        </a:rPr>
                        <a:t>Czech Republic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Finished (Bill Jouris)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9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6179"/>
            <a:ext cx="9144000" cy="450663"/>
          </a:xfrm>
        </p:spPr>
        <p:txBody>
          <a:bodyPr/>
          <a:lstStyle/>
          <a:p>
            <a:pPr marL="97200" lvl="1"/>
            <a:r>
              <a:rPr lang="en-US" sz="2400" b="1" dirty="0">
                <a:solidFill>
                  <a:srgbClr val="002060"/>
                </a:solidFill>
                <a:latin typeface="+mj-lt"/>
              </a:rPr>
              <a:t>Latin GP </a:t>
            </a:r>
            <a:r>
              <a:rPr lang="mr-IN" sz="2400" b="1" dirty="0">
                <a:solidFill>
                  <a:srgbClr val="002060"/>
                </a:solidFill>
                <a:latin typeface="+mj-lt"/>
              </a:rPr>
              <a:t>–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RG Organization of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784" y="914400"/>
            <a:ext cx="82413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75000"/>
            </a:pPr>
            <a:r>
              <a:rPr lang="en-US" dirty="0">
                <a:solidFill>
                  <a:srgbClr val="0C1F24"/>
                </a:solidFill>
                <a:cs typeface="Arial"/>
              </a:rPr>
              <a:t>MSR2 table sample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75000"/>
            </a:pPr>
            <a:endParaRPr lang="en-US" dirty="0">
              <a:solidFill>
                <a:srgbClr val="0C1F24"/>
              </a:solidFill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15913"/>
              </p:ext>
            </p:extLst>
          </p:nvPr>
        </p:nvGraphicFramePr>
        <p:xfrm>
          <a:off x="198784" y="1745774"/>
          <a:ext cx="8666920" cy="3990478"/>
        </p:xfrm>
        <a:graphic>
          <a:graphicData uri="http://schemas.openxmlformats.org/drawingml/2006/table">
            <a:tbl>
              <a:tblPr/>
              <a:tblGrid>
                <a:gridCol w="582945"/>
                <a:gridCol w="259867"/>
                <a:gridCol w="899000"/>
                <a:gridCol w="365219"/>
                <a:gridCol w="2310710"/>
                <a:gridCol w="1299335"/>
                <a:gridCol w="2352851"/>
                <a:gridCol w="596993"/>
              </a:tblGrid>
              <a:tr h="362611"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Date accepted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In MSR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Unicode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Glyph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Unicode name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Languages using the code point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Reference supporting inclusion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Initials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870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i-FI" sz="800" dirty="0">
                          <a:effectLst/>
                        </a:rPr>
                        <a:t>0294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dirty="0">
                          <a:effectLst/>
                        </a:rPr>
                        <a:t>ʔ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LETTER GLOTTAL STOP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70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026A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dirty="0">
                          <a:effectLst/>
                        </a:rPr>
                        <a:t>ɪ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LETTER SMALL CAPITAL I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549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solidFill>
                            <a:srgbClr val="000000"/>
                          </a:solidFill>
                          <a:effectLst/>
                        </a:rPr>
                        <a:t>0061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LATIN SMALL LETTER A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English (1)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Malay (1)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Vietnamese (1) 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Kirundi (1)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Turkish (1)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http://www.omniglot.com/writing/english.htm 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http://www.omniglot.com/writing/malay.htm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http://www.omniglot.com/writing/vietnamese.htm 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http://www.omniglot.com/writing/kirundi.php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http://www.omniglot.com/writing/turkish.htm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Spanish (1)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2"/>
                        </a:rPr>
                        <a:t>https://www.icann.org/sites/default/files/packages/lgr/lgr-second-level-spanish-30aug16-en.html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MB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800" dirty="0">
                          <a:effectLst/>
                        </a:rPr>
                        <a:t>Czech (1)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3"/>
                        </a:rPr>
                        <a:t>http://www.omniglot.com/writing/czech.htm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BJ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Icelandic (1)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4"/>
                        </a:rPr>
                        <a:t>http://www.omniglot.com/writing/icelandic.htm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BJ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Faroese (2)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5"/>
                        </a:rPr>
                        <a:t>http://www.omniglot.com/writing/faroese.htm 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BJ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Kirundi (1)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6"/>
                        </a:rPr>
                        <a:t>https://en.wikipedia.org/wiki/Burundi_Bwacu#Kirundi_.28with_tonal_diacritics_.E2.80.94_utw.C3.A2tuzo.29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JPN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Chuukese (2)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7"/>
                        </a:rPr>
                        <a:t>http://www.omniglot.com/writing/chuukese.htm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MM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870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Galician (2)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8"/>
                        </a:rPr>
                        <a:t>http://www.webcitation.org/6siTI8ieQ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MM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Lule Sámi (2)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9"/>
                        </a:rPr>
                        <a:t>http://www.omniglot.com/writing/lulesami.htm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MT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Northern Sámi (2)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10"/>
                        </a:rPr>
                        <a:t>https://en.wikipedia.org/wiki/Northern_Sami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MT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solidFill>
                            <a:srgbClr val="000000"/>
                          </a:solidFill>
                          <a:effectLst/>
                        </a:rPr>
                        <a:t>0103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600" dirty="0">
                          <a:solidFill>
                            <a:srgbClr val="000000"/>
                          </a:solidFill>
                          <a:effectLst/>
                        </a:rPr>
                        <a:t>ă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LATIN SMALL LETTER A WITH BREVE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Vietnamese (1)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563C1"/>
                          </a:solidFill>
                          <a:effectLst/>
                          <a:hlinkClick r:id="rId11"/>
                        </a:rPr>
                        <a:t>http://www.omniglot.com/writing/vietnamese.htm</a:t>
                      </a:r>
                      <a:endParaRPr lang="en-US" sz="8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769096" cy="450663"/>
          </a:xfrm>
        </p:spPr>
        <p:txBody>
          <a:bodyPr/>
          <a:lstStyle/>
          <a:p>
            <a:pPr marL="97200" lvl="1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Latin GP- RG Challenges in developing Repertoire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6834" y="1113183"/>
            <a:ext cx="7923257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Should we process some languages with EGIDS =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5 ?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Selecton criteria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SzPct val="75000"/>
              <a:buFont typeface="Arial" charset="0"/>
              <a:buChar char="•"/>
            </a:pPr>
            <a:r>
              <a:rPr lang="en-US" dirty="0">
                <a:solidFill>
                  <a:srgbClr val="0C1F24"/>
                </a:solidFill>
                <a:cs typeface="Arial"/>
              </a:rPr>
              <a:t>No of speakers ?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SzPct val="75000"/>
              <a:buFont typeface="Arial" charset="0"/>
              <a:buChar char="•"/>
            </a:pPr>
            <a:r>
              <a:rPr lang="en-US" dirty="0">
                <a:solidFill>
                  <a:srgbClr val="0C1F24"/>
                </a:solidFill>
                <a:cs typeface="Arial"/>
              </a:rPr>
              <a:t>Some other criteria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SzPct val="75000"/>
              <a:buFont typeface="Arial" charset="0"/>
              <a:buChar char="•"/>
            </a:pPr>
            <a:r>
              <a:rPr lang="en-US" dirty="0">
                <a:solidFill>
                  <a:srgbClr val="0C1F24"/>
                </a:solidFill>
                <a:cs typeface="Arial"/>
              </a:rPr>
              <a:t>???</a:t>
            </a:r>
            <a:endParaRPr lang="en-US" dirty="0">
              <a:solidFill>
                <a:srgbClr val="1A87C9"/>
              </a:solidFill>
              <a:cs typeface="Arial"/>
            </a:endParaRPr>
          </a:p>
          <a:p>
            <a:pPr>
              <a:spcBef>
                <a:spcPts val="600"/>
              </a:spcBef>
              <a:buSzPct val="75000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SOME MORE TOPICS TO DISCUSS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How to treat code point sequences?</a:t>
            </a:r>
          </a:p>
          <a:p>
            <a:pPr marL="742950" lvl="1" indent="-285750">
              <a:spcBef>
                <a:spcPts val="600"/>
              </a:spcBef>
              <a:buSzPct val="75000"/>
              <a:buFont typeface="Courier New" charset="0"/>
              <a:buChar char="o"/>
            </a:pPr>
            <a:r>
              <a:rPr lang="is-IS" sz="1600" dirty="0"/>
              <a:t>0075 + 0322 (</a:t>
            </a:r>
            <a:r>
              <a:rPr lang="en-US" sz="1200" dirty="0"/>
              <a:t>LATIN SMALL LETTER U + COMBINING RETROFLEX HOOK BELOW</a:t>
            </a:r>
            <a:r>
              <a:rPr lang="en-US" dirty="0"/>
              <a:t>)  in Lithuanian </a:t>
            </a:r>
          </a:p>
          <a:p>
            <a:pPr marL="742950" lvl="1" indent="-285750">
              <a:spcBef>
                <a:spcPts val="600"/>
              </a:spcBef>
              <a:buSzPct val="75000"/>
              <a:buFont typeface="Courier New" charset="0"/>
              <a:buChar char="o"/>
            </a:pPr>
            <a:r>
              <a:rPr lang="is-IS" sz="1600" dirty="0"/>
              <a:t>2019 + 0077 </a:t>
            </a:r>
            <a:r>
              <a:rPr lang="is-IS" sz="1200" dirty="0"/>
              <a:t>(</a:t>
            </a:r>
            <a:r>
              <a:rPr lang="en-US" sz="1200" dirty="0"/>
              <a:t>RIGHT SINGLE QUOTATION MARK + LATIN SMALL LETTER W) </a:t>
            </a:r>
            <a:r>
              <a:rPr lang="en-US" dirty="0"/>
              <a:t>in Dagaare - Burkina Faso</a:t>
            </a:r>
          </a:p>
        </p:txBody>
      </p:sp>
    </p:spTree>
    <p:extLst>
      <p:ext uri="{BB962C8B-B14F-4D97-AF65-F5344CB8AC3E}">
        <p14:creationId xmlns:p14="http://schemas.microsoft.com/office/powerpoint/2010/main" val="18413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769096" cy="450663"/>
          </a:xfrm>
        </p:spPr>
        <p:txBody>
          <a:bodyPr/>
          <a:lstStyle/>
          <a:p>
            <a:pPr marL="97200" lvl="1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Latin GP- RG Challenges in developing Repertoire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500" y="838201"/>
            <a:ext cx="824865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75000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SOME MORE TOPICS TO DISCUSS-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/>
              </a:rPr>
              <a:t>continued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from previous slide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>
              <a:spcBef>
                <a:spcPts val="600"/>
              </a:spcBef>
              <a:buSzPct val="75000"/>
            </a:pPr>
            <a:endParaRPr lang="en-US" dirty="0">
              <a:solidFill>
                <a:srgbClr val="0C1F24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Should  we consider consonant digraphs or trigraphs?</a:t>
            </a:r>
          </a:p>
          <a:p>
            <a:pPr marL="742950" lvl="1" indent="-285750">
              <a:spcBef>
                <a:spcPts val="600"/>
              </a:spcBef>
              <a:buSzPct val="75000"/>
              <a:buFont typeface="Courier New" charset="0"/>
              <a:buChar char="o"/>
            </a:pPr>
            <a:r>
              <a:rPr lang="en-US" sz="1600" dirty="0"/>
              <a:t> </a:t>
            </a:r>
            <a:r>
              <a:rPr lang="en-US" dirty="0"/>
              <a:t>ny, nyh, dh  - like in </a:t>
            </a:r>
            <a:r>
              <a:rPr lang="mr-IN" dirty="0"/>
              <a:t>Wa (Va)</a:t>
            </a:r>
            <a:r>
              <a:rPr lang="en-US" dirty="0"/>
              <a:t> language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Click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consonants -- </a:t>
            </a:r>
            <a:r>
              <a:rPr lang="en-US" dirty="0">
                <a:solidFill>
                  <a:srgbClr val="0C1F24"/>
                </a:solidFill>
                <a:cs typeface="Arial"/>
              </a:rPr>
              <a:t>how to threat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them?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What to do with letters not specified in  MSR and found in processed languages</a:t>
            </a:r>
          </a:p>
          <a:p>
            <a:pPr marL="742950" lvl="2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is-IS" sz="1600" dirty="0"/>
              <a:t>0264 (ɤ) </a:t>
            </a:r>
            <a:r>
              <a:rPr lang="en-US" sz="1200" dirty="0"/>
              <a:t>LATIN SMALL LETTER RAMS HORN </a:t>
            </a:r>
            <a:r>
              <a:rPr lang="en-US" dirty="0"/>
              <a:t>in Aklan (4)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Treatment of 0027,  </a:t>
            </a:r>
            <a:r>
              <a:rPr lang="en-US" dirty="0"/>
              <a:t>APOSTROPHE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dirty="0"/>
              <a:t>Treatment of </a:t>
            </a:r>
            <a:r>
              <a:rPr lang="en-US"/>
              <a:t>MODIFIER LETTERS</a:t>
            </a:r>
          </a:p>
          <a:p>
            <a:pPr marL="742950" lvl="2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is-IS" sz="1600" dirty="0"/>
              <a:t>02BB </a:t>
            </a:r>
            <a:r>
              <a:rPr lang="en-US" sz="1600"/>
              <a:t>MODIFIER LETTER </a:t>
            </a:r>
            <a:r>
              <a:rPr lang="en-US" sz="1600" dirty="0"/>
              <a:t>APOSTROPHE</a:t>
            </a:r>
            <a:endParaRPr lang="is-IS" sz="1600" dirty="0">
              <a:solidFill>
                <a:srgbClr val="0C1F24"/>
              </a:solidFill>
              <a:cs typeface="Arial"/>
            </a:endParaRPr>
          </a:p>
          <a:p>
            <a:pPr marL="742950" lvl="2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is-IS" sz="1600" dirty="0">
                <a:solidFill>
                  <a:srgbClr val="0C1F24"/>
                </a:solidFill>
                <a:cs typeface="Arial"/>
              </a:rPr>
              <a:t>02BC,</a:t>
            </a:r>
            <a:r>
              <a:rPr lang="en-US"/>
              <a:t> MODIFIER LETTER TURNED COMMA</a:t>
            </a:r>
          </a:p>
          <a:p>
            <a:pPr marL="742950" lvl="2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mr-IN" dirty="0">
                <a:solidFill>
                  <a:srgbClr val="0C1F24"/>
                </a:solidFill>
                <a:cs typeface="Arial"/>
              </a:rPr>
              <a:t>……</a:t>
            </a:r>
            <a:endParaRPr lang="en-US" dirty="0">
              <a:solidFill>
                <a:srgbClr val="0C1F2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0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769096" cy="450663"/>
          </a:xfrm>
        </p:spPr>
        <p:txBody>
          <a:bodyPr/>
          <a:lstStyle/>
          <a:p>
            <a:pPr marL="97200" lvl="1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Latin GP- RG Challenges in developing Repertoire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500" y="838201"/>
            <a:ext cx="82486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75000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SOME MORE TOPICS TO DISCUSS-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/>
              </a:rPr>
              <a:t>continued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from previous slide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>
              <a:spcBef>
                <a:spcPts val="600"/>
              </a:spcBef>
              <a:buSzPct val="75000"/>
            </a:pPr>
            <a:endParaRPr lang="en-US" dirty="0">
              <a:solidFill>
                <a:srgbClr val="0C1F24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/>
              <a:t>What to do when a symbol is used for a language, but does not appear to have a Unicode code point at all?  Nor any way to create one, using the available Unicode symbols.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Example:Tuvan language</a:t>
            </a:r>
            <a:br>
              <a:rPr lang="en-US"/>
            </a:br>
            <a:r>
              <a:rPr lang="tr-TR"/>
              <a:t>a ʙ c d e f g ƣ i j k l m n ꞑ o ө p r s ş t u v x y z ƶ ь</a:t>
            </a:r>
            <a:br>
              <a:rPr lang="tr-TR"/>
            </a:br>
            <a:endParaRPr lang="en-US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mr-IN" dirty="0"/>
              <a:t>……</a:t>
            </a:r>
            <a:r>
              <a:rPr lang="en-US" dirty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endParaRPr lang="en-US" dirty="0">
              <a:solidFill>
                <a:srgbClr val="0C1F2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89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dirty="0">
                <a:solidFill>
                  <a:schemeClr val="bg1"/>
                </a:solidFill>
              </a:rPr>
              <a:t>Principles for inclusion of code points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>
                <a:solidFill>
                  <a:schemeClr val="bg1"/>
                </a:solidFill>
              </a:rPr>
              <a:t>Principles for exclusion of code points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48738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48738" y="3681668"/>
            <a:ext cx="2539800" cy="87588"/>
          </a:xfrm>
          <a:prstGeom prst="rect">
            <a:avLst/>
          </a:prstGeom>
          <a:solidFill>
            <a:srgbClr val="114E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074908" y="3895123"/>
            <a:ext cx="498944" cy="4989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6759" y="1982152"/>
            <a:ext cx="208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Repertoire Group Introduction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79874" y="1982152"/>
            <a:ext cx="20800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en-US" dirty="0">
              <a:solidFill>
                <a:schemeClr val="bg1"/>
              </a:solidFill>
            </a:endParaRPr>
          </a:p>
          <a:p>
            <a:pPr marL="0" lvl="1" algn="ctr"/>
            <a:r>
              <a:rPr lang="en-US" dirty="0">
                <a:solidFill>
                  <a:schemeClr val="bg1"/>
                </a:solidFill>
              </a:rPr>
              <a:t>Scope of work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79874" y="4364806"/>
            <a:ext cx="2080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>
                <a:solidFill>
                  <a:schemeClr val="bg1"/>
                </a:solidFill>
              </a:rPr>
              <a:t>Organization of work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83988" y="4364806"/>
            <a:ext cx="2080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200" lvl="1" algn="ctr"/>
            <a:r>
              <a:rPr lang="en-US" dirty="0">
                <a:solidFill>
                  <a:schemeClr val="bg1"/>
                </a:solidFill>
              </a:rPr>
              <a:t>Challenges in creating Repertoire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511" y="1519144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0124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8738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511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0124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48738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Latin GP  - RG Overview</a:t>
            </a:r>
          </a:p>
        </p:txBody>
      </p:sp>
    </p:spTree>
    <p:extLst>
      <p:ext uri="{BB962C8B-B14F-4D97-AF65-F5344CB8AC3E}">
        <p14:creationId xmlns:p14="http://schemas.microsoft.com/office/powerpoint/2010/main" val="296258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Introduction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69843" y="2332383"/>
            <a:ext cx="78180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cs typeface="Arial"/>
              </a:rPr>
              <a:t>Repertoire Group (RG) </a:t>
            </a:r>
            <a:r>
              <a:rPr lang="en-US" sz="2400" dirty="0" smtClean="0">
                <a:solidFill>
                  <a:srgbClr val="0C1F24"/>
                </a:solidFill>
                <a:cs typeface="Arial"/>
              </a:rPr>
              <a:t>is </a:t>
            </a:r>
            <a:r>
              <a:rPr lang="en-US" sz="2400" dirty="0">
                <a:solidFill>
                  <a:srgbClr val="0C1F24"/>
                </a:solidFill>
                <a:cs typeface="Arial"/>
              </a:rPr>
              <a:t>organized according </a:t>
            </a:r>
            <a:r>
              <a:rPr lang="en-US" sz="2400" dirty="0" smtClean="0">
                <a:solidFill>
                  <a:srgbClr val="0C1F24"/>
                </a:solidFill>
                <a:cs typeface="Arial"/>
              </a:rPr>
              <a:t>to the </a:t>
            </a:r>
            <a:r>
              <a:rPr lang="en-US" sz="2400" dirty="0">
                <a:solidFill>
                  <a:srgbClr val="0C1F24"/>
                </a:solidFill>
                <a:cs typeface="Arial"/>
              </a:rPr>
              <a:t>Latin GP work plan</a:t>
            </a:r>
          </a:p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cs typeface="Arial"/>
              </a:rPr>
              <a:t>10 active participants</a:t>
            </a:r>
          </a:p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cs typeface="Arial"/>
              </a:rPr>
              <a:t>Deadline for completing Repertoire </a:t>
            </a:r>
            <a:r>
              <a:rPr lang="mr-IN" sz="2400" dirty="0">
                <a:solidFill>
                  <a:srgbClr val="0C1F24"/>
                </a:solidFill>
                <a:cs typeface="Arial"/>
              </a:rPr>
              <a:t>–</a:t>
            </a:r>
            <a:r>
              <a:rPr lang="en-US" sz="2400" dirty="0">
                <a:solidFill>
                  <a:srgbClr val="0C1F24"/>
                </a:solidFill>
                <a:cs typeface="Arial"/>
              </a:rPr>
              <a:t> end of 2017</a:t>
            </a:r>
          </a:p>
        </p:txBody>
      </p:sp>
    </p:spTree>
    <p:extLst>
      <p:ext uri="{BB962C8B-B14F-4D97-AF65-F5344CB8AC3E}">
        <p14:creationId xmlns:p14="http://schemas.microsoft.com/office/powerpoint/2010/main" val="3427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371531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 Scope of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477078" y="979437"/>
            <a:ext cx="7910777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Defining Principles for Inclusion and Exclusion of Latin code points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in </a:t>
            </a:r>
            <a:r>
              <a:rPr lang="en-US" dirty="0">
                <a:solidFill>
                  <a:srgbClr val="0C1F24"/>
                </a:solidFill>
                <a:cs typeface="Arial"/>
              </a:rPr>
              <a:t>the Repertoire</a:t>
            </a:r>
          </a:p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Processing of 180  EGIDS = 1-4 languages using Latin script in the first round to produce Repertoire</a:t>
            </a:r>
          </a:p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Processing of language implies that every code point in specific language should be inspected and verified against MSR 2</a:t>
            </a:r>
          </a:p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Status of processed code point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Code point is in MSR2 </a:t>
            </a:r>
            <a:r>
              <a:rPr lang="en-US" dirty="0"/>
              <a:t>	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Code point is not in </a:t>
            </a:r>
            <a:r>
              <a:rPr lang="en-US" dirty="0" smtClean="0"/>
              <a:t>MSR2 -- </a:t>
            </a:r>
            <a:r>
              <a:rPr lang="en-US" dirty="0"/>
              <a:t>noted for further discussion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Code point </a:t>
            </a:r>
            <a:r>
              <a:rPr lang="en-US" dirty="0" smtClean="0"/>
              <a:t>sequences -- </a:t>
            </a:r>
            <a:r>
              <a:rPr lang="en-US" dirty="0"/>
              <a:t>noted for further processing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</a:pPr>
            <a:endParaRPr lang="en-US" sz="1600" dirty="0" smtClean="0">
              <a:solidFill>
                <a:srgbClr val="0C1F24"/>
              </a:solidFill>
              <a:cs typeface="Arial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</a:pPr>
            <a:r>
              <a:rPr lang="en-US" sz="1600" dirty="0" smtClean="0">
                <a:solidFill>
                  <a:srgbClr val="0C1F24"/>
                </a:solidFill>
                <a:cs typeface="Arial"/>
              </a:rPr>
              <a:t>Note</a:t>
            </a:r>
            <a:r>
              <a:rPr lang="en-US" sz="1600" dirty="0">
                <a:solidFill>
                  <a:srgbClr val="0C1F24"/>
                </a:solidFill>
                <a:cs typeface="Arial"/>
              </a:rPr>
              <a:t>: Repertoire consists of all Latin script letters found in processed languages</a:t>
            </a:r>
          </a:p>
        </p:txBody>
      </p:sp>
    </p:spTree>
    <p:extLst>
      <p:ext uri="{BB962C8B-B14F-4D97-AF65-F5344CB8AC3E}">
        <p14:creationId xmlns:p14="http://schemas.microsoft.com/office/powerpoint/2010/main" val="5733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371531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Principles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03583" y="1484242"/>
            <a:ext cx="7884272" cy="423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75000"/>
            </a:pPr>
            <a:r>
              <a:rPr lang="en-US" sz="2000" b="1" dirty="0">
                <a:solidFill>
                  <a:srgbClr val="0C1F24"/>
                </a:solidFill>
                <a:cs typeface="Arial"/>
              </a:rPr>
              <a:t>Principles for Inclusion of code points in the Repertoire</a:t>
            </a:r>
          </a:p>
          <a:p>
            <a:pPr>
              <a:spcBef>
                <a:spcPts val="1200"/>
              </a:spcBef>
              <a:buSzPct val="75000"/>
            </a:pPr>
            <a:endParaRPr lang="en-US" sz="2000" b="1" dirty="0">
              <a:solidFill>
                <a:srgbClr val="0C1F24"/>
              </a:solidFill>
              <a:cs typeface="Arial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 smtClean="0"/>
              <a:t>Languages </a:t>
            </a:r>
            <a:r>
              <a:rPr lang="en-US" dirty="0"/>
              <a:t>which have a rating of levels of 0-4 under the Expanded Graded Intergenerational Disruption Scale (EGIDS</a:t>
            </a:r>
            <a:r>
              <a:rPr lang="en-US" dirty="0" smtClean="0"/>
              <a:t>) are automatically </a:t>
            </a:r>
            <a:r>
              <a:rPr lang="en-US" dirty="0"/>
              <a:t>considered as supporting the inclusion of a Code Point. </a:t>
            </a:r>
            <a:endParaRPr lang="en-US" dirty="0" smtClean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 smtClean="0"/>
              <a:t>Languages </a:t>
            </a:r>
            <a:r>
              <a:rPr lang="en-US" dirty="0"/>
              <a:t>with EGIDS 5 may be included in special </a:t>
            </a:r>
            <a:r>
              <a:rPr lang="en-US" dirty="0" smtClean="0"/>
              <a:t>cases, </a:t>
            </a:r>
            <a:r>
              <a:rPr lang="en-US" dirty="0"/>
              <a:t>where there is additional evidence that </a:t>
            </a:r>
            <a:r>
              <a:rPr lang="en-US" dirty="0" smtClean="0"/>
              <a:t>the language </a:t>
            </a:r>
            <a:r>
              <a:rPr lang="en-US" dirty="0"/>
              <a:t>is in widespread use, notwithstanding its formal EGIDS rating.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Code Points may only be included if they have established contemporary use in one or more of the languages considered</a:t>
            </a:r>
          </a:p>
        </p:txBody>
      </p:sp>
    </p:spTree>
    <p:extLst>
      <p:ext uri="{BB962C8B-B14F-4D97-AF65-F5344CB8AC3E}">
        <p14:creationId xmlns:p14="http://schemas.microsoft.com/office/powerpoint/2010/main" val="3708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371531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Principles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74904" y="927652"/>
            <a:ext cx="8212505" cy="545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75000"/>
            </a:pPr>
            <a:r>
              <a:rPr lang="en-US" sz="2000" b="1" dirty="0">
                <a:solidFill>
                  <a:srgbClr val="0C1F24"/>
                </a:solidFill>
                <a:cs typeface="Arial"/>
              </a:rPr>
              <a:t>Principles for Inclusion of code points in the Repertoire </a:t>
            </a:r>
            <a:r>
              <a:rPr lang="en-US" dirty="0">
                <a:solidFill>
                  <a:srgbClr val="0C1F24"/>
                </a:solidFill>
                <a:cs typeface="Arial"/>
              </a:rPr>
              <a:t>-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continued </a:t>
            </a:r>
            <a:r>
              <a:rPr lang="en-US" dirty="0">
                <a:solidFill>
                  <a:srgbClr val="0C1F24"/>
                </a:solidFill>
                <a:cs typeface="Arial"/>
              </a:rPr>
              <a:t>from the previous slide</a:t>
            </a:r>
          </a:p>
          <a:p>
            <a:pPr>
              <a:spcBef>
                <a:spcPts val="1200"/>
              </a:spcBef>
              <a:buSzPct val="75000"/>
            </a:pPr>
            <a:endParaRPr lang="en-US" dirty="0">
              <a:solidFill>
                <a:srgbClr val="0C1F24"/>
              </a:solidFill>
              <a:cs typeface="Arial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If the Code Point in question is a Mark Code Point, then it can only be included in its context. That is, a Mark Code Point is included as part of a sequence consisting of a Lower Letter (Ll) or Other Letter (Lo) and the subsequent mark or marks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Any combination of Code Points is defined by its sequence. To be included, a sequence must be supported by some included language in the same way as a separate Code Point of type Ll or Lo.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If a character can be represented by multiple Code Point Sequences, each Code Point Sequence must be separately justified to be </a:t>
            </a:r>
            <a:r>
              <a:rPr lang="en-US" dirty="0" smtClean="0"/>
              <a:t>included. </a:t>
            </a: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371531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Principles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74904" y="927652"/>
            <a:ext cx="8066731" cy="5272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75000"/>
            </a:pPr>
            <a:r>
              <a:rPr lang="en-US" sz="2000" b="1" dirty="0">
                <a:solidFill>
                  <a:srgbClr val="0C1F24"/>
                </a:solidFill>
                <a:cs typeface="Arial"/>
              </a:rPr>
              <a:t>Principles for Inclusion of code points in the Repertoire </a:t>
            </a:r>
            <a:r>
              <a:rPr lang="en-US" dirty="0">
                <a:solidFill>
                  <a:srgbClr val="0C1F24"/>
                </a:solidFill>
                <a:cs typeface="Arial"/>
              </a:rPr>
              <a:t>-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continued </a:t>
            </a:r>
            <a:r>
              <a:rPr lang="en-US" dirty="0">
                <a:solidFill>
                  <a:srgbClr val="0C1F24"/>
                </a:solidFill>
                <a:cs typeface="Arial"/>
              </a:rPr>
              <a:t>from the previous slide </a:t>
            </a:r>
          </a:p>
          <a:p>
            <a:pPr>
              <a:spcBef>
                <a:spcPts val="1200"/>
              </a:spcBef>
              <a:buSzPct val="75000"/>
            </a:pPr>
            <a:endParaRPr lang="en-US" dirty="0">
              <a:solidFill>
                <a:srgbClr val="0C1F24"/>
              </a:solidFill>
              <a:cs typeface="Arial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A Code Point Sequence can only be included if there is no pre-composed alternative available, unless there is specific evidence that a </a:t>
            </a:r>
            <a:r>
              <a:rPr lang="en-US" dirty="0" smtClean="0"/>
              <a:t>language </a:t>
            </a:r>
            <a:r>
              <a:rPr lang="en-US" dirty="0"/>
              <a:t>eligible for inclusion under Criteria 1 makes alternate use of such a sequence.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If the Code Point in question is a Modifier letter (Lm), then it can only be included together with its context. That </a:t>
            </a:r>
            <a:r>
              <a:rPr lang="en-US" dirty="0" smtClean="0"/>
              <a:t>is, </a:t>
            </a:r>
            <a:r>
              <a:rPr lang="en-US" dirty="0"/>
              <a:t>a sequence of Lm plus Ll or Lo (or the other way around), unless there is strong evidence that the Lm can be used in any context, or that such a sequence or order cannot be defined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371531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Principles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74904" y="927652"/>
            <a:ext cx="8066731" cy="662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75000"/>
            </a:pPr>
            <a:r>
              <a:rPr lang="en-US" sz="2000" b="1" dirty="0">
                <a:solidFill>
                  <a:srgbClr val="0C1F24"/>
                </a:solidFill>
                <a:cs typeface="Arial"/>
              </a:rPr>
              <a:t>Principles for Exclusion of code points from the Repertoire 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endParaRPr lang="en-US" dirty="0"/>
          </a:p>
          <a:p>
            <a:r>
              <a:rPr lang="en-US" dirty="0"/>
              <a:t>A Code Point is excluded if at least one of these exclusion principles is met. If a Code Point can neither be included nor excluded on the basis of these principles, the Code Point is automatically excluded from the proposed LGR for Latin Script, per RFC 6912.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The Code Point is DISALLOWED or UNASSIGNED by IDNA 2008 protocol..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The Code Point presents a security or stability issue which cannot be resolved at any other stage of the analysis (e.g., stage of determining Code Points, variants, Contextual Rules or Whole Label Evaluation Rules).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The Code Point is either deprecated or not recommended for use in Unicode Standard --unless it meets all of the applicable inclusion criteria, with no alternative Code Point or Code Point sequence.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371531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Principles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2278" y="927652"/>
            <a:ext cx="8746435" cy="633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75000"/>
            </a:pPr>
            <a:r>
              <a:rPr lang="en-US" sz="2000" b="1" dirty="0">
                <a:solidFill>
                  <a:srgbClr val="0C1F24"/>
                </a:solidFill>
                <a:cs typeface="Arial"/>
              </a:rPr>
              <a:t>Principles for Exclusion of code points from the Repertoire </a:t>
            </a:r>
            <a:r>
              <a:rPr lang="en-US" sz="2000" dirty="0">
                <a:solidFill>
                  <a:srgbClr val="0C1F24"/>
                </a:solidFill>
                <a:cs typeface="Arial"/>
              </a:rPr>
              <a:t>- </a:t>
            </a:r>
            <a:r>
              <a:rPr lang="en-US" dirty="0">
                <a:solidFill>
                  <a:srgbClr val="0C1F24"/>
                </a:solidFill>
                <a:cs typeface="Arial"/>
              </a:rPr>
              <a:t>continues from the previous slide </a:t>
            </a:r>
            <a:r>
              <a:rPr lang="en-US" dirty="0"/>
              <a:t>. </a:t>
            </a:r>
          </a:p>
          <a:p>
            <a:pPr>
              <a:spcBef>
                <a:spcPts val="1200"/>
              </a:spcBef>
              <a:buSzPct val="75000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The Code Point is used exclusively in a subset of textual genres, such as technical or religious texts, and is not otherwise used as described in Section 2 above.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The Code Point is predominantly used in one of the following functions, apart from any other uses in orthography: 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/>
              <a:t>Formatting character or mark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/>
              <a:t>Numerical digit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/>
              <a:t>Punctuation mark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/>
              <a:t>Honorific mark or symbol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/>
              <a:t>Mathematical symbol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20170620</Template>
  <TotalTime>5725</TotalTime>
  <Words>1477</Words>
  <Application>Microsoft Macintosh PowerPoint</Application>
  <PresentationFormat>On-screen Show (4:3)</PresentationFormat>
  <Paragraphs>271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Calibri</vt:lpstr>
      <vt:lpstr>Courier New</vt:lpstr>
      <vt:lpstr>Helvetica Neue</vt:lpstr>
      <vt:lpstr>Mangal</vt:lpstr>
      <vt:lpstr>ＭＳ Ｐゴシック</vt:lpstr>
      <vt:lpstr>Segoe UI</vt:lpstr>
      <vt:lpstr>Source Sans Pro</vt:lpstr>
      <vt:lpstr>Times New Roman</vt:lpstr>
      <vt:lpstr>Wingdings</vt:lpstr>
      <vt:lpstr>Arial</vt:lpstr>
      <vt:lpstr>ICANNPPT_Arial_4x3_June 2017_potx</vt:lpstr>
      <vt:lpstr>Latin Generation Panel - Repertoire Group (RG)    Overview</vt:lpstr>
      <vt:lpstr>Latin GP  - RG Overview</vt:lpstr>
      <vt:lpstr>Latin GP – RG Introduction</vt:lpstr>
      <vt:lpstr>Latin GP – RG  Scope of work</vt:lpstr>
      <vt:lpstr>Latin GP – RG Principles</vt:lpstr>
      <vt:lpstr>Latin GP – RG Principles</vt:lpstr>
      <vt:lpstr>Latin GP – RG Principles</vt:lpstr>
      <vt:lpstr>Latin GP – RG Principles</vt:lpstr>
      <vt:lpstr>Latin GP – RG Principles</vt:lpstr>
      <vt:lpstr>Latin GP – RG Organization of work</vt:lpstr>
      <vt:lpstr>Latin GP – RG Organization of work</vt:lpstr>
      <vt:lpstr>Latin GP – RG Organization of work</vt:lpstr>
      <vt:lpstr>Latin GP – RG Organization of work</vt:lpstr>
      <vt:lpstr>Latin GP- RG Challenges in developing Repertoire</vt:lpstr>
      <vt:lpstr>Latin GP- RG Challenges in developing Repertoire</vt:lpstr>
      <vt:lpstr>Latin GP- RG Challenges in developing Repertoire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Mirjana Tasić</cp:lastModifiedBy>
  <cp:revision>81</cp:revision>
  <cp:lastPrinted>2017-01-26T19:29:02Z</cp:lastPrinted>
  <dcterms:created xsi:type="dcterms:W3CDTF">2017-08-23T04:45:58Z</dcterms:created>
  <dcterms:modified xsi:type="dcterms:W3CDTF">2017-10-14T08:16:33Z</dcterms:modified>
</cp:coreProperties>
</file>