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9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stylized agenda slide for your presentation.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delete a box, if there are too many boxes, click the edge of the box, ensure the entire box is highlighted, then DELETE.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update the numbers and text, click inside the circle for the numbers or in the box for the text, revise the text.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18.png"/><Relationship Id="rId22" Type="http://schemas.openxmlformats.org/officeDocument/2006/relationships/hyperlink" Target="https://www.instagram.com/icannorg" TargetMode="External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6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5.png"/><Relationship Id="rId5" Type="http://schemas.openxmlformats.org/officeDocument/2006/relationships/image" Target="../media/image31.png"/><Relationship Id="rId19" Type="http://schemas.openxmlformats.org/officeDocument/2006/relationships/image" Target="../media/image23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7.png"/></Relationships>
</file>

<file path=ppt/slideLayouts/_rels/slideLayout4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1" showMasterSp="0">
  <p:cSld name="Agenda 1.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2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2"/>
          <p:cNvCxnSpPr>
            <a:endCxn id="35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2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2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2"/>
          <p:cNvSpPr txBox="1"/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 txBox="1"/>
          <p:nvPr>
            <p:ph idx="1" type="body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half page image" showMasterSp="0">
  <p:cSld name="Title half page imag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/>
          <p:nvPr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1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11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1"/>
          <p:cNvSpPr/>
          <p:nvPr>
            <p:ph idx="2" type="pic"/>
          </p:nvPr>
        </p:nvSpPr>
        <p:spPr>
          <a:xfrm>
            <a:off x="0" y="623477"/>
            <a:ext cx="4598988" cy="5687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1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 Background 1">
  <p:cSld name="Alternate Background 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1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1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3" name="Google Shape;11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12"/>
          <p:cNvSpPr/>
          <p:nvPr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1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 Background 2">
  <p:cSld name="Alternate Background 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1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0" name="Google Shape;130;p1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1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1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ternate Background 3" showMasterSp="0">
  <p:cSld name="Alternate Background 3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2" y="608083"/>
            <a:ext cx="9141417" cy="571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4"/>
          <p:cNvCxnSpPr/>
          <p:nvPr/>
        </p:nvCxnSpPr>
        <p:spPr>
          <a:xfrm rot="10800000">
            <a:off x="0" y="608083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14"/>
          <p:cNvCxnSpPr/>
          <p:nvPr/>
        </p:nvCxnSpPr>
        <p:spPr>
          <a:xfrm rot="10800000"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1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1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2" showMasterSp="0">
  <p:cSld name="Agenda 1.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1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1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1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1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1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15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5"/>
          <p:cNvCxnSpPr>
            <a:endCxn id="15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5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15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15"/>
          <p:cNvSpPr txBox="1"/>
          <p:nvPr>
            <p:ph type="title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3" showMasterSp="0">
  <p:cSld name="Agenda 1.3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1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1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1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1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1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1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1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16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6"/>
          <p:cNvCxnSpPr>
            <a:endCxn id="17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16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16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16"/>
          <p:cNvSpPr txBox="1"/>
          <p:nvPr>
            <p:ph type="title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6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4" showMasterSp="0">
  <p:cSld name="Agenda 1.4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1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1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1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1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17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7"/>
          <p:cNvCxnSpPr>
            <a:endCxn id="19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7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17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9" name="Google Shape;199;p17"/>
          <p:cNvSpPr txBox="1"/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0" name="Google Shape;2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7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5" showMasterSp="0">
  <p:cSld name="Agenda 1.5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1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1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1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1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1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1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18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18"/>
          <p:cNvCxnSpPr>
            <a:endCxn id="21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18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18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18"/>
          <p:cNvSpPr txBox="1"/>
          <p:nvPr>
            <p:ph type="title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0" name="Google Shape;2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8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1.6" showMasterSp="0">
  <p:cSld name="Agenda 1.6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1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1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" name="Google Shape;230;p1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2" name="Google Shape;232;p1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1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1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19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19"/>
          <p:cNvCxnSpPr>
            <a:endCxn id="237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19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19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9" name="Google Shape;239;p19"/>
          <p:cNvSpPr txBox="1"/>
          <p:nvPr>
            <p:ph type="title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40" name="Google Shape;2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 txBox="1"/>
          <p:nvPr>
            <p:ph idx="1" type="body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1">
  <p:cSld name="Agenda Divider 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20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p2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0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ackground Slide">
  <p:cSld name="Blank Background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2">
  <p:cSld name="Agenda Divider 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2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1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21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3">
  <p:cSld name="Agenda Divider 3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2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2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2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2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22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 Divider 4">
  <p:cSld name="Agenda Divider 4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/>
          <p:nvPr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3"/>
          <p:cNvCxnSpPr/>
          <p:nvPr/>
        </p:nvCxnSpPr>
        <p:spPr>
          <a:xfrm>
            <a:off x="0" y="6320547"/>
            <a:ext cx="9144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1" name="Google Shape;271;p2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3"/>
          <p:cNvSpPr txBox="1"/>
          <p:nvPr>
            <p:ph idx="1" type="body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23"/>
          <p:cNvSpPr txBox="1"/>
          <p:nvPr>
            <p:ph type="title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1" showMasterSp="0">
  <p:cSld name="Presenters Divider 1.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2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2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2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2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p2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2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4" name="Google Shape;2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24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24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8" name="Google Shape;288;p24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24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Google Shape;290;p24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1" name="Google Shape;291;p24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2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24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24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2" showMasterSp="0">
  <p:cSld name="Presenters Divider 1.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2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2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2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2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3" name="Google Shape;303;p2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2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2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6" name="Google Shape;3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5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25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25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1" name="Google Shape;311;p25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25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25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25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25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25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25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3" showMasterSp="0">
  <p:cSld name="Presenters Divider 1.3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2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2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2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2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2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6" name="Google Shape;326;p2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2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8" name="Google Shape;3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26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26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3" name="Google Shape;333;p26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26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26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26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26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26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26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4" showMasterSp="0">
  <p:cSld name="Presenters Divider 1.4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2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2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2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2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2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p2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2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0" name="Google Shape;35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7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27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27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5" name="Google Shape;355;p27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27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27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27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27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Google Shape;360;p27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Google Shape;361;p27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 1.5" showMasterSp="0">
  <p:cSld name="Presenters Divider  1.5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8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28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28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2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2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2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" name="Google Shape;370;p2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2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2" name="Google Shape;3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28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28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7" name="Google Shape;377;p28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28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28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0" name="Google Shape;380;p28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1" name="Google Shape;381;p28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28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28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6" showMasterSp="0">
  <p:cSld name="Presenters Divider 1.6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2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2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2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2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2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2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2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4" name="Google Shape;3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9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29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29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9" name="Google Shape;399;p29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29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29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29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29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29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29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7" showMasterSp="0">
  <p:cSld name="Presenters Divider 1.7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3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3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3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3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3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4" name="Google Shape;414;p3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3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6" name="Google Shape;4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0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30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Google Shape;420;p30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1" name="Google Shape;421;p30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30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30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Google Shape;424;p30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30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30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30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19087" lvl="0" marL="4572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1.8" showMasterSp="0">
  <p:cSld name="Presenters Divider 1.8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1" name="Google Shape;431;p3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2" name="Google Shape;432;p3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" name="Google Shape;433;p3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3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5" name="Google Shape;435;p3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6" name="Google Shape;436;p3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3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8" name="Google Shape;4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1"/>
          <p:cNvSpPr/>
          <p:nvPr>
            <p:ph idx="2" type="pic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Google Shape;441;p31"/>
          <p:cNvSpPr/>
          <p:nvPr>
            <p:ph idx="3" type="pic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2" name="Google Shape;442;p31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3" name="Google Shape;443;p31"/>
          <p:cNvSpPr txBox="1"/>
          <p:nvPr>
            <p:ph idx="1" type="body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31"/>
          <p:cNvSpPr txBox="1"/>
          <p:nvPr>
            <p:ph idx="4" type="body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Google Shape;445;p31"/>
          <p:cNvSpPr txBox="1"/>
          <p:nvPr>
            <p:ph idx="5" type="body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31"/>
          <p:cNvSpPr txBox="1"/>
          <p:nvPr>
            <p:ph idx="6" type="body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31"/>
          <p:cNvSpPr/>
          <p:nvPr>
            <p:ph idx="7" type="pic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31"/>
          <p:cNvSpPr txBox="1"/>
          <p:nvPr>
            <p:ph idx="8" type="body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31"/>
          <p:cNvSpPr txBox="1"/>
          <p:nvPr>
            <p:ph idx="9" type="body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1" showMasterSp="0">
  <p:cSld name="Presenters Divider 2.1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2"/>
          <p:cNvSpPr/>
          <p:nvPr>
            <p:ph idx="2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32"/>
          <p:cNvSpPr/>
          <p:nvPr>
            <p:ph idx="3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32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32"/>
          <p:cNvSpPr txBox="1"/>
          <p:nvPr>
            <p:ph idx="4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32"/>
          <p:cNvSpPr txBox="1"/>
          <p:nvPr>
            <p:ph idx="5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32"/>
          <p:cNvSpPr txBox="1"/>
          <p:nvPr>
            <p:ph idx="6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3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3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3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p3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3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32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p32"/>
          <p:cNvCxnSpPr>
            <a:endCxn id="467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7" name="Google Shape;467;p32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8" name="Google Shape;468;p32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9" name="Google Shape;469;p32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0" name="Google Shape;470;p32"/>
          <p:cNvSpPr/>
          <p:nvPr>
            <p:ph idx="7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Google Shape;471;p32"/>
          <p:cNvSpPr txBox="1"/>
          <p:nvPr>
            <p:ph idx="8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Google Shape;472;p32"/>
          <p:cNvSpPr txBox="1"/>
          <p:nvPr>
            <p:ph idx="9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2" showMasterSp="0">
  <p:cSld name="Presenters Divider 2.2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3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9" name="Google Shape;479;p3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0" name="Google Shape;480;p3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" name="Google Shape;481;p3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" name="Google Shape;482;p33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33"/>
          <p:cNvCxnSpPr>
            <a:endCxn id="484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4" name="Google Shape;484;p33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5" name="Google Shape;485;p33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6" name="Google Shape;486;p33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7" name="Google Shape;487;p33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33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33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33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Google Shape;491;p33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33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33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33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33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3" showMasterSp="0">
  <p:cSld name="Presenters Divider 2.3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3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3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p3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4" name="Google Shape;504;p3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5" name="Google Shape;505;p34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34"/>
          <p:cNvCxnSpPr>
            <a:endCxn id="507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7" name="Google Shape;507;p34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" name="Google Shape;508;p34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34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0" name="Google Shape;510;p34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p34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2" name="Google Shape;512;p34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Google Shape;513;p34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p34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Google Shape;515;p34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6" name="Google Shape;516;p34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Google Shape;517;p34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34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4" showMasterSp="0">
  <p:cSld name="Presenters Divider 2.4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3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3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6" name="Google Shape;526;p3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3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8" name="Google Shape;528;p35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35"/>
          <p:cNvCxnSpPr>
            <a:endCxn id="530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0" name="Google Shape;530;p35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1" name="Google Shape;531;p35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2" name="Google Shape;532;p35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3" name="Google Shape;533;p35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4" name="Google Shape;534;p35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5" name="Google Shape;535;p35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6" name="Google Shape;536;p35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7" name="Google Shape;537;p35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35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9" name="Google Shape;539;p35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0" name="Google Shape;540;p35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35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5" showMasterSp="0">
  <p:cSld name="Presenters Divider 2.5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3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8" name="Google Shape;548;p3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9" name="Google Shape;549;p3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0" name="Google Shape;550;p3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1" name="Google Shape;551;p36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p36"/>
          <p:cNvCxnSpPr>
            <a:endCxn id="553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3" name="Google Shape;553;p36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36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5" name="Google Shape;555;p36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6" name="Google Shape;556;p36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Google Shape;557;p36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36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9" name="Google Shape;559;p36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36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36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2" name="Google Shape;562;p36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36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4" name="Google Shape;564;p36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6" showMasterSp="0">
  <p:cSld name="Presenters Divider 2.6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3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1" name="Google Shape;571;p3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2" name="Google Shape;572;p3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3" name="Google Shape;573;p3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4" name="Google Shape;574;p37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37"/>
          <p:cNvCxnSpPr>
            <a:endCxn id="576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6" name="Google Shape;576;p37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37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8" name="Google Shape;578;p37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9" name="Google Shape;579;p37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0" name="Google Shape;580;p37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1" name="Google Shape;581;p37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2" name="Google Shape;582;p37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3" name="Google Shape;583;p37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4" name="Google Shape;584;p37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5" name="Google Shape;585;p37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6" name="Google Shape;586;p37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7" name="Google Shape;587;p37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7" showMasterSp="0">
  <p:cSld name="Presenters Divider 2.7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8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8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38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4" name="Google Shape;594;p38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5" name="Google Shape;595;p38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38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7" name="Google Shape;597;p38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38"/>
          <p:cNvCxnSpPr/>
          <p:nvPr/>
        </p:nvCxnSpPr>
        <p:spPr>
          <a:xfrm rot="10800000">
            <a:off x="418349" y="1933515"/>
            <a:ext cx="0" cy="433711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9" name="Google Shape;599;p38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600" name="Google Shape;600;p38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1" name="Google Shape;601;p38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38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3" name="Google Shape;603;p38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38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5" name="Google Shape;605;p38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38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Google Shape;607;p38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38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38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38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2.8" showMasterSp="0">
  <p:cSld name="Presenters Divider 2.8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9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39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7" name="Google Shape;617;p39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8" name="Google Shape;618;p39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39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39"/>
          <p:cNvSpPr/>
          <p:nvPr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Google Shape;621;p39"/>
          <p:cNvCxnSpPr>
            <a:endCxn id="622" idx="0"/>
          </p:cNvCxnSpPr>
          <p:nvPr/>
        </p:nvCxnSpPr>
        <p:spPr>
          <a:xfrm rot="10800000">
            <a:off x="418349" y="1933515"/>
            <a:ext cx="0" cy="43371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2" name="Google Shape;622;p39"/>
          <p:cNvSpPr/>
          <p:nvPr/>
        </p:nvSpPr>
        <p:spPr>
          <a:xfrm rot="-5400000">
            <a:off x="418349" y="1872633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p39"/>
          <p:cNvCxnSpPr/>
          <p:nvPr/>
        </p:nvCxnSpPr>
        <p:spPr>
          <a:xfrm rot="10800000">
            <a:off x="479233" y="1872633"/>
            <a:ext cx="82012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4" name="Google Shape;624;p39"/>
          <p:cNvSpPr txBox="1"/>
          <p:nvPr>
            <p:ph type="title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5" name="Google Shape;625;p39"/>
          <p:cNvSpPr txBox="1"/>
          <p:nvPr>
            <p:ph idx="1" type="body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Google Shape;626;p39"/>
          <p:cNvSpPr txBox="1"/>
          <p:nvPr>
            <p:ph idx="2" type="body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7" name="Google Shape;627;p39"/>
          <p:cNvSpPr txBox="1"/>
          <p:nvPr>
            <p:ph idx="3" type="body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8" name="Google Shape;628;p39"/>
          <p:cNvSpPr txBox="1"/>
          <p:nvPr>
            <p:ph idx="4" type="body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39"/>
          <p:cNvSpPr txBox="1"/>
          <p:nvPr>
            <p:ph idx="5" type="body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39"/>
          <p:cNvSpPr txBox="1"/>
          <p:nvPr>
            <p:ph idx="6" type="body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39"/>
          <p:cNvSpPr/>
          <p:nvPr>
            <p:ph idx="7" type="pic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39"/>
          <p:cNvSpPr/>
          <p:nvPr>
            <p:ph idx="8" type="pic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39"/>
          <p:cNvSpPr/>
          <p:nvPr>
            <p:ph idx="9" type="pic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1" showMasterSp="0">
  <p:cSld name="Presenters Divider 5.1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0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7" name="Google Shape;637;p40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40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9" name="Google Shape;639;p40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0" name="Google Shape;640;p40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40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40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40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4" name="Google Shape;64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0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6" name="Google Shape;646;p40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Google Shape;647;p40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Google Shape;648;p40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40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4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40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40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1 White" showMasterSp="0">
  <p:cSld name="Cover 1 Whit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610726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3" type="body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999" y="5507609"/>
            <a:ext cx="1189827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idx="4" type="body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2" showMasterSp="0">
  <p:cSld name="Presenters Divider 5.2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656;p4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4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4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4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4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1" name="Google Shape;661;p4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4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3" name="Google Shape;66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1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5" name="Google Shape;665;p41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Google Shape;666;p41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41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41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4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41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41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3" showMasterSp="0">
  <p:cSld name="Presenters Divider 5.3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42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5" name="Google Shape;675;p42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42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7" name="Google Shape;677;p4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4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4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4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4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2" name="Google Shape;6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2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4" name="Google Shape;684;p42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2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42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42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4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2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42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4" showMasterSp="0">
  <p:cSld name="Presenters Divider 5.4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3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43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43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6" name="Google Shape;696;p43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7" name="Google Shape;697;p43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43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43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p43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1" name="Google Shape;70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43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3" name="Google Shape;703;p43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3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p43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43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43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3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43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5" showMasterSp="0">
  <p:cSld name="Presenters Divider 5.5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4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" name="Google Shape;713;p44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44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5" name="Google Shape;715;p44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6" name="Google Shape;716;p44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44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44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9" name="Google Shape;719;p44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0" name="Google Shape;72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44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2" name="Google Shape;722;p44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3" name="Google Shape;723;p44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44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44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44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44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44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6" showMasterSp="0">
  <p:cSld name="Presenters Divider 5.6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45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p45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3" name="Google Shape;733;p45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4" name="Google Shape;734;p45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5" name="Google Shape;735;p45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45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p45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45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9" name="Google Shape;7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5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1" name="Google Shape;741;p45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5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5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45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45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45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7" showMasterSp="0">
  <p:cSld name="Presenters Divider 5.7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6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46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46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46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46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46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6" name="Google Shape;756;p46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46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8" name="Google Shape;7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46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0" name="Google Shape;760;p46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1" name="Google Shape;761;p46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Google Shape;762;p46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46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46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6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6" name="Google Shape;766;p46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ers Divider 5.8" showMasterSp="0">
  <p:cSld name="Presenters Divider 5.8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47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0" name="Google Shape;770;p47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1" name="Google Shape;771;p47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2" name="Google Shape;772;p47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3" name="Google Shape;773;p47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4" name="Google Shape;774;p47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5" name="Google Shape;775;p47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6" name="Google Shape;776;p47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7" name="Google Shape;77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47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9" name="Google Shape;779;p47"/>
          <p:cNvSpPr txBox="1"/>
          <p:nvPr>
            <p:ph idx="1" type="body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0" name="Google Shape;780;p47"/>
          <p:cNvSpPr txBox="1"/>
          <p:nvPr>
            <p:ph idx="2" type="body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1" name="Google Shape;781;p47"/>
          <p:cNvSpPr txBox="1"/>
          <p:nvPr>
            <p:ph idx="3" type="body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2" name="Google Shape;782;p47"/>
          <p:cNvSpPr txBox="1"/>
          <p:nvPr>
            <p:ph idx="4" type="body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47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47"/>
          <p:cNvSpPr txBox="1"/>
          <p:nvPr>
            <p:ph idx="5" type="body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47"/>
          <p:cNvSpPr txBox="1"/>
          <p:nvPr>
            <p:ph idx="6" type="body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Engage with ICANN White">
  <p:cSld name="2_Engage with ICANN White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8"/>
          <p:cNvSpPr/>
          <p:nvPr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48"/>
          <p:cNvSpPr txBox="1"/>
          <p:nvPr/>
        </p:nvSpPr>
        <p:spPr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48"/>
          <p:cNvSpPr txBox="1"/>
          <p:nvPr/>
        </p:nvSpPr>
        <p:spPr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790" name="Google Shape;790;p48"/>
          <p:cNvSpPr/>
          <p:nvPr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ANN_Logo_W.eps" id="791" name="Google Shape;79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982" y="871077"/>
            <a:ext cx="1962493" cy="1523172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48"/>
          <p:cNvSpPr txBox="1"/>
          <p:nvPr>
            <p:ph idx="1" type="body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3" name="Google Shape;793;p48"/>
          <p:cNvSpPr txBox="1"/>
          <p:nvPr>
            <p:ph type="title"/>
          </p:nvPr>
        </p:nvSpPr>
        <p:spPr>
          <a:xfrm>
            <a:off x="374904" y="42394"/>
            <a:ext cx="788670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794" name="Google Shape;794;p48"/>
          <p:cNvGrpSpPr/>
          <p:nvPr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795" name="Google Shape;795;p48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96" name="Google Shape;796;p48"/>
              <p:cNvSpPr txBox="1"/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3"/>
                  </a:rPr>
                  <a:t>flickr.com/icann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7842_social_style_3_flikr-128.png" id="797" name="Google Shape;797;p48">
                <a:hlinkClick r:id="rId4"/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98" name="Google Shape;798;p48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99" name="Google Shape;799;p48"/>
              <p:cNvSpPr txBox="1"/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6"/>
                  </a:rPr>
                  <a:t>linkedin/company/icann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64_social_style_3_in-128.png" id="800" name="Google Shape;800;p48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1" name="Google Shape;801;p48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802" name="Google Shape;802;p48"/>
              <p:cNvSpPr txBox="1"/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9"/>
                  </a:rPr>
                  <a:t>@icann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433_social_style_3_twiter-128.png" id="803" name="Google Shape;803;p48">
                <a:hlinkClick r:id="rId10"/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4" name="Google Shape;804;p48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805" name="Google Shape;805;p48"/>
              <p:cNvSpPr txBox="1"/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12"/>
                  </a:rPr>
                  <a:t>facebook.com/icannorg 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41_social_style_3_facebook-128.png" id="806" name="Google Shape;806;p48">
                <a:hlinkClick r:id="rId13"/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07" name="Google Shape;807;p48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descr="1420948149_social_style_3_youtube-128.png" id="808" name="Google Shape;808;p48">
                <a:hlinkClick r:id="rId15"/>
              </p:cNvPr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09" name="Google Shape;809;p48"/>
              <p:cNvSpPr txBox="1"/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17"/>
                  </a:rPr>
                  <a:t>youtube.com/icannnews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4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811" name="Google Shape;811;p48"/>
              <p:cNvSpPr txBox="1"/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18"/>
                  </a:rPr>
                  <a:t>soundcloud/icann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12" name="Google Shape;812;p48"/>
              <p:cNvPicPr preferRelativeResize="0"/>
              <p:nvPr/>
            </p:nvPicPr>
            <p:blipFill rotWithShape="1">
              <a:blip r:embed="rId19">
                <a:alphaModFix/>
              </a:blip>
              <a:srcRect b="0" l="0" r="0" t="0"/>
              <a:stretch/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3" name="Google Shape;813;p48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814" name="Google Shape;814;p48"/>
              <p:cNvSpPr txBox="1"/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20"/>
                  </a:rPr>
                  <a:t>slideshare/icannpresentations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1420948164_social_style_3_in-128.png" id="815" name="Google Shape;815;p48">
                <a:hlinkClick r:id="rId21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16" name="Google Shape;816;p48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817" name="Google Shape;817;p48"/>
              <p:cNvSpPr txBox="1"/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u="sng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22"/>
                  </a:rPr>
                  <a:t>instagram.com/icannorg</a:t>
                </a:r>
                <a:endParaRPr sz="140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18" name="Google Shape;818;p48"/>
              <p:cNvPicPr preferRelativeResize="0"/>
              <p:nvPr/>
            </p:nvPicPr>
            <p:blipFill/>
            <p:spPr>
              <a:xfrm>
                <a:off x="6434703" y="4228306"/>
                <a:ext cx="358717" cy="35871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gage with ICANN Blue" showMasterSp="0">
  <p:cSld name="Engage with ICANN Blue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49"/>
          <p:cNvSpPr txBox="1"/>
          <p:nvPr/>
        </p:nvSpPr>
        <p:spPr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49"/>
          <p:cNvSpPr txBox="1"/>
          <p:nvPr/>
        </p:nvSpPr>
        <p:spPr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49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4" name="Google Shape;824;p49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5" name="Google Shape;825;p49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6" name="Google Shape;82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799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49"/>
          <p:cNvSpPr/>
          <p:nvPr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8" name="Google Shape;828;p49"/>
          <p:cNvCxnSpPr/>
          <p:nvPr/>
        </p:nvCxnSpPr>
        <p:spPr>
          <a:xfrm rot="10800000">
            <a:off x="0" y="6320453"/>
            <a:ext cx="17904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9" name="Google Shape;829;p49"/>
          <p:cNvCxnSpPr/>
          <p:nvPr/>
        </p:nvCxnSpPr>
        <p:spPr>
          <a:xfrm rot="10800000">
            <a:off x="1878696" y="6320453"/>
            <a:ext cx="66934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0" name="Google Shape;830;p49"/>
          <p:cNvSpPr/>
          <p:nvPr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9"/>
          <p:cNvSpPr/>
          <p:nvPr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2" name="Google Shape;832;p49"/>
          <p:cNvCxnSpPr>
            <a:endCxn id="833" idx="0"/>
          </p:cNvCxnSpPr>
          <p:nvPr/>
        </p:nvCxnSpPr>
        <p:spPr>
          <a:xfrm rot="10800000">
            <a:off x="1834554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3" name="Google Shape;833;p49"/>
          <p:cNvSpPr/>
          <p:nvPr/>
        </p:nvSpPr>
        <p:spPr>
          <a:xfrm rot="-5400000">
            <a:off x="1834554" y="2220449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4" name="Google Shape;834;p49"/>
          <p:cNvCxnSpPr/>
          <p:nvPr/>
        </p:nvCxnSpPr>
        <p:spPr>
          <a:xfrm rot="10800000">
            <a:off x="1895439" y="2220449"/>
            <a:ext cx="669167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5" name="Google Shape;835;p49"/>
          <p:cNvCxnSpPr/>
          <p:nvPr/>
        </p:nvCxnSpPr>
        <p:spPr>
          <a:xfrm rot="10800000">
            <a:off x="8686803" y="6320453"/>
            <a:ext cx="45719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6" name="Google Shape;836;p49"/>
          <p:cNvCxnSpPr/>
          <p:nvPr/>
        </p:nvCxnSpPr>
        <p:spPr>
          <a:xfrm rot="10800000">
            <a:off x="8678063" y="2219538"/>
            <a:ext cx="46593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7" name="Google Shape;837;p49"/>
          <p:cNvSpPr txBox="1"/>
          <p:nvPr>
            <p:ph type="title"/>
          </p:nvPr>
        </p:nvSpPr>
        <p:spPr>
          <a:xfrm>
            <a:off x="374904" y="42394"/>
            <a:ext cx="885601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838" name="Google Shape;838;p49"/>
          <p:cNvGrpSpPr/>
          <p:nvPr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839" name="Google Shape;839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4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5" name="Google Shape;845;p4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p4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1 Blue" showMasterSp="0">
  <p:cSld name="Cover 1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610724" y="0"/>
            <a:ext cx="7744845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2" type="body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3" type="body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1992" y="5512926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4" type="body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2 White" showMasterSp="0">
  <p:cSld name="Cover 2 Whit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7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7"/>
          <p:cNvCxnSpPr/>
          <p:nvPr/>
        </p:nvCxnSpPr>
        <p:spPr>
          <a:xfrm rot="10800000">
            <a:off x="1878696" y="6124511"/>
            <a:ext cx="66934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7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7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7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" name="Google Shape;6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2076" y="4878249"/>
            <a:ext cx="1189829" cy="9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/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4" type="body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2 Decorative">
  <p:cSld name="Cover 2 Decorativ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8"/>
          <p:cNvCxnSpPr/>
          <p:nvPr/>
        </p:nvCxnSpPr>
        <p:spPr>
          <a:xfrm rot="10800000">
            <a:off x="0" y="6124511"/>
            <a:ext cx="179041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8"/>
          <p:cNvCxnSpPr/>
          <p:nvPr/>
        </p:nvCxnSpPr>
        <p:spPr>
          <a:xfrm rot="10800000">
            <a:off x="1878696" y="6124511"/>
            <a:ext cx="669340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8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8"/>
          <p:cNvCxnSpPr/>
          <p:nvPr/>
        </p:nvCxnSpPr>
        <p:spPr>
          <a:xfrm rot="10800000">
            <a:off x="1834554" y="3552825"/>
            <a:ext cx="0" cy="252996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" name="Google Shape;83;p8"/>
          <p:cNvSpPr/>
          <p:nvPr/>
        </p:nvSpPr>
        <p:spPr>
          <a:xfrm rot="-5400000">
            <a:off x="1834554" y="3494144"/>
            <a:ext cx="121764" cy="121764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8"/>
          <p:cNvCxnSpPr/>
          <p:nvPr/>
        </p:nvCxnSpPr>
        <p:spPr>
          <a:xfrm rot="10800000">
            <a:off x="1895439" y="3494144"/>
            <a:ext cx="669167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5" name="Google Shape;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105" y="4878249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/>
          <p:nvPr>
            <p:ph type="title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8"/>
          <p:cNvSpPr txBox="1"/>
          <p:nvPr>
            <p:ph idx="1" type="body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2" type="body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3" type="body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4" type="body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-Width Photo" showMasterSp="0">
  <p:cSld name="Full-Width Phot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>
            <p:ph idx="2" type="pic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9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No Header/Footer)" showMasterSp="0">
  <p:cSld name="Blank (No Header/Footer)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7744" y="6460580"/>
            <a:ext cx="368521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0" Type="http://schemas.openxmlformats.org/officeDocument/2006/relationships/theme" Target="../theme/theme1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2422" y="608083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"/>
          <p:cNvCxnSpPr/>
          <p:nvPr/>
        </p:nvCxnSpPr>
        <p:spPr>
          <a:xfrm rot="10800000">
            <a:off x="462492" y="608083"/>
            <a:ext cx="8681508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7744" y="6460580"/>
            <a:ext cx="368520" cy="293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1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ommunity.icann.org/download/attachments/52897663/LatinGP-Proposal%20-%2020170511.docx?version=1&amp;modificationDate=1494507106000&amp;api=v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hyperlink" Target="https://en.wikipedia.org/wiki/Pinyin" TargetMode="External"/><Relationship Id="rId5" Type="http://schemas.openxmlformats.org/officeDocument/2006/relationships/hyperlink" Target="https://en.wikipedia.org/wiki/Romanization_of_Japanes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0"/>
          <p:cNvSpPr txBox="1"/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Latin Generation Panel (Latin GP) Update</a:t>
            </a:r>
            <a:endParaRPr/>
          </a:p>
        </p:txBody>
      </p:sp>
      <p:sp>
        <p:nvSpPr>
          <p:cNvPr id="852" name="Google Shape;852;p50"/>
          <p:cNvSpPr txBox="1"/>
          <p:nvPr>
            <p:ph idx="1" type="body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Mirjana Tasić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Latin GP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9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Work Accomplished</a:t>
            </a:r>
            <a:endParaRPr/>
          </a:p>
        </p:txBody>
      </p:sp>
      <p:sp>
        <p:nvSpPr>
          <p:cNvPr id="937" name="Google Shape;937;p59"/>
          <p:cNvSpPr txBox="1"/>
          <p:nvPr>
            <p:ph idx="1" type="body"/>
          </p:nvPr>
        </p:nvSpPr>
        <p:spPr>
          <a:xfrm>
            <a:off x="609600" y="1470212"/>
            <a:ext cx="7907338" cy="4768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Repertoire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181 of 181 EGIDS 1- 4 languages processed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 EGIDS 5 languages processed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195 of 279 MSR-2 code points attested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non-MSR-2 code points are included in the MSR-3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non</a:t>
            </a:r>
            <a:r>
              <a:rPr lang="en-US"/>
              <a:t>-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MSR-3 code points </a:t>
            </a:r>
            <a:r>
              <a:rPr lang="en-US"/>
              <a:t>are</a:t>
            </a: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proposed for MSR-4 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Variants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In-script variants defined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Cross-script variants with Armenian script defined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Cross-script variants with Cyrillic script defined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Cross-script variants with Greek script defined 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Submitted the second round proposal to the IP in September 2018</a:t>
            </a:r>
            <a:endParaRPr/>
          </a:p>
          <a:p>
            <a:pPr indent="-250825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0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Project Timeline</a:t>
            </a:r>
            <a:endParaRPr/>
          </a:p>
        </p:txBody>
      </p:sp>
      <p:sp>
        <p:nvSpPr>
          <p:cNvPr id="943" name="Google Shape;943;p60"/>
          <p:cNvSpPr/>
          <p:nvPr/>
        </p:nvSpPr>
        <p:spPr>
          <a:xfrm>
            <a:off x="1007931" y="2888940"/>
            <a:ext cx="7022592" cy="91440"/>
          </a:xfrm>
          <a:prstGeom prst="chevron">
            <a:avLst>
              <a:gd fmla="val 50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0"/>
          <p:cNvSpPr/>
          <p:nvPr/>
        </p:nvSpPr>
        <p:spPr>
          <a:xfrm>
            <a:off x="1326699" y="2844278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0"/>
          <p:cNvSpPr/>
          <p:nvPr/>
        </p:nvSpPr>
        <p:spPr>
          <a:xfrm>
            <a:off x="3810395" y="2844278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0"/>
          <p:cNvSpPr/>
          <p:nvPr/>
        </p:nvSpPr>
        <p:spPr>
          <a:xfrm>
            <a:off x="5058997" y="2844278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0"/>
          <p:cNvSpPr/>
          <p:nvPr/>
        </p:nvSpPr>
        <p:spPr>
          <a:xfrm>
            <a:off x="6273543" y="2844278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60"/>
          <p:cNvSpPr/>
          <p:nvPr/>
        </p:nvSpPr>
        <p:spPr>
          <a:xfrm>
            <a:off x="7494452" y="2844278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9" name="Google Shape;949;p60"/>
          <p:cNvGrpSpPr/>
          <p:nvPr/>
        </p:nvGrpSpPr>
        <p:grpSpPr>
          <a:xfrm>
            <a:off x="519192" y="939831"/>
            <a:ext cx="1781273" cy="1781273"/>
            <a:chOff x="290557" y="1764571"/>
            <a:chExt cx="1904651" cy="1904651"/>
          </a:xfrm>
        </p:grpSpPr>
        <p:sp>
          <p:nvSpPr>
            <p:cNvPr id="950" name="Google Shape;950;p6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fmla="val 96125" name="adj"/>
              </a:avLst>
            </a:prstGeom>
            <a:solidFill>
              <a:srgbClr val="2599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0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/>
            </a:p>
          </p:txBody>
        </p:sp>
      </p:grpSp>
      <p:grpSp>
        <p:nvGrpSpPr>
          <p:cNvPr id="952" name="Google Shape;952;p60"/>
          <p:cNvGrpSpPr/>
          <p:nvPr/>
        </p:nvGrpSpPr>
        <p:grpSpPr>
          <a:xfrm>
            <a:off x="1752743" y="975478"/>
            <a:ext cx="1781273" cy="2035059"/>
            <a:chOff x="1826885" y="1764571"/>
            <a:chExt cx="1904651" cy="2176017"/>
          </a:xfrm>
        </p:grpSpPr>
        <p:sp>
          <p:nvSpPr>
            <p:cNvPr id="953" name="Google Shape;953;p60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4" name="Google Shape;954;p60"/>
            <p:cNvGrpSpPr/>
            <p:nvPr/>
          </p:nvGrpSpPr>
          <p:grpSpPr>
            <a:xfrm>
              <a:off x="1826885" y="1764571"/>
              <a:ext cx="1904651" cy="1904651"/>
              <a:chOff x="290557" y="1764571"/>
              <a:chExt cx="1904651" cy="1904651"/>
            </a:xfrm>
          </p:grpSpPr>
          <p:sp>
            <p:nvSpPr>
              <p:cNvPr id="955" name="Google Shape;955;p60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fmla="val 96125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60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Jan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2018</a:t>
                </a:r>
                <a:endParaRPr/>
              </a:p>
            </p:txBody>
          </p:sp>
        </p:grpSp>
      </p:grpSp>
      <p:grpSp>
        <p:nvGrpSpPr>
          <p:cNvPr id="957" name="Google Shape;957;p60"/>
          <p:cNvGrpSpPr/>
          <p:nvPr/>
        </p:nvGrpSpPr>
        <p:grpSpPr>
          <a:xfrm>
            <a:off x="2986294" y="939831"/>
            <a:ext cx="1781273" cy="1781273"/>
            <a:chOff x="290557" y="1764571"/>
            <a:chExt cx="1904651" cy="1904651"/>
          </a:xfrm>
        </p:grpSpPr>
        <p:sp>
          <p:nvSpPr>
            <p:cNvPr id="958" name="Google Shape;958;p6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fmla="val 96125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0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</p:grpSp>
      <p:grpSp>
        <p:nvGrpSpPr>
          <p:cNvPr id="960" name="Google Shape;960;p60"/>
          <p:cNvGrpSpPr/>
          <p:nvPr/>
        </p:nvGrpSpPr>
        <p:grpSpPr>
          <a:xfrm>
            <a:off x="4219845" y="939831"/>
            <a:ext cx="1781273" cy="1781273"/>
            <a:chOff x="290557" y="1764571"/>
            <a:chExt cx="1904651" cy="1904651"/>
          </a:xfrm>
        </p:grpSpPr>
        <p:sp>
          <p:nvSpPr>
            <p:cNvPr id="961" name="Google Shape;961;p6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fmla="val 96125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0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</p:grpSp>
      <p:grpSp>
        <p:nvGrpSpPr>
          <p:cNvPr id="963" name="Google Shape;963;p60"/>
          <p:cNvGrpSpPr/>
          <p:nvPr/>
        </p:nvGrpSpPr>
        <p:grpSpPr>
          <a:xfrm>
            <a:off x="5453396" y="939831"/>
            <a:ext cx="1781273" cy="1781273"/>
            <a:chOff x="290557" y="1764571"/>
            <a:chExt cx="1904651" cy="1904651"/>
          </a:xfrm>
        </p:grpSpPr>
        <p:sp>
          <p:nvSpPr>
            <p:cNvPr id="964" name="Google Shape;964;p6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fmla="val 96125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0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Nov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</p:grpSp>
      <p:grpSp>
        <p:nvGrpSpPr>
          <p:cNvPr id="966" name="Google Shape;966;p60"/>
          <p:cNvGrpSpPr/>
          <p:nvPr/>
        </p:nvGrpSpPr>
        <p:grpSpPr>
          <a:xfrm>
            <a:off x="6686945" y="939831"/>
            <a:ext cx="1781273" cy="1781273"/>
            <a:chOff x="290557" y="1764571"/>
            <a:chExt cx="1904651" cy="1904651"/>
          </a:xfrm>
        </p:grpSpPr>
        <p:sp>
          <p:nvSpPr>
            <p:cNvPr id="967" name="Google Shape;967;p6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fmla="val 96125" name="adj"/>
              </a:avLst>
            </a:prstGeom>
            <a:solidFill>
              <a:srgbClr val="1768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0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/>
            </a:p>
          </p:txBody>
        </p:sp>
      </p:grpSp>
      <p:sp>
        <p:nvSpPr>
          <p:cNvPr id="969" name="Google Shape;969;p60"/>
          <p:cNvSpPr txBox="1"/>
          <p:nvPr/>
        </p:nvSpPr>
        <p:spPr>
          <a:xfrm>
            <a:off x="762640" y="3174013"/>
            <a:ext cx="12426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Principles</a:t>
            </a:r>
            <a:endParaRPr/>
          </a:p>
        </p:txBody>
      </p:sp>
      <p:sp>
        <p:nvSpPr>
          <p:cNvPr id="970" name="Google Shape;970;p60"/>
          <p:cNvSpPr txBox="1"/>
          <p:nvPr/>
        </p:nvSpPr>
        <p:spPr>
          <a:xfrm>
            <a:off x="1994599" y="3174013"/>
            <a:ext cx="125781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code points repertoire and identifying variants</a:t>
            </a:r>
            <a:endParaRPr/>
          </a:p>
        </p:txBody>
      </p:sp>
      <p:sp>
        <p:nvSpPr>
          <p:cNvPr id="971" name="Google Shape;971;p60"/>
          <p:cNvSpPr txBox="1"/>
          <p:nvPr/>
        </p:nvSpPr>
        <p:spPr>
          <a:xfrm>
            <a:off x="3302593" y="3174013"/>
            <a:ext cx="119087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the code points repertoire with the IP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0"/>
          <p:cNvSpPr txBox="1"/>
          <p:nvPr/>
        </p:nvSpPr>
        <p:spPr>
          <a:xfrm>
            <a:off x="4551316" y="3174013"/>
            <a:ext cx="11908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the variant rules with the IP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60"/>
          <p:cNvSpPr txBox="1"/>
          <p:nvPr/>
        </p:nvSpPr>
        <p:spPr>
          <a:xfrm>
            <a:off x="5811204" y="3174013"/>
            <a:ext cx="119087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Finalize the Latin script LGR Proposal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60"/>
          <p:cNvSpPr txBox="1"/>
          <p:nvPr/>
        </p:nvSpPr>
        <p:spPr>
          <a:xfrm>
            <a:off x="823829" y="4660768"/>
            <a:ext cx="8320171" cy="319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54A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75" name="Google Shape;975;p60"/>
          <p:cNvSpPr txBox="1"/>
          <p:nvPr/>
        </p:nvSpPr>
        <p:spPr>
          <a:xfrm>
            <a:off x="6996242" y="3175513"/>
            <a:ext cx="13859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Latin script LGR proposal for Public Comment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61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</a:t>
            </a:r>
            <a:endParaRPr b="1" i="0" sz="2520" u="none" cap="none" strike="noStrik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61"/>
          <p:cNvSpPr txBox="1"/>
          <p:nvPr>
            <p:ph idx="1" type="body"/>
          </p:nvPr>
        </p:nvSpPr>
        <p:spPr>
          <a:xfrm>
            <a:off x="609600" y="1470212"/>
            <a:ext cx="7907338" cy="4768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0825" lvl="1" marL="7985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0825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1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13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1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2745"/>
            </a:schemeClr>
          </a:solidFill>
          <a:ln cap="flat" cmpd="sng" w="25400">
            <a:solidFill>
              <a:srgbClr val="AA69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1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1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9F46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1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5882"/>
            </a:schemeClr>
          </a:solidFill>
          <a:ln cap="flat" cmpd="sng" w="25400">
            <a:solidFill>
              <a:srgbClr val="0930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1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solidFill>
            <a:schemeClr val="accent6"/>
          </a:solidFill>
          <a:ln cap="flat" cmpd="sng" w="25400">
            <a:solidFill>
              <a:srgbClr val="104B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1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51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rgbClr val="0932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5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51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rgbClr val="145357"/>
          </a:solidFill>
          <a:ln cap="flat" cmpd="sng" w="25400">
            <a:solidFill>
              <a:srgbClr val="1351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51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51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51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51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51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1764"/>
            </a:schemeClr>
          </a:solidFill>
          <a:ln cap="flat" cmpd="sng" w="25400">
            <a:solidFill>
              <a:srgbClr val="1262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51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51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1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Short History</a:t>
            </a:r>
            <a:endParaRPr/>
          </a:p>
        </p:txBody>
      </p:sp>
      <p:sp>
        <p:nvSpPr>
          <p:cNvPr id="877" name="Google Shape;877;p51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Scope of Work</a:t>
            </a:r>
            <a:endParaRPr/>
          </a:p>
        </p:txBody>
      </p:sp>
      <p:sp>
        <p:nvSpPr>
          <p:cNvPr id="878" name="Google Shape;878;p51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/>
          </a:p>
        </p:txBody>
      </p:sp>
      <p:sp>
        <p:nvSpPr>
          <p:cNvPr id="879" name="Google Shape;879;p51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 of Working Group</a:t>
            </a:r>
            <a:endParaRPr/>
          </a:p>
        </p:txBody>
      </p:sp>
      <p:sp>
        <p:nvSpPr>
          <p:cNvPr id="880" name="Google Shape;880;p51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 Accomplished</a:t>
            </a:r>
            <a:endParaRPr/>
          </a:p>
        </p:txBody>
      </p:sp>
      <p:sp>
        <p:nvSpPr>
          <p:cNvPr id="881" name="Google Shape;881;p51"/>
          <p:cNvSpPr txBox="1"/>
          <p:nvPr/>
        </p:nvSpPr>
        <p:spPr>
          <a:xfrm>
            <a:off x="6283988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Timeline</a:t>
            </a:r>
            <a:endParaRPr/>
          </a:p>
        </p:txBody>
      </p:sp>
      <p:sp>
        <p:nvSpPr>
          <p:cNvPr id="882" name="Google Shape;882;p51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83" name="Google Shape;883;p51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84" name="Google Shape;884;p51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85" name="Google Shape;885;p51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886" name="Google Shape;886;p51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887" name="Google Shape;887;p5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888" name="Google Shape;888;p51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Agenda Overview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2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Short History</a:t>
            </a:r>
            <a:endParaRPr/>
          </a:p>
        </p:txBody>
      </p:sp>
      <p:sp>
        <p:nvSpPr>
          <p:cNvPr id="894" name="Google Shape;894;p52"/>
          <p:cNvSpPr txBox="1"/>
          <p:nvPr>
            <p:ph idx="1" type="body"/>
          </p:nvPr>
        </p:nvSpPr>
        <p:spPr>
          <a:xfrm>
            <a:off x="609600" y="1157537"/>
            <a:ext cx="8268300" cy="4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Summer 2016 - GP restarted with new call for volunteers. The GP seated on  Monday, 15 May 2017 </a:t>
            </a: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Proposal for Formation of Latin Generation Panel</a:t>
            </a:r>
            <a:endParaRPr b="0" i="0" sz="1800" u="none" cap="none" strike="noStrike">
              <a:solidFill>
                <a:srgbClr val="0C1F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 proposal for inclusion and exclusion principles were sent for an informal public review in September 2017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During fall of 2017, GP has collected information from 209 languages </a:t>
            </a:r>
            <a:endParaRPr b="0" i="0" sz="1800" u="none" cap="none" strike="noStrike">
              <a:solidFill>
                <a:srgbClr val="0C1F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 proposed new code points for MSR-3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GP submitted the code point repertoire to the Integration Panel in May 2018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GP submitted the updated LGR proposal with the in-script variant analysis and the cross-script variant analysis in September 2018 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lang="en-US" sz="1800">
                <a:solidFill>
                  <a:srgbClr val="0C1F24"/>
                </a:solidFill>
              </a:rPr>
              <a:t>GP is proposing additional code points for next version of MSR.</a:t>
            </a:r>
            <a:endParaRPr sz="1800">
              <a:solidFill>
                <a:srgbClr val="0C1F24"/>
              </a:solidFill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GP is currently reviewing IP feedback and finalizing the LGR proposal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53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Script Geographic and Linguistic Spread</a:t>
            </a:r>
            <a:endParaRPr/>
          </a:p>
        </p:txBody>
      </p:sp>
      <p:pic>
        <p:nvPicPr>
          <p:cNvPr descr="https://lh5.googleusercontent.com/vXr3tf278DWO5QvItHqjVHnB5dAIahdu_WFYxaQAmYWD4PCDRnZcvcG4TpwdoKdSpvg2sK1Km8nJ_R8JSItfwh8DPJeUo-sl8AXnfb2OXO6CPfLELyW1OHHCEvCYKnoDENeMo6E" id="900" name="Google Shape;90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1839" y="799607"/>
            <a:ext cx="5968558" cy="3511844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53"/>
          <p:cNvSpPr txBox="1"/>
          <p:nvPr/>
        </p:nvSpPr>
        <p:spPr>
          <a:xfrm flipH="1">
            <a:off x="154985" y="4351844"/>
            <a:ext cx="889641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5E2B"/>
                </a:solidFill>
                <a:latin typeface="Arial"/>
                <a:ea typeface="Arial"/>
                <a:cs typeface="Arial"/>
                <a:sym typeface="Arial"/>
              </a:rPr>
              <a:t>The dark green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show the countries where the Latin script is the sole main script.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9AC43"/>
                </a:solidFill>
                <a:latin typeface="Arial"/>
                <a:ea typeface="Arial"/>
                <a:cs typeface="Arial"/>
                <a:sym typeface="Arial"/>
              </a:rPr>
              <a:t>Light green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shows countries where Latin co-exists with other scripts.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rPr>
              <a:t>Grey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areas - Latin-script alphabets are sometimes extensively used in areas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colored grey due to the use of unofficial second languages, such as French in Algeria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English in Egypt, and to Latin transliteration of the official script, such as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pinyin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China or </a:t>
            </a:r>
            <a:r>
              <a:rPr b="1" i="1"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rōmaji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in Japan.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4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 Scope of Work for Code Point Analysis </a:t>
            </a:r>
            <a:endParaRPr/>
          </a:p>
        </p:txBody>
      </p:sp>
      <p:sp>
        <p:nvSpPr>
          <p:cNvPr id="907" name="Google Shape;907;p54"/>
          <p:cNvSpPr txBox="1"/>
          <p:nvPr>
            <p:ph idx="1" type="body"/>
          </p:nvPr>
        </p:nvSpPr>
        <p:spPr>
          <a:xfrm>
            <a:off x="609600" y="694482"/>
            <a:ext cx="8268182" cy="55905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Maximal String Repertoire Version 3 (MSR-3)</a:t>
            </a:r>
            <a:endParaRPr b="0" i="0" sz="1900" u="none" cap="none" strike="noStrike">
              <a:solidFill>
                <a:srgbClr val="0C1F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2" lvl="1" marL="7985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lang="en-US"/>
              <a:t>Subset of code points allowed in IDNA 2008.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Unicode ranges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and Basic Latin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Controls and Latin-1 Supplement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Latin Extended-A only lowercase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Latin Extended-B 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IPA Extensions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Combining Diacritical Marks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Combining Diacritical Marks Supplement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Latin Extended Additional</a:t>
            </a:r>
            <a:endParaRPr/>
          </a:p>
          <a:p>
            <a:pPr indent="-341313" lvl="1" marL="798513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Latin Extended-C</a:t>
            </a:r>
            <a:endParaRPr b="0" i="0" sz="1800" u="none" cap="none" strike="noStrike">
              <a:solidFill>
                <a:srgbClr val="0C1F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Non exhaustive list of 455 languages in scope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Non exhaustive list of EGIDS 1-5 languages contains 300 languages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Non exhaustive list of EGIDS 1-4 languages contains 181 languages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5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 Scope of Work Variant Analysis</a:t>
            </a:r>
            <a:endParaRPr/>
          </a:p>
        </p:txBody>
      </p:sp>
      <p:sp>
        <p:nvSpPr>
          <p:cNvPr id="913" name="Google Shape;913;p55"/>
          <p:cNvSpPr txBox="1"/>
          <p:nvPr>
            <p:ph idx="1" type="body"/>
          </p:nvPr>
        </p:nvSpPr>
        <p:spPr>
          <a:xfrm>
            <a:off x="609600" y="1470212"/>
            <a:ext cx="8268182" cy="4814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In-script variant analysis</a:t>
            </a:r>
            <a:endParaRPr/>
          </a:p>
          <a:p>
            <a:pPr indent="-342900" lvl="0" marL="342900" marR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Cross-script variant analysis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Armenian script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Cyrillic script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Greek script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6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Members</a:t>
            </a:r>
            <a:endParaRPr/>
          </a:p>
        </p:txBody>
      </p:sp>
      <p:sp>
        <p:nvSpPr>
          <p:cNvPr id="919" name="Google Shape;919;p56"/>
          <p:cNvSpPr txBox="1"/>
          <p:nvPr>
            <p:ph idx="1" type="body"/>
          </p:nvPr>
        </p:nvSpPr>
        <p:spPr>
          <a:xfrm>
            <a:off x="609600" y="1470212"/>
            <a:ext cx="8268182" cy="4814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14 members, 3 observers </a:t>
            </a:r>
            <a:endParaRPr/>
          </a:p>
          <a:p>
            <a:pPr indent="-342900" lvl="0" marL="342900" marR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Language representatives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Africa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Asia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 and Oceania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 America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b="0" i="0" lang="en-US" sz="1800" u="none" cap="none" strike="noStrike">
                <a:solidFill>
                  <a:srgbClr val="0C1F24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Representatives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Linguistic Experts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Registry/Registrar Experts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Community, DNS Experts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IDNA/Unicode Experts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57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Challenges and Solutions</a:t>
            </a:r>
            <a:endParaRPr/>
          </a:p>
        </p:txBody>
      </p:sp>
      <p:sp>
        <p:nvSpPr>
          <p:cNvPr id="925" name="Google Shape;925;p57"/>
          <p:cNvSpPr txBox="1"/>
          <p:nvPr>
            <p:ph idx="1" type="body"/>
          </p:nvPr>
        </p:nvSpPr>
        <p:spPr>
          <a:xfrm>
            <a:off x="609600" y="1470212"/>
            <a:ext cx="7907338" cy="4768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languages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code points to process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enough members to cover workload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languages with EGIDS=1-4 first (180)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 processing languages with EGIDS=5 (119)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2" marL="12557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 languages with at least 1 million users with sufficient reference are included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 simple procedure for developing Latin script repertoire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Workload divided in two groups</a:t>
            </a:r>
            <a:endParaRPr/>
          </a:p>
          <a:p>
            <a:pPr indent="-341313" lvl="2" marL="12557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Repertoire Working Group</a:t>
            </a:r>
            <a:endParaRPr/>
          </a:p>
          <a:p>
            <a:pPr indent="-341313" lvl="2" marL="12557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 Working Group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8"/>
          <p:cNvSpPr txBox="1"/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b="1" i="0" lang="en-US" sz="252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Latin GP – Organization of Working Groups</a:t>
            </a:r>
            <a:endParaRPr/>
          </a:p>
        </p:txBody>
      </p:sp>
      <p:sp>
        <p:nvSpPr>
          <p:cNvPr id="931" name="Google Shape;931;p58"/>
          <p:cNvSpPr txBox="1"/>
          <p:nvPr>
            <p:ph idx="1" type="body"/>
          </p:nvPr>
        </p:nvSpPr>
        <p:spPr>
          <a:xfrm>
            <a:off x="609600" y="1470212"/>
            <a:ext cx="7907338" cy="4768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Repertoire Working Group 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members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Principles for Inclusion and Exclusion of Code Points in Latin Script for the Root Zone LGR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 Languages to build the repertoire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Variant Working Group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members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Principles for Analysis of Variants in the Latin Script for the Root Zone LGR</a:t>
            </a:r>
            <a:endParaRPr/>
          </a:p>
          <a:p>
            <a:pPr indent="-341313" lvl="1" marL="798513" marR="0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</a:pPr>
            <a:r>
              <a:rPr b="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Identifying variants with all Latin GP members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PPT_Arial_4x3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