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540" r:id="rId2"/>
    <p:sldId id="257" r:id="rId3"/>
    <p:sldId id="258" r:id="rId4"/>
    <p:sldId id="259" r:id="rId5"/>
    <p:sldId id="260" r:id="rId6"/>
    <p:sldId id="262" r:id="rId7"/>
    <p:sldId id="265" r:id="rId8"/>
    <p:sldId id="264" r:id="rId9"/>
    <p:sldId id="267" r:id="rId10"/>
    <p:sldId id="268" r:id="rId11"/>
    <p:sldId id="269" r:id="rId12"/>
    <p:sldId id="270" r:id="rId13"/>
    <p:sldId id="575" r:id="rId14"/>
    <p:sldId id="272" r:id="rId15"/>
    <p:sldId id="273" r:id="rId16"/>
    <p:sldId id="274" r:id="rId17"/>
    <p:sldId id="275" r:id="rId18"/>
    <p:sldId id="276" r:id="rId19"/>
    <p:sldId id="277" r:id="rId20"/>
    <p:sldId id="5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20" autoAdjust="0"/>
    <p:restoredTop sz="94088" autoAdjust="0"/>
  </p:normalViewPr>
  <p:slideViewPr>
    <p:cSldViewPr snapToGrid="0" snapToObjects="1">
      <p:cViewPr varScale="1">
        <p:scale>
          <a:sx n="111" d="100"/>
          <a:sy n="111" d="100"/>
        </p:scale>
        <p:origin x="2104" y="192"/>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2/5/20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2/5/20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96" name="Google Shape;8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895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3" name="Google Shape;105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044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0" name="Google Shape;106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1115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7" name="Google Shape;106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915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4" name="Google Shape;107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09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3" name="Google Shape;108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703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9" name="Google Shape;108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8419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5" name="Google Shape;109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6460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1" name="Google Shape;110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5096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7" name="Google Shape;110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9788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13" name="Google Shape;111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6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1" name="Google Shape;93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857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7" name="Google Shape;93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541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4" name="Google Shape;94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3395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6" name="Google Shape;95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036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4" name="Google Shape;97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8761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8" name="Google Shape;96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4731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1" name="Google Shape;104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9490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64bb71e9b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47" name="Google Shape;1047;g64bb71e9bd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884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3.png"/><Relationship Id="rId22" Type="http://schemas.openxmlformats.org/officeDocument/2006/relationships/image" Target="../media/image26.tiff"/></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emf"/><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normAutofit/>
          </a:bodyPr>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1" name="Picture 20">
            <a:extLst>
              <a:ext uri="{FF2B5EF4-FFF2-40B4-BE49-F238E27FC236}">
                <a16:creationId xmlns:a16="http://schemas.microsoft.com/office/drawing/2014/main" id="{D0EAC72E-BC9F-BC44-AA55-319D6E5850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14" name="Picture 13">
            <a:extLst>
              <a:ext uri="{FF2B5EF4-FFF2-40B4-BE49-F238E27FC236}">
                <a16:creationId xmlns:a16="http://schemas.microsoft.com/office/drawing/2014/main" id="{B2909E00-D6A8-2748-85DB-E6E1B566EF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normAutofit/>
          </a:bodyPr>
          <a:lstStyle>
            <a:lvl1pPr>
              <a:defRPr>
                <a:latin typeface="+mj-lt"/>
              </a:defRPr>
            </a:lvl1pPr>
          </a:lstStyle>
          <a:p>
            <a:r>
              <a:rPr lang="en-US"/>
              <a:t>Click to edit Master title style</a:t>
            </a:r>
            <a:endParaRPr lang="en-US" dirty="0"/>
          </a:p>
        </p:txBody>
      </p:sp>
      <p:sp>
        <p:nvSpPr>
          <p:cNvPr id="1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9" name="Picture 8">
            <a:extLst>
              <a:ext uri="{FF2B5EF4-FFF2-40B4-BE49-F238E27FC236}">
                <a16:creationId xmlns:a16="http://schemas.microsoft.com/office/drawing/2014/main" id="{A4530507-4BA0-B54F-B9A4-7C8CCBFAE4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pic>
        <p:nvPicPr>
          <p:cNvPr id="10" name="Picture 9">
            <a:extLst>
              <a:ext uri="{FF2B5EF4-FFF2-40B4-BE49-F238E27FC236}">
                <a16:creationId xmlns:a16="http://schemas.microsoft.com/office/drawing/2014/main" id="{AAD7DA86-2D0F-C046-AE3C-97EC0C4098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7744845"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7744845"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7744845"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7744845"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pic>
        <p:nvPicPr>
          <p:cNvPr id="11" name="Picture 10">
            <a:extLst>
              <a:ext uri="{FF2B5EF4-FFF2-40B4-BE49-F238E27FC236}">
                <a16:creationId xmlns:a16="http://schemas.microsoft.com/office/drawing/2014/main" id="{897368EE-DC2B-A745-BD04-04A8E389DC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pic>
        <p:nvPicPr>
          <p:cNvPr id="11" name="Picture 10">
            <a:extLst>
              <a:ext uri="{FF2B5EF4-FFF2-40B4-BE49-F238E27FC236}">
                <a16:creationId xmlns:a16="http://schemas.microsoft.com/office/drawing/2014/main" id="{9DC2CE18-1504-924F-8082-74F972AE6E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pic>
        <p:nvPicPr>
          <p:cNvPr id="10" name="Picture 9">
            <a:extLst>
              <a:ext uri="{FF2B5EF4-FFF2-40B4-BE49-F238E27FC236}">
                <a16:creationId xmlns:a16="http://schemas.microsoft.com/office/drawing/2014/main" id="{D639DFC4-2DE6-B64B-8172-990A29F761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normAutofit/>
          </a:bodyPr>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4" y="3562904"/>
            <a:ext cx="7744845"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4" y="4252817"/>
            <a:ext cx="7744845"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4" y="4544352"/>
            <a:ext cx="7744845"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4" y="2854692"/>
            <a:ext cx="7744845"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fontScale="92500" lnSpcReduction="10000"/>
          </a:bodyPr>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normAutofit/>
          </a:bodyPr>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accent6">
                    <a:lumMod val="50000"/>
                  </a:schemeClr>
                </a:solidFill>
              </a:defRPr>
            </a:lvl1pPr>
          </a:lstStyle>
          <a:p>
            <a:r>
              <a:rPr lang="en-US" dirty="0"/>
              <a:t>Engage with ICANN</a:t>
            </a:r>
          </a:p>
        </p:txBody>
      </p:sp>
      <p:grpSp>
        <p:nvGrpSpPr>
          <p:cNvPr id="53" name="Group 52"/>
          <p:cNvGrpSpPr/>
          <p:nvPr userDrawn="1"/>
        </p:nvGrpSpPr>
        <p:grpSpPr>
          <a:xfrm>
            <a:off x="2543489" y="3169143"/>
            <a:ext cx="6809361" cy="2600048"/>
            <a:chOff x="2543489" y="3169143"/>
            <a:chExt cx="6809361" cy="2600048"/>
          </a:xfrm>
        </p:grpSpPr>
        <p:grpSp>
          <p:nvGrpSpPr>
            <p:cNvPr id="54" name="Group 53"/>
            <p:cNvGrpSpPr/>
            <p:nvPr/>
          </p:nvGrpSpPr>
          <p:grpSpPr>
            <a:xfrm>
              <a:off x="2543489" y="5403431"/>
              <a:ext cx="3416667" cy="365760"/>
              <a:chOff x="5325979" y="4715893"/>
              <a:chExt cx="3416667" cy="365760"/>
            </a:xfrm>
          </p:grpSpPr>
          <p:sp>
            <p:nvSpPr>
              <p:cNvPr id="76"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77" name="Picture 76"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5" name="Group 54"/>
            <p:cNvGrpSpPr/>
            <p:nvPr/>
          </p:nvGrpSpPr>
          <p:grpSpPr>
            <a:xfrm>
              <a:off x="5716248" y="3169143"/>
              <a:ext cx="3636602" cy="365760"/>
              <a:chOff x="1235726" y="5571713"/>
              <a:chExt cx="3636602" cy="365760"/>
            </a:xfrm>
          </p:grpSpPr>
          <p:sp>
            <p:nvSpPr>
              <p:cNvPr id="74"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75" name="Picture 7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56" name="Group 55"/>
            <p:cNvGrpSpPr/>
            <p:nvPr/>
          </p:nvGrpSpPr>
          <p:grpSpPr>
            <a:xfrm>
              <a:off x="2543489" y="3169143"/>
              <a:ext cx="2809587" cy="365760"/>
              <a:chOff x="1235726" y="3073176"/>
              <a:chExt cx="2809587" cy="365760"/>
            </a:xfrm>
          </p:grpSpPr>
          <p:sp>
            <p:nvSpPr>
              <p:cNvPr id="72"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73" name="Picture 72"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57" name="Group 56"/>
            <p:cNvGrpSpPr/>
            <p:nvPr/>
          </p:nvGrpSpPr>
          <p:grpSpPr>
            <a:xfrm>
              <a:off x="2543489" y="3913906"/>
              <a:ext cx="3730320" cy="365760"/>
              <a:chOff x="1235727" y="3892739"/>
              <a:chExt cx="3730320" cy="365760"/>
            </a:xfrm>
          </p:grpSpPr>
          <p:sp>
            <p:nvSpPr>
              <p:cNvPr id="70"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71" name="Picture 70"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58" name="Group 57"/>
            <p:cNvGrpSpPr/>
            <p:nvPr/>
          </p:nvGrpSpPr>
          <p:grpSpPr>
            <a:xfrm>
              <a:off x="2543489" y="4658669"/>
              <a:ext cx="3636602" cy="365760"/>
              <a:chOff x="1235726" y="4721075"/>
              <a:chExt cx="3636602" cy="365760"/>
            </a:xfrm>
          </p:grpSpPr>
          <p:pic>
            <p:nvPicPr>
              <p:cNvPr id="68" name="Picture 67"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9"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59" name="Group 58"/>
            <p:cNvGrpSpPr/>
            <p:nvPr/>
          </p:nvGrpSpPr>
          <p:grpSpPr>
            <a:xfrm>
              <a:off x="5716248" y="4658669"/>
              <a:ext cx="2586167" cy="365760"/>
              <a:chOff x="5325979" y="3073176"/>
              <a:chExt cx="2586167" cy="365760"/>
            </a:xfrm>
          </p:grpSpPr>
          <p:sp>
            <p:nvSpPr>
              <p:cNvPr id="66"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67" name="Picture 6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60" name="Group 59"/>
            <p:cNvGrpSpPr/>
            <p:nvPr/>
          </p:nvGrpSpPr>
          <p:grpSpPr>
            <a:xfrm>
              <a:off x="5716248" y="3913906"/>
              <a:ext cx="3416667" cy="365760"/>
              <a:chOff x="5325979" y="5571713"/>
              <a:chExt cx="3416667" cy="365760"/>
            </a:xfrm>
          </p:grpSpPr>
          <p:sp>
            <p:nvSpPr>
              <p:cNvPr id="64"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65" name="Picture 6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grpSp>
          <p:nvGrpSpPr>
            <p:cNvPr id="61" name="Group 60"/>
            <p:cNvGrpSpPr/>
            <p:nvPr/>
          </p:nvGrpSpPr>
          <p:grpSpPr>
            <a:xfrm>
              <a:off x="5716248" y="5403431"/>
              <a:ext cx="3416667" cy="358717"/>
              <a:chOff x="6434703" y="4228306"/>
              <a:chExt cx="3416667" cy="358717"/>
            </a:xfrm>
          </p:grpSpPr>
          <p:sp>
            <p:nvSpPr>
              <p:cNvPr id="62" name="Text Placeholder 32"/>
              <p:cNvSpPr txBox="1">
                <a:spLocks/>
              </p:cNvSpPr>
              <p:nvPr/>
            </p:nvSpPr>
            <p:spPr>
              <a:xfrm>
                <a:off x="6902063" y="4247298"/>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1"/>
                  </a:rPr>
                  <a:t>instagram.com/icannorg</a:t>
                </a:r>
                <a:endParaRPr lang="en-US" sz="1400" dirty="0">
                  <a:solidFill>
                    <a:srgbClr val="0A304B"/>
                  </a:solidFill>
                  <a:latin typeface="+mn-lt"/>
                  <a:ea typeface="Segoe UI" panose="020B0502040204020203" pitchFamily="34" charset="0"/>
                  <a:cs typeface="Arial"/>
                </a:endParaRPr>
              </a:p>
            </p:txBody>
          </p:sp>
          <p:pic>
            <p:nvPicPr>
              <p:cNvPr id="63" name="Picture 6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434703" y="4228306"/>
                <a:ext cx="358717" cy="358717"/>
              </a:xfrm>
              <a:prstGeom prst="rect">
                <a:avLst/>
              </a:prstGeom>
            </p:spPr>
          </p:pic>
        </p:grpSp>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374904" y="42394"/>
            <a:ext cx="8856010" cy="531346"/>
          </a:xfrm>
          <a:prstGeom prst="rect">
            <a:avLst/>
          </a:prstGeom>
        </p:spPr>
        <p:txBody>
          <a:bodyPr lIns="0" rIns="0">
            <a:normAutofit/>
          </a:bodyPr>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grpSp>
        <p:nvGrpSpPr>
          <p:cNvPr id="10" name="Group 9"/>
          <p:cNvGrpSpPr/>
          <p:nvPr userDrawn="1"/>
        </p:nvGrpSpPr>
        <p:grpSpPr>
          <a:xfrm>
            <a:off x="2188569" y="3214997"/>
            <a:ext cx="6160437" cy="2426437"/>
            <a:chOff x="2188569" y="3214997"/>
            <a:chExt cx="6160437" cy="2426437"/>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2183" y="5245434"/>
              <a:ext cx="2365413" cy="396000"/>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2183" y="3216852"/>
              <a:ext cx="2310353" cy="396000"/>
            </a:xfrm>
            <a:prstGeom prst="rect">
              <a:avLst/>
            </a:prstGeom>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2183" y="3893046"/>
              <a:ext cx="2786823" cy="396000"/>
            </a:xfrm>
            <a:prstGeom prst="rect">
              <a:avLst/>
            </a:prstGeom>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2183" y="4569240"/>
              <a:ext cx="1893176" cy="396000"/>
            </a:xfrm>
            <a:prstGeom prst="rect">
              <a:avLst/>
            </a:prstGeom>
          </p:spPr>
        </p:pic>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91308" y="3891809"/>
              <a:ext cx="2291295" cy="396000"/>
            </a:xfrm>
            <a:prstGeom prst="rect">
              <a:avLst/>
            </a:prstGeom>
          </p:spPr>
        </p:pic>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8569" y="4568621"/>
              <a:ext cx="2344236" cy="396000"/>
            </a:xfrm>
            <a:prstGeom prst="rect">
              <a:avLst/>
            </a:prstGeom>
          </p:spPr>
        </p:pic>
        <p:pic>
          <p:nvPicPr>
            <p:cNvPr id="8" name="Picture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188569" y="5245434"/>
              <a:ext cx="1717413" cy="396000"/>
            </a:xfrm>
            <a:prstGeom prst="rect">
              <a:avLst/>
            </a:prstGeom>
          </p:spPr>
        </p:pic>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91310" y="3214997"/>
              <a:ext cx="1145646" cy="396000"/>
            </a:xfrm>
            <a:prstGeom prst="rect">
              <a:avLst/>
            </a:prstGeom>
          </p:spPr>
        </p:pic>
      </p:gr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rm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27"/>
          <p:cNvSpPr txBox="1">
            <a:spLocks noGrp="1"/>
          </p:cNvSpPr>
          <p:nvPr>
            <p:ph type="body" idx="1"/>
          </p:nvPr>
        </p:nvSpPr>
        <p:spPr>
          <a:xfrm>
            <a:off x="609600" y="1470212"/>
            <a:ext cx="7907338" cy="4571813"/>
          </a:xfrm>
          <a:prstGeom prst="rect">
            <a:avLst/>
          </a:prstGeom>
          <a:noFill/>
          <a:ln>
            <a:noFill/>
          </a:ln>
        </p:spPr>
        <p:txBody>
          <a:bodyPr spcFirstLastPara="1" wrap="square" lIns="0" tIns="0" rIns="0" bIns="0" anchor="t" anchorCtr="0">
            <a:norm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0557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Agenda 1.2">
  <p:cSld name="1_Agenda 1.2">
    <p:spTree>
      <p:nvGrpSpPr>
        <p:cNvPr id="1" name="Shape 45"/>
        <p:cNvGrpSpPr/>
        <p:nvPr/>
      </p:nvGrpSpPr>
      <p:grpSpPr>
        <a:xfrm>
          <a:off x="0" y="0"/>
          <a:ext cx="0" cy="0"/>
          <a:chOff x="0" y="0"/>
          <a:chExt cx="0" cy="0"/>
        </a:xfrm>
      </p:grpSpPr>
      <p:pic>
        <p:nvPicPr>
          <p:cNvPr id="46" name="Google Shape;46;p2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7" name="Google Shape;47;p2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8" name="Google Shape;48;p28"/>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9" name="Google Shape;49;p28"/>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50" name="Google Shape;50;p28"/>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51" name="Google Shape;51;p28"/>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 name="Google Shape;52;p28"/>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53" name="Google Shape;53;p28"/>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4" name="Google Shape;54;p28"/>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5" name="Google Shape;55;p28"/>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6" name="Google Shape;56;p28"/>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7" name="Google Shape;57;p28"/>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8" name="Google Shape;58;p28"/>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59" name="Google Shape;59;p28"/>
          <p:cNvCxnSpPr>
            <a:endCxn id="60"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60" name="Google Shape;60;p28"/>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61" name="Google Shape;61;p28"/>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62" name="Google Shape;62;p28"/>
          <p:cNvSpPr txBox="1">
            <a:spLocks noGrp="1"/>
          </p:cNvSpPr>
          <p:nvPr>
            <p:ph type="title"/>
          </p:nvPr>
        </p:nvSpPr>
        <p:spPr>
          <a:xfrm>
            <a:off x="584938" y="833718"/>
            <a:ext cx="7932000" cy="175934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3" name="Google Shape;63;p28"/>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4" name="Google Shape;64;p28"/>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5615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Click icon to add picture</a:t>
            </a:r>
            <a:endParaRPr lang="en-US" dirty="0"/>
          </a:p>
        </p:txBody>
      </p: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6E637E06-4DAB-9340-8DA3-518A1CE736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5C80284D-1677-1E49-BAEF-55E42E410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0A83D0E7-7018-2F49-81A6-FD266ED89A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2" name="Picture 21">
            <a:extLst>
              <a:ext uri="{FF2B5EF4-FFF2-40B4-BE49-F238E27FC236}">
                <a16:creationId xmlns:a16="http://schemas.microsoft.com/office/drawing/2014/main" id="{908E8604-13C1-5547-8AAD-05CEBDE8A9C3}"/>
              </a:ext>
            </a:extLst>
          </p:cNvPr>
          <p:cNvPicPr>
            <a:picLocks noChangeAspect="1"/>
          </p:cNvPicPr>
          <p:nvPr userDrawn="1"/>
        </p:nvPicPr>
        <p:blipFill>
          <a:blip r:embed="rId52"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hyperlink" Target="https://wordmark.it/" TargetMode="External"/><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883" y="761997"/>
            <a:ext cx="6665428" cy="2533369"/>
          </a:xfrm>
        </p:spPr>
        <p:txBody>
          <a:bodyPr>
            <a:normAutofit/>
          </a:bodyPr>
          <a:lstStyle/>
          <a:p>
            <a:r>
              <a:rPr lang="en-US" dirty="0"/>
              <a:t>Latin Generation Panel meeting with Integration Panel</a:t>
            </a:r>
          </a:p>
        </p:txBody>
      </p:sp>
      <p:sp>
        <p:nvSpPr>
          <p:cNvPr id="3" name="Text Placeholder 2"/>
          <p:cNvSpPr>
            <a:spLocks noGrp="1"/>
          </p:cNvSpPr>
          <p:nvPr>
            <p:ph type="body" sz="quarter" idx="10"/>
          </p:nvPr>
        </p:nvSpPr>
        <p:spPr/>
        <p:txBody>
          <a:bodyPr>
            <a:normAutofit/>
          </a:bodyPr>
          <a:lstStyle/>
          <a:p>
            <a:r>
              <a:rPr lang="en-US" dirty="0">
                <a:highlight>
                  <a:srgbClr val="FFFF00"/>
                </a:highlight>
              </a:rPr>
              <a:t>Name of Presenter</a:t>
            </a:r>
          </a:p>
        </p:txBody>
      </p:sp>
      <p:sp>
        <p:nvSpPr>
          <p:cNvPr id="4" name="Text Placeholder 3"/>
          <p:cNvSpPr>
            <a:spLocks noGrp="1"/>
          </p:cNvSpPr>
          <p:nvPr>
            <p:ph type="body" sz="quarter" idx="11"/>
          </p:nvPr>
        </p:nvSpPr>
        <p:spPr/>
        <p:txBody>
          <a:bodyPr>
            <a:normAutofit lnSpcReduction="10000"/>
          </a:bodyPr>
          <a:lstStyle/>
          <a:p>
            <a:r>
              <a:rPr lang="en-US" dirty="0"/>
              <a:t>ICANN 67 </a:t>
            </a:r>
            <a:r>
              <a:rPr lang="en-US" dirty="0" err="1"/>
              <a:t>Cacún</a:t>
            </a:r>
            <a:endParaRPr lang="en-US" dirty="0"/>
          </a:p>
        </p:txBody>
      </p:sp>
      <p:sp>
        <p:nvSpPr>
          <p:cNvPr id="5" name="Text Placeholder 4"/>
          <p:cNvSpPr>
            <a:spLocks noGrp="1"/>
          </p:cNvSpPr>
          <p:nvPr>
            <p:ph type="body" sz="quarter" idx="12"/>
          </p:nvPr>
        </p:nvSpPr>
        <p:spPr/>
        <p:txBody>
          <a:bodyPr>
            <a:normAutofit/>
          </a:bodyPr>
          <a:lstStyle/>
          <a:p>
            <a:r>
              <a:rPr lang="en-US" dirty="0"/>
              <a:t>9 March 2020</a:t>
            </a:r>
          </a:p>
        </p:txBody>
      </p:sp>
      <p:sp>
        <p:nvSpPr>
          <p:cNvPr id="6" name="Text Placeholder 5"/>
          <p:cNvSpPr>
            <a:spLocks noGrp="1"/>
          </p:cNvSpPr>
          <p:nvPr>
            <p:ph type="body" sz="quarter" idx="13"/>
          </p:nvPr>
        </p:nvSpPr>
        <p:spPr/>
        <p:txBody>
          <a:bodyPr>
            <a:normAutofit/>
          </a:bodyPr>
          <a:lstStyle/>
          <a:p>
            <a:r>
              <a:rPr lang="en-US" dirty="0"/>
              <a:t>Latin GP</a:t>
            </a:r>
          </a:p>
        </p:txBody>
      </p:sp>
    </p:spTree>
    <p:extLst>
      <p:ext uri="{BB962C8B-B14F-4D97-AF65-F5344CB8AC3E}">
        <p14:creationId xmlns:p14="http://schemas.microsoft.com/office/powerpoint/2010/main" val="331157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g64bb71e9bd_1_0"/>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B3458"/>
              </a:buClr>
              <a:buSzPts val="2800"/>
              <a:buFont typeface="Arial"/>
              <a:buNone/>
            </a:pPr>
            <a:r>
              <a:rPr lang="en-US" sz="2500" b="1" i="0" u="none" strike="noStrike" cap="none" dirty="0">
                <a:solidFill>
                  <a:srgbClr val="0B3458"/>
                </a:solidFill>
                <a:latin typeface="Arial"/>
                <a:ea typeface="Arial"/>
                <a:cs typeface="Arial"/>
                <a:sym typeface="Arial"/>
              </a:rPr>
              <a:t>Latin GP -  In-Script Variant Analysis Framework</a:t>
            </a:r>
            <a:endParaRPr sz="2500" dirty="0"/>
          </a:p>
        </p:txBody>
      </p:sp>
      <p:pic>
        <p:nvPicPr>
          <p:cNvPr id="1050" name="Google Shape;1050;g64bb71e9bd_1_0"/>
          <p:cNvPicPr preferRelativeResize="0"/>
          <p:nvPr/>
        </p:nvPicPr>
        <p:blipFill rotWithShape="1">
          <a:blip r:embed="rId3">
            <a:alphaModFix/>
          </a:blip>
          <a:srcRect/>
          <a:stretch/>
        </p:blipFill>
        <p:spPr>
          <a:xfrm>
            <a:off x="0" y="1089575"/>
            <a:ext cx="9144001" cy="4148276"/>
          </a:xfrm>
          <a:prstGeom prst="rect">
            <a:avLst/>
          </a:prstGeom>
          <a:noFill/>
          <a:ln>
            <a:noFill/>
          </a:ln>
        </p:spPr>
      </p:pic>
    </p:spTree>
    <p:extLst>
      <p:ext uri="{BB962C8B-B14F-4D97-AF65-F5344CB8AC3E}">
        <p14:creationId xmlns:p14="http://schemas.microsoft.com/office/powerpoint/2010/main" val="3306741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14"/>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00" dirty="0">
                <a:solidFill>
                  <a:srgbClr val="0B3458"/>
                </a:solidFill>
              </a:rPr>
              <a:t>Latin GP – Variant Principles </a:t>
            </a:r>
            <a:r>
              <a:rPr lang="en-US" sz="2500" dirty="0"/>
              <a:t>M</a:t>
            </a:r>
            <a:r>
              <a:rPr lang="en-US" sz="2500" dirty="0">
                <a:solidFill>
                  <a:srgbClr val="0B3458"/>
                </a:solidFill>
              </a:rPr>
              <a:t>atrix Proposal</a:t>
            </a:r>
            <a:br>
              <a:rPr lang="en-US" sz="2500" dirty="0">
                <a:solidFill>
                  <a:srgbClr val="0B3458"/>
                </a:solidFill>
              </a:rPr>
            </a:br>
            <a:br>
              <a:rPr lang="en-US" sz="800" dirty="0">
                <a:solidFill>
                  <a:srgbClr val="0B3458"/>
                </a:solidFill>
              </a:rPr>
            </a:br>
            <a:r>
              <a:rPr lang="en-US" sz="1600" dirty="0">
                <a:solidFill>
                  <a:srgbClr val="0B3458"/>
                </a:solidFill>
              </a:rPr>
              <a:t>(to be finalized)</a:t>
            </a:r>
            <a:endParaRPr sz="2500" dirty="0"/>
          </a:p>
        </p:txBody>
      </p:sp>
      <p:graphicFrame>
        <p:nvGraphicFramePr>
          <p:cNvPr id="1056" name="Google Shape;1056;p14"/>
          <p:cNvGraphicFramePr/>
          <p:nvPr/>
        </p:nvGraphicFramePr>
        <p:xfrm>
          <a:off x="374904" y="914402"/>
          <a:ext cx="8270325" cy="5385870"/>
        </p:xfrm>
        <a:graphic>
          <a:graphicData uri="http://schemas.openxmlformats.org/drawingml/2006/table">
            <a:tbl>
              <a:tblPr>
                <a:noFill/>
              </a:tblPr>
              <a:tblGrid>
                <a:gridCol w="1218375">
                  <a:extLst>
                    <a:ext uri="{9D8B030D-6E8A-4147-A177-3AD203B41FA5}">
                      <a16:colId xmlns:a16="http://schemas.microsoft.com/office/drawing/2014/main" val="20000"/>
                    </a:ext>
                  </a:extLst>
                </a:gridCol>
                <a:gridCol w="3906975">
                  <a:extLst>
                    <a:ext uri="{9D8B030D-6E8A-4147-A177-3AD203B41FA5}">
                      <a16:colId xmlns:a16="http://schemas.microsoft.com/office/drawing/2014/main" val="20001"/>
                    </a:ext>
                  </a:extLst>
                </a:gridCol>
                <a:gridCol w="1205350">
                  <a:extLst>
                    <a:ext uri="{9D8B030D-6E8A-4147-A177-3AD203B41FA5}">
                      <a16:colId xmlns:a16="http://schemas.microsoft.com/office/drawing/2014/main" val="20002"/>
                    </a:ext>
                  </a:extLst>
                </a:gridCol>
                <a:gridCol w="1939625">
                  <a:extLst>
                    <a:ext uri="{9D8B030D-6E8A-4147-A177-3AD203B41FA5}">
                      <a16:colId xmlns:a16="http://schemas.microsoft.com/office/drawing/2014/main" val="20003"/>
                    </a:ext>
                  </a:extLst>
                </a:gridCol>
              </a:tblGrid>
              <a:tr h="487975">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Index #</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Principle</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Reason</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Disposition</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87975">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1</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dirty="0">
                          <a:solidFill>
                            <a:srgbClr val="000000"/>
                          </a:solidFill>
                          <a:latin typeface="Arial"/>
                          <a:ea typeface="Arial"/>
                          <a:cs typeface="Arial"/>
                          <a:sym typeface="Arial"/>
                        </a:rPr>
                        <a:t>Visual variant (homoglyph)</a:t>
                      </a:r>
                      <a:endParaRPr sz="1900" u="none" strike="noStrike" cap="none" dirty="0">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Security</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Blocked</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7975">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2</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Visual variant (glyph nearly identical)</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Security</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Blocked</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75950">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3</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Visual variant (generally acceptable font design)</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Security</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Blocked</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87975">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4</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Non-visual variant</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Security</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Blocked</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87975">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5</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Symmetry property {a:b}</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Security</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Blocked</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87975">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6</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Transitivity property {a:b; b:c}</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Security</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Blocked</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87975">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7</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URL underlining</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Security</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Blocked</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87975">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8</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IDNA2003 Compatibility</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Security</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Blocked</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87975">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dirty="0">
                          <a:solidFill>
                            <a:srgbClr val="000000"/>
                          </a:solidFill>
                          <a:latin typeface="Arial"/>
                          <a:ea typeface="Arial"/>
                          <a:cs typeface="Arial"/>
                          <a:sym typeface="Arial"/>
                        </a:rPr>
                        <a:t>9</a:t>
                      </a:r>
                      <a:endParaRPr sz="1900" u="none" strike="noStrike" cap="none" dirty="0">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Function (alternate orthography)</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Usability</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dirty="0" err="1">
                          <a:solidFill>
                            <a:srgbClr val="000000"/>
                          </a:solidFill>
                          <a:latin typeface="Arial"/>
                          <a:ea typeface="Arial"/>
                          <a:cs typeface="Arial"/>
                          <a:sym typeface="Arial"/>
                        </a:rPr>
                        <a:t>Allocatable</a:t>
                      </a:r>
                      <a:endParaRPr sz="1900" u="none" strike="noStrike" cap="none" dirty="0">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1057" name="Google Shape;1057;p14"/>
          <p:cNvSpPr/>
          <p:nvPr/>
        </p:nvSpPr>
        <p:spPr>
          <a:xfrm>
            <a:off x="-125" y="0"/>
            <a:ext cx="9144000" cy="600000"/>
          </a:xfrm>
          <a:prstGeom prst="rect">
            <a:avLst/>
          </a:prstGeom>
          <a:noFill/>
          <a:ln>
            <a:noFill/>
          </a:ln>
        </p:spPr>
        <p:txBody>
          <a:bodyPr spcFirstLastPara="1" wrap="square" lIns="91425" tIns="25375" rIns="91425" bIns="0" anchor="ctr" anchorCtr="0">
            <a:spAutoFit/>
          </a:bodyPr>
          <a:lstStyle/>
          <a:p>
            <a:pPr marL="0" marR="0" lvl="0" indent="0" algn="l" rtl="0">
              <a:lnSpc>
                <a:spcPct val="100000"/>
              </a:lnSpc>
              <a:spcBef>
                <a:spcPts val="0"/>
              </a:spcBef>
              <a:spcAft>
                <a:spcPts val="0"/>
              </a:spcAft>
              <a:buClr>
                <a:srgbClr val="243F61"/>
              </a:buClr>
              <a:buSzPts val="1200"/>
              <a:buFont typeface="Cambria"/>
              <a:buNone/>
            </a:pPr>
            <a:endParaRPr sz="1200" b="0" i="0" u="none" strike="noStrike" cap="none">
              <a:solidFill>
                <a:srgbClr val="243F6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800"/>
              <a:buFont typeface="Arial"/>
              <a:buNone/>
            </a:pPr>
            <a:br>
              <a:rPr lang="en-US" sz="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18486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5"/>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00" dirty="0">
                <a:solidFill>
                  <a:srgbClr val="0B3458"/>
                </a:solidFill>
              </a:rPr>
              <a:t>Latin GP – In-Script Variant – Visual Analysis</a:t>
            </a:r>
            <a:endParaRPr sz="2500" dirty="0"/>
          </a:p>
        </p:txBody>
      </p:sp>
      <p:graphicFrame>
        <p:nvGraphicFramePr>
          <p:cNvPr id="1063" name="Google Shape;1063;p15"/>
          <p:cNvGraphicFramePr/>
          <p:nvPr/>
        </p:nvGraphicFramePr>
        <p:xfrm>
          <a:off x="444177" y="1122218"/>
          <a:ext cx="8059743" cy="4946075"/>
        </p:xfrm>
        <a:graphic>
          <a:graphicData uri="http://schemas.openxmlformats.org/drawingml/2006/table">
            <a:tbl>
              <a:tblPr>
                <a:noFill/>
              </a:tblPr>
              <a:tblGrid>
                <a:gridCol w="853350">
                  <a:extLst>
                    <a:ext uri="{9D8B030D-6E8A-4147-A177-3AD203B41FA5}">
                      <a16:colId xmlns:a16="http://schemas.microsoft.com/office/drawing/2014/main" val="20000"/>
                    </a:ext>
                  </a:extLst>
                </a:gridCol>
                <a:gridCol w="7206393">
                  <a:extLst>
                    <a:ext uri="{9D8B030D-6E8A-4147-A177-3AD203B41FA5}">
                      <a16:colId xmlns:a16="http://schemas.microsoft.com/office/drawing/2014/main" val="20001"/>
                    </a:ext>
                  </a:extLst>
                </a:gridCol>
              </a:tblGrid>
              <a:tr h="508775">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Score</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Category</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09325">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1</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latin typeface="Arial"/>
                          <a:ea typeface="Arial"/>
                          <a:cs typeface="Arial"/>
                          <a:sym typeface="Arial"/>
                        </a:rPr>
                        <a:t>Homoglyphs </a:t>
                      </a:r>
                      <a:endParaRPr sz="190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dirty="0">
                          <a:solidFill>
                            <a:srgbClr val="000000"/>
                          </a:solidFill>
                          <a:latin typeface="Arial"/>
                          <a:ea typeface="Arial"/>
                          <a:cs typeface="Arial"/>
                          <a:sym typeface="Arial"/>
                        </a:rPr>
                        <a:t>A pair of code points in this category ha</a:t>
                      </a:r>
                      <a:r>
                        <a:rPr lang="en-US" sz="1900" u="none" strike="noStrike" cap="none" dirty="0"/>
                        <a:t>s</a:t>
                      </a:r>
                      <a:r>
                        <a:rPr lang="en-US" sz="1900" b="0" i="0" u="none" strike="noStrike" cap="none" dirty="0">
                          <a:solidFill>
                            <a:srgbClr val="000000"/>
                          </a:solidFill>
                          <a:latin typeface="Arial"/>
                          <a:ea typeface="Arial"/>
                          <a:cs typeface="Arial"/>
                          <a:sym typeface="Arial"/>
                        </a:rPr>
                        <a:t> essentially identical appearance by design.</a:t>
                      </a:r>
                      <a:endParaRPr sz="1900" u="none" strike="noStrike" cap="none" dirty="0">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09325">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2</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Arial"/>
                          <a:ea typeface="Arial"/>
                          <a:cs typeface="Arial"/>
                          <a:sym typeface="Arial"/>
                        </a:rPr>
                        <a:t>Nearly Identical</a:t>
                      </a:r>
                      <a:endParaRPr sz="19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A pair of code points is considered Nearly Identical when the visual confusion can be attributed to font design.</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409600">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3</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Arial"/>
                          <a:ea typeface="Arial"/>
                          <a:cs typeface="Arial"/>
                          <a:sym typeface="Arial"/>
                        </a:rPr>
                        <a:t>Distinguishable</a:t>
                      </a:r>
                      <a:endParaRPr sz="19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A pair of code points is considered Distinguishable when any of the code point’s glyphs have recognizably different features from the other code point.</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09050">
                <a:tc>
                  <a:txBody>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4</a:t>
                      </a:r>
                      <a:endParaRPr sz="19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latin typeface="Arial"/>
                          <a:ea typeface="Arial"/>
                          <a:cs typeface="Arial"/>
                          <a:sym typeface="Arial"/>
                        </a:rPr>
                        <a:t>Different</a:t>
                      </a:r>
                      <a:endParaRPr sz="190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dirty="0">
                          <a:solidFill>
                            <a:srgbClr val="000000"/>
                          </a:solidFill>
                          <a:latin typeface="Arial"/>
                          <a:ea typeface="Arial"/>
                          <a:cs typeface="Arial"/>
                          <a:sym typeface="Arial"/>
                        </a:rPr>
                        <a:t>When the two glyphs in the pair are sufficiently different.</a:t>
                      </a:r>
                      <a:endParaRPr sz="1900" u="none" strike="noStrike" cap="none" dirty="0">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064" name="Google Shape;1064;p15"/>
          <p:cNvSpPr/>
          <p:nvPr/>
        </p:nvSpPr>
        <p:spPr>
          <a:xfrm>
            <a:off x="-2623022" y="-371564"/>
            <a:ext cx="14628975" cy="120032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49376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6"/>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00" dirty="0">
                <a:solidFill>
                  <a:srgbClr val="0B3458"/>
                </a:solidFill>
              </a:rPr>
              <a:t>Latin GP – In-Script Variant – HTML Underlining</a:t>
            </a:r>
            <a:endParaRPr sz="2500" dirty="0"/>
          </a:p>
        </p:txBody>
      </p:sp>
      <p:sp>
        <p:nvSpPr>
          <p:cNvPr id="1070" name="Google Shape;1070;p16"/>
          <p:cNvSpPr txBox="1">
            <a:spLocks noGrp="1"/>
          </p:cNvSpPr>
          <p:nvPr>
            <p:ph type="body" idx="1"/>
          </p:nvPr>
        </p:nvSpPr>
        <p:spPr>
          <a:xfrm>
            <a:off x="607142" y="998674"/>
            <a:ext cx="7929716" cy="5147187"/>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rgbClr val="000000"/>
              </a:buClr>
              <a:buSzPts val="1425"/>
              <a:buFont typeface="Noto Sans Symbols"/>
              <a:buChar char="◉"/>
            </a:pPr>
            <a:r>
              <a:rPr lang="en-US" dirty="0"/>
              <a:t>In many browsers and word processing software tools, links to websites are indicated by </a:t>
            </a:r>
            <a:r>
              <a:rPr lang="en-US" u="sng" dirty="0"/>
              <a:t>underlining</a:t>
            </a:r>
            <a:r>
              <a:rPr lang="en-US" dirty="0"/>
              <a:t> the domain name.  </a:t>
            </a:r>
            <a:endParaRPr dirty="0"/>
          </a:p>
          <a:p>
            <a:pPr marL="342900" lvl="0" indent="-342900" algn="l" rtl="0">
              <a:lnSpc>
                <a:spcPct val="100000"/>
              </a:lnSpc>
              <a:spcBef>
                <a:spcPts val="2000"/>
              </a:spcBef>
              <a:spcAft>
                <a:spcPts val="0"/>
              </a:spcAft>
              <a:buClr>
                <a:srgbClr val="000000"/>
              </a:buClr>
              <a:buSzPts val="1425"/>
              <a:buFont typeface="Noto Sans Symbols"/>
              <a:buChar char="◉"/>
            </a:pPr>
            <a:r>
              <a:rPr lang="en-US" dirty="0"/>
              <a:t>This has obvious implications when the codepoint involves a diacritic below the line.  </a:t>
            </a:r>
            <a:endParaRPr dirty="0"/>
          </a:p>
          <a:p>
            <a:pPr marL="342900" lvl="0" indent="-342900" algn="l" rtl="0">
              <a:lnSpc>
                <a:spcPct val="100000"/>
              </a:lnSpc>
              <a:spcBef>
                <a:spcPts val="2000"/>
              </a:spcBef>
              <a:spcAft>
                <a:spcPts val="0"/>
              </a:spcAft>
              <a:buClr>
                <a:srgbClr val="000000"/>
              </a:buClr>
              <a:buSzPts val="1425"/>
              <a:buFont typeface="Noto Sans Symbols"/>
              <a:buChar char="◉"/>
            </a:pPr>
            <a:r>
              <a:rPr lang="en-US" dirty="0"/>
              <a:t>In some cases, the diacritic is entirely or partially obscured by the underline. </a:t>
            </a:r>
            <a:endParaRPr dirty="0"/>
          </a:p>
          <a:p>
            <a:pPr marL="342900" lvl="0" indent="-342900" algn="l" rtl="0">
              <a:lnSpc>
                <a:spcPct val="100000"/>
              </a:lnSpc>
              <a:spcBef>
                <a:spcPts val="2000"/>
              </a:spcBef>
              <a:spcAft>
                <a:spcPts val="0"/>
              </a:spcAft>
              <a:buClr>
                <a:srgbClr val="000000"/>
              </a:buClr>
              <a:buSzPts val="1425"/>
              <a:buFont typeface="Noto Sans Symbols"/>
              <a:buChar char="◉"/>
            </a:pPr>
            <a:r>
              <a:rPr lang="en-US" dirty="0"/>
              <a:t>In other cases, the underline merely makes it very difficult to discern just what is going on below the line.  </a:t>
            </a:r>
            <a:endParaRPr dirty="0"/>
          </a:p>
          <a:p>
            <a:pPr marL="342900" lvl="0" indent="-342900" algn="l" rtl="0">
              <a:lnSpc>
                <a:spcPct val="100000"/>
              </a:lnSpc>
              <a:spcBef>
                <a:spcPts val="2000"/>
              </a:spcBef>
              <a:spcAft>
                <a:spcPts val="0"/>
              </a:spcAft>
              <a:buClr>
                <a:srgbClr val="000000"/>
              </a:buClr>
              <a:buSzPts val="1425"/>
              <a:buFont typeface="Noto Sans Symbols"/>
              <a:buChar char="◉"/>
            </a:pPr>
            <a:r>
              <a:rPr lang="en-US" dirty="0"/>
              <a:t>To address this, Latin GP has investigated both: </a:t>
            </a:r>
            <a:endParaRPr dirty="0"/>
          </a:p>
          <a:p>
            <a:pPr marL="798513" lvl="1" indent="-341313" algn="l" rtl="0">
              <a:lnSpc>
                <a:spcPct val="100000"/>
              </a:lnSpc>
              <a:spcBef>
                <a:spcPts val="500"/>
              </a:spcBef>
              <a:spcAft>
                <a:spcPts val="0"/>
              </a:spcAft>
              <a:buClr>
                <a:srgbClr val="000000"/>
              </a:buClr>
              <a:buSzPts val="1425"/>
              <a:buChar char="⚪"/>
            </a:pPr>
            <a:r>
              <a:rPr lang="en-US" dirty="0"/>
              <a:t>The code points themselves. </a:t>
            </a:r>
            <a:endParaRPr dirty="0"/>
          </a:p>
          <a:p>
            <a:pPr marL="798513" lvl="1" indent="-341313" algn="l" rtl="0">
              <a:lnSpc>
                <a:spcPct val="100000"/>
              </a:lnSpc>
              <a:spcBef>
                <a:spcPts val="500"/>
              </a:spcBef>
              <a:spcAft>
                <a:spcPts val="0"/>
              </a:spcAft>
              <a:buClr>
                <a:srgbClr val="000000"/>
              </a:buClr>
              <a:buSzPts val="1425"/>
              <a:buChar char="⚪"/>
            </a:pPr>
            <a:r>
              <a:rPr lang="en-US" dirty="0"/>
              <a:t>The code points when underlined. </a:t>
            </a:r>
            <a:endParaRPr sz="2400" dirty="0"/>
          </a:p>
          <a:p>
            <a:pPr marL="0" lvl="0" indent="0" algn="l" rtl="0">
              <a:lnSpc>
                <a:spcPct val="100000"/>
              </a:lnSpc>
              <a:spcBef>
                <a:spcPts val="2000"/>
              </a:spcBef>
              <a:spcAft>
                <a:spcPts val="0"/>
              </a:spcAft>
              <a:buSzPts val="1800"/>
              <a:buNone/>
            </a:pPr>
            <a:br>
              <a:rPr lang="en-US" sz="2400" dirty="0"/>
            </a:br>
            <a:br>
              <a:rPr lang="en-US" sz="2400" dirty="0"/>
            </a:br>
            <a:endParaRPr sz="2200" b="1" dirty="0"/>
          </a:p>
        </p:txBody>
      </p:sp>
      <p:sp>
        <p:nvSpPr>
          <p:cNvPr id="1071" name="Google Shape;1071;p16"/>
          <p:cNvSpPr/>
          <p:nvPr/>
        </p:nvSpPr>
        <p:spPr>
          <a:xfrm>
            <a:off x="1233488" y="3429476"/>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17137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7"/>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00" dirty="0">
                <a:solidFill>
                  <a:srgbClr val="0B3458"/>
                </a:solidFill>
              </a:rPr>
              <a:t>Latin GP – In-Script Variant – HTML Underlining</a:t>
            </a:r>
            <a:endParaRPr sz="2500" dirty="0"/>
          </a:p>
        </p:txBody>
      </p:sp>
      <p:sp>
        <p:nvSpPr>
          <p:cNvPr id="1077" name="Google Shape;1077;p17"/>
          <p:cNvSpPr txBox="1">
            <a:spLocks noGrp="1"/>
          </p:cNvSpPr>
          <p:nvPr>
            <p:ph type="body" idx="1"/>
          </p:nvPr>
        </p:nvSpPr>
        <p:spPr>
          <a:xfrm>
            <a:off x="607142" y="998674"/>
            <a:ext cx="7929716" cy="51471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None/>
            </a:pPr>
            <a:br>
              <a:rPr lang="en-US" sz="2400"/>
            </a:br>
            <a:br>
              <a:rPr lang="en-US" sz="2400"/>
            </a:br>
            <a:endParaRPr sz="2200" b="1"/>
          </a:p>
        </p:txBody>
      </p:sp>
      <p:sp>
        <p:nvSpPr>
          <p:cNvPr id="1078" name="Google Shape;1078;p17"/>
          <p:cNvSpPr/>
          <p:nvPr/>
        </p:nvSpPr>
        <p:spPr>
          <a:xfrm>
            <a:off x="1233488" y="3429476"/>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1079" name="Google Shape;1079;p17"/>
          <p:cNvGraphicFramePr/>
          <p:nvPr/>
        </p:nvGraphicFramePr>
        <p:xfrm>
          <a:off x="458139" y="917491"/>
          <a:ext cx="8058800" cy="5265885"/>
        </p:xfrm>
        <a:graphic>
          <a:graphicData uri="http://schemas.openxmlformats.org/drawingml/2006/table">
            <a:tbl>
              <a:tblPr>
                <a:noFill/>
              </a:tblPr>
              <a:tblGrid>
                <a:gridCol w="837200">
                  <a:extLst>
                    <a:ext uri="{9D8B030D-6E8A-4147-A177-3AD203B41FA5}">
                      <a16:colId xmlns:a16="http://schemas.microsoft.com/office/drawing/2014/main" val="20000"/>
                    </a:ext>
                  </a:extLst>
                </a:gridCol>
                <a:gridCol w="626825">
                  <a:extLst>
                    <a:ext uri="{9D8B030D-6E8A-4147-A177-3AD203B41FA5}">
                      <a16:colId xmlns:a16="http://schemas.microsoft.com/office/drawing/2014/main" val="20001"/>
                    </a:ext>
                  </a:extLst>
                </a:gridCol>
                <a:gridCol w="890650">
                  <a:extLst>
                    <a:ext uri="{9D8B030D-6E8A-4147-A177-3AD203B41FA5}">
                      <a16:colId xmlns:a16="http://schemas.microsoft.com/office/drawing/2014/main" val="20002"/>
                    </a:ext>
                  </a:extLst>
                </a:gridCol>
                <a:gridCol w="746075">
                  <a:extLst>
                    <a:ext uri="{9D8B030D-6E8A-4147-A177-3AD203B41FA5}">
                      <a16:colId xmlns:a16="http://schemas.microsoft.com/office/drawing/2014/main" val="20003"/>
                    </a:ext>
                  </a:extLst>
                </a:gridCol>
                <a:gridCol w="638450">
                  <a:extLst>
                    <a:ext uri="{9D8B030D-6E8A-4147-A177-3AD203B41FA5}">
                      <a16:colId xmlns:a16="http://schemas.microsoft.com/office/drawing/2014/main" val="20004"/>
                    </a:ext>
                  </a:extLst>
                </a:gridCol>
                <a:gridCol w="1008850">
                  <a:extLst>
                    <a:ext uri="{9D8B030D-6E8A-4147-A177-3AD203B41FA5}">
                      <a16:colId xmlns:a16="http://schemas.microsoft.com/office/drawing/2014/main" val="20005"/>
                    </a:ext>
                  </a:extLst>
                </a:gridCol>
                <a:gridCol w="1034150">
                  <a:extLst>
                    <a:ext uri="{9D8B030D-6E8A-4147-A177-3AD203B41FA5}">
                      <a16:colId xmlns:a16="http://schemas.microsoft.com/office/drawing/2014/main" val="20006"/>
                    </a:ext>
                  </a:extLst>
                </a:gridCol>
                <a:gridCol w="1171375">
                  <a:extLst>
                    <a:ext uri="{9D8B030D-6E8A-4147-A177-3AD203B41FA5}">
                      <a16:colId xmlns:a16="http://schemas.microsoft.com/office/drawing/2014/main" val="20007"/>
                    </a:ext>
                  </a:extLst>
                </a:gridCol>
                <a:gridCol w="1105225">
                  <a:extLst>
                    <a:ext uri="{9D8B030D-6E8A-4147-A177-3AD203B41FA5}">
                      <a16:colId xmlns:a16="http://schemas.microsoft.com/office/drawing/2014/main" val="20008"/>
                    </a:ext>
                  </a:extLst>
                </a:gridCol>
              </a:tblGrid>
              <a:tr h="304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Group</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gridSpan="8">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Underlining</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69250">
                <a:tc gridSpan="3">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Target</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Source</a:t>
                      </a:r>
                      <a:endParaRPr sz="1400" u="none" strike="noStrike" cap="none" dirty="0">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Variant Candidate [Yes/No]</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Disposition [Allocatable /</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Rationale</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234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Code Point</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Glyph</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Name</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Code Point</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Glyph</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Name</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Blocked]</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625"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r h="121677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0061</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1400" b="0" i="0" u="none" strike="noStrike" cap="none" dirty="0">
                          <a:solidFill>
                            <a:srgbClr val="000000"/>
                          </a:solidFill>
                          <a:latin typeface="Arial"/>
                          <a:ea typeface="Arial"/>
                          <a:cs typeface="Arial"/>
                          <a:sym typeface="Arial"/>
                        </a:rPr>
                        <a:t>a</a:t>
                      </a:r>
                      <a:endParaRPr sz="1400" u="none" strike="noStrike" cap="none" dirty="0">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Latin Small Letter A</a:t>
                      </a:r>
                      <a:endParaRPr sz="1400" u="none" strike="noStrike" cap="none" dirty="0">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0105</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1400" b="0" i="0" u="sng" strike="noStrike" cap="none" dirty="0" err="1">
                          <a:solidFill>
                            <a:srgbClr val="000000"/>
                          </a:solidFill>
                          <a:latin typeface="Arial"/>
                          <a:ea typeface="Arial"/>
                          <a:cs typeface="Arial"/>
                          <a:sym typeface="Arial"/>
                        </a:rPr>
                        <a:t>ą</a:t>
                      </a:r>
                      <a:endParaRPr sz="1400" u="sng" strike="noStrike" cap="none" dirty="0">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Latin Small Letter A With Ogonek</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YES</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Blocked</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Glyphs nearly identical due to underlining</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21677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0061</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1400" b="0" i="0" u="none" strike="noStrike" cap="none" dirty="0">
                          <a:solidFill>
                            <a:srgbClr val="000000"/>
                          </a:solidFill>
                          <a:latin typeface="Arial"/>
                          <a:ea typeface="Arial"/>
                          <a:cs typeface="Arial"/>
                          <a:sym typeface="Arial"/>
                        </a:rPr>
                        <a:t>a</a:t>
                      </a:r>
                      <a:endParaRPr sz="1400" u="none" strike="noStrike" cap="none" dirty="0">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Latin Small Letter A</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0061 + 0331</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1400" b="0" i="0" u="sng" strike="noStrike" cap="none" dirty="0">
                          <a:solidFill>
                            <a:srgbClr val="222222"/>
                          </a:solidFill>
                          <a:latin typeface="Arial"/>
                          <a:ea typeface="Arial"/>
                          <a:cs typeface="Arial"/>
                          <a:sym typeface="Arial"/>
                        </a:rPr>
                        <a:t>a̱</a:t>
                      </a:r>
                      <a:endParaRPr sz="1400" u="sng" strike="noStrike" cap="none" dirty="0">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Latin Small Letter A + Combining Macron Below</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YES</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Blocked</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Glyphs nearly identical due to underlining</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21677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0061</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1400" b="0" i="0" u="none" strike="noStrike" cap="none" dirty="0">
                          <a:solidFill>
                            <a:srgbClr val="000000"/>
                          </a:solidFill>
                          <a:latin typeface="Arial"/>
                          <a:ea typeface="Arial"/>
                          <a:cs typeface="Arial"/>
                          <a:sym typeface="Arial"/>
                        </a:rPr>
                        <a:t>a</a:t>
                      </a:r>
                      <a:endParaRPr sz="1400" u="none" strike="noStrike" cap="none" dirty="0">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Latin Small Letter A</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1EA1</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1400" b="0" i="0" u="sng" strike="noStrike" cap="none" dirty="0" err="1">
                          <a:solidFill>
                            <a:srgbClr val="000000"/>
                          </a:solidFill>
                          <a:latin typeface="Arial"/>
                          <a:ea typeface="Arial"/>
                          <a:cs typeface="Arial"/>
                          <a:sym typeface="Arial"/>
                        </a:rPr>
                        <a:t>ạ</a:t>
                      </a:r>
                      <a:endParaRPr sz="1400" u="sng" strike="noStrike" cap="none" dirty="0">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Latin Small Letter A With Dot Below</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YES</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Blocked</a:t>
                      </a:r>
                      <a:endParaRPr sz="1400" u="none" strike="noStrike" cap="none">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Glyphs nearly identical due to underlining</a:t>
                      </a:r>
                      <a:endParaRPr sz="1400" u="none" strike="noStrike" cap="none" dirty="0">
                        <a:latin typeface="Arial"/>
                        <a:ea typeface="Arial"/>
                        <a:cs typeface="Arial"/>
                        <a:sym typeface="Arial"/>
                      </a:endParaRPr>
                    </a:p>
                  </a:txBody>
                  <a:tcPr marL="55900" marR="55900" marT="55900" marB="55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1080" name="Google Shape;1080;p17"/>
          <p:cNvSpPr/>
          <p:nvPr/>
        </p:nvSpPr>
        <p:spPr>
          <a:xfrm>
            <a:off x="1766888" y="162560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18"/>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00" dirty="0">
                <a:solidFill>
                  <a:srgbClr val="0B3458"/>
                </a:solidFill>
              </a:rPr>
              <a:t>Latin GP – In-Script Variant – Non-Visual Analysis</a:t>
            </a:r>
            <a:endParaRPr sz="2500" dirty="0"/>
          </a:p>
        </p:txBody>
      </p:sp>
      <p:sp>
        <p:nvSpPr>
          <p:cNvPr id="1086" name="Google Shape;1086;p18"/>
          <p:cNvSpPr txBox="1">
            <a:spLocks noGrp="1"/>
          </p:cNvSpPr>
          <p:nvPr>
            <p:ph type="body" idx="1"/>
          </p:nvPr>
        </p:nvSpPr>
        <p:spPr>
          <a:xfrm>
            <a:off x="607142" y="998674"/>
            <a:ext cx="7929716" cy="5147187"/>
          </a:xfrm>
          <a:prstGeom prst="rect">
            <a:avLst/>
          </a:prstGeom>
          <a:noFill/>
          <a:ln>
            <a:noFill/>
          </a:ln>
        </p:spPr>
        <p:txBody>
          <a:bodyPr spcFirstLastPara="1" wrap="square" lIns="0" tIns="0" rIns="0" bIns="0" anchor="t" anchorCtr="0">
            <a:noAutofit/>
          </a:bodyPr>
          <a:lstStyle/>
          <a:p>
            <a:pPr marL="342900" lvl="0" indent="-238125" algn="l" rtl="0">
              <a:lnSpc>
                <a:spcPct val="100000"/>
              </a:lnSpc>
              <a:spcBef>
                <a:spcPts val="0"/>
              </a:spcBef>
              <a:spcAft>
                <a:spcPts val="0"/>
              </a:spcAft>
              <a:buClr>
                <a:srgbClr val="000000"/>
              </a:buClr>
              <a:buSzPts val="1650"/>
              <a:buFont typeface="Noto Sans Symbols"/>
              <a:buNone/>
            </a:pPr>
            <a:endParaRPr sz="2200" b="1" dirty="0"/>
          </a:p>
          <a:p>
            <a:pPr marL="342900" lvl="0" indent="-342900" algn="l" rtl="0">
              <a:lnSpc>
                <a:spcPct val="100000"/>
              </a:lnSpc>
              <a:spcBef>
                <a:spcPts val="2000"/>
              </a:spcBef>
              <a:spcAft>
                <a:spcPts val="0"/>
              </a:spcAft>
              <a:buClr>
                <a:srgbClr val="000000"/>
              </a:buClr>
              <a:buSzPts val="1425"/>
              <a:buFont typeface="Noto Sans Symbols"/>
              <a:buChar char="◉"/>
            </a:pPr>
            <a:r>
              <a:rPr lang="en-US" b="1" dirty="0"/>
              <a:t>Shape of Base Characters </a:t>
            </a:r>
            <a:r>
              <a:rPr lang="en-US" i="1" dirty="0"/>
              <a:t>- </a:t>
            </a:r>
            <a:r>
              <a:rPr lang="en-US" dirty="0"/>
              <a:t>Latin GP hypothesized that some hand-written forms may end up taking similar or the same shapes as some derived letters, and that readers may consider such unknown derived letters as hand-written variations of familiar letters, such as e.g. </a:t>
            </a:r>
            <a:r>
              <a:rPr lang="en-US" b="1" dirty="0"/>
              <a:t>v vs. </a:t>
            </a:r>
            <a:r>
              <a:rPr lang="en-US" b="1" dirty="0" err="1"/>
              <a:t>ʋ</a:t>
            </a:r>
            <a:r>
              <a:rPr lang="en-US" dirty="0"/>
              <a:t>.</a:t>
            </a:r>
            <a:r>
              <a:rPr lang="en-US" b="1" dirty="0"/>
              <a:t> </a:t>
            </a:r>
            <a:endParaRPr dirty="0"/>
          </a:p>
          <a:p>
            <a:pPr marL="342900" lvl="0" indent="-252411" algn="l" rtl="0">
              <a:lnSpc>
                <a:spcPct val="100000"/>
              </a:lnSpc>
              <a:spcBef>
                <a:spcPts val="2000"/>
              </a:spcBef>
              <a:spcAft>
                <a:spcPts val="0"/>
              </a:spcAft>
              <a:buClr>
                <a:srgbClr val="000000"/>
              </a:buClr>
              <a:buSzPts val="1425"/>
              <a:buFont typeface="Noto Sans Symbols"/>
              <a:buNone/>
            </a:pPr>
            <a:endParaRPr b="1" dirty="0"/>
          </a:p>
          <a:p>
            <a:pPr marL="342900" lvl="0" indent="-342900" algn="l" rtl="0">
              <a:lnSpc>
                <a:spcPct val="100000"/>
              </a:lnSpc>
              <a:spcBef>
                <a:spcPts val="2000"/>
              </a:spcBef>
              <a:spcAft>
                <a:spcPts val="0"/>
              </a:spcAft>
              <a:buClr>
                <a:srgbClr val="000000"/>
              </a:buClr>
              <a:buSzPts val="1425"/>
              <a:buFont typeface="Noto Sans Symbols"/>
              <a:buChar char="◉"/>
            </a:pPr>
            <a:r>
              <a:rPr lang="en-US" b="1" dirty="0"/>
              <a:t>Spacing of base characters - </a:t>
            </a:r>
            <a:r>
              <a:rPr lang="en-US" dirty="0"/>
              <a:t>Several letters have been derived by putting more closely together sequences of two or more glyphs. Depending on the spacing in between those glyphs in a font, ligatures may become indistinguishable from a sequence of glyphs of which the same ligature is composed </a:t>
            </a:r>
            <a:r>
              <a:rPr lang="en-US" dirty="0" err="1"/>
              <a:t>e.g</a:t>
            </a:r>
            <a:r>
              <a:rPr lang="en-US" dirty="0"/>
              <a:t> </a:t>
            </a:r>
            <a:r>
              <a:rPr lang="en-US" b="1" dirty="0"/>
              <a:t>ae</a:t>
            </a:r>
            <a:r>
              <a:rPr lang="en-US" dirty="0"/>
              <a:t> vs </a:t>
            </a:r>
            <a:r>
              <a:rPr lang="en-US" b="1" dirty="0" err="1"/>
              <a:t>æ</a:t>
            </a:r>
            <a:r>
              <a:rPr lang="en-US" dirty="0"/>
              <a:t>.</a:t>
            </a:r>
            <a:br>
              <a:rPr lang="en-US" dirty="0"/>
            </a:br>
            <a:endParaRPr dirty="0"/>
          </a:p>
        </p:txBody>
      </p:sp>
    </p:spTree>
    <p:extLst>
      <p:ext uri="{BB962C8B-B14F-4D97-AF65-F5344CB8AC3E}">
        <p14:creationId xmlns:p14="http://schemas.microsoft.com/office/powerpoint/2010/main" val="2420080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19"/>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00" dirty="0">
                <a:solidFill>
                  <a:srgbClr val="0B3458"/>
                </a:solidFill>
              </a:rPr>
              <a:t>Latin GP – In-Script Variant – Diacritics</a:t>
            </a:r>
            <a:endParaRPr sz="2500" dirty="0"/>
          </a:p>
        </p:txBody>
      </p:sp>
      <p:sp>
        <p:nvSpPr>
          <p:cNvPr id="1092" name="Google Shape;1092;p19"/>
          <p:cNvSpPr txBox="1">
            <a:spLocks noGrp="1"/>
          </p:cNvSpPr>
          <p:nvPr>
            <p:ph type="body" idx="1"/>
          </p:nvPr>
        </p:nvSpPr>
        <p:spPr>
          <a:xfrm>
            <a:off x="607142" y="998674"/>
            <a:ext cx="7929716" cy="5147187"/>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rgbClr val="000000"/>
              </a:buClr>
              <a:buSzPts val="1425"/>
              <a:buFont typeface="Noto Sans Symbols"/>
              <a:buChar char="◉"/>
            </a:pPr>
            <a:r>
              <a:rPr lang="en-US" b="1" dirty="0"/>
              <a:t>Shaping of diacritics </a:t>
            </a:r>
            <a:r>
              <a:rPr lang="en-US" dirty="0"/>
              <a:t>- three types of potential issues with diacritic  modifiers:</a:t>
            </a:r>
            <a:endParaRPr dirty="0"/>
          </a:p>
          <a:p>
            <a:pPr marL="798513" lvl="1" indent="-250825" algn="l" rtl="0">
              <a:lnSpc>
                <a:spcPct val="100000"/>
              </a:lnSpc>
              <a:spcBef>
                <a:spcPts val="500"/>
              </a:spcBef>
              <a:spcAft>
                <a:spcPts val="0"/>
              </a:spcAft>
              <a:buClr>
                <a:srgbClr val="000000"/>
              </a:buClr>
              <a:buSzPts val="1425"/>
              <a:buNone/>
            </a:pPr>
            <a:endParaRPr dirty="0"/>
          </a:p>
          <a:p>
            <a:pPr marL="798513" lvl="1" indent="-341313" algn="l" rtl="0">
              <a:lnSpc>
                <a:spcPct val="100000"/>
              </a:lnSpc>
              <a:spcBef>
                <a:spcPts val="500"/>
              </a:spcBef>
              <a:spcAft>
                <a:spcPts val="0"/>
              </a:spcAft>
              <a:buClr>
                <a:srgbClr val="000000"/>
              </a:buClr>
              <a:buSzPts val="1425"/>
              <a:buChar char="⚪"/>
            </a:pPr>
            <a:r>
              <a:rPr lang="en-US" dirty="0"/>
              <a:t>Certain diacritics may be considered to be conceptually the same as others by significant parts of the user community, such as </a:t>
            </a:r>
            <a:r>
              <a:rPr lang="en-US" b="1" dirty="0"/>
              <a:t>dot below or a comma below</a:t>
            </a:r>
            <a:r>
              <a:rPr lang="en-US" dirty="0"/>
              <a:t>.</a:t>
            </a:r>
            <a:endParaRPr dirty="0"/>
          </a:p>
          <a:p>
            <a:pPr marL="798513" lvl="1" indent="-250825" algn="l" rtl="0">
              <a:lnSpc>
                <a:spcPct val="100000"/>
              </a:lnSpc>
              <a:spcBef>
                <a:spcPts val="500"/>
              </a:spcBef>
              <a:spcAft>
                <a:spcPts val="0"/>
              </a:spcAft>
              <a:buClr>
                <a:srgbClr val="000000"/>
              </a:buClr>
              <a:buSzPts val="1425"/>
              <a:buNone/>
            </a:pPr>
            <a:endParaRPr dirty="0"/>
          </a:p>
          <a:p>
            <a:pPr marL="798513" lvl="1" indent="-341313" algn="l" rtl="0">
              <a:lnSpc>
                <a:spcPct val="100000"/>
              </a:lnSpc>
              <a:spcBef>
                <a:spcPts val="500"/>
              </a:spcBef>
              <a:spcAft>
                <a:spcPts val="0"/>
              </a:spcAft>
              <a:buClr>
                <a:srgbClr val="000000"/>
              </a:buClr>
              <a:buSzPts val="1425"/>
              <a:buChar char="⚪"/>
            </a:pPr>
            <a:r>
              <a:rPr lang="en-US" dirty="0"/>
              <a:t>Certain diacritics are not kept apart from one another in handwriting traditions:</a:t>
            </a:r>
            <a:endParaRPr dirty="0"/>
          </a:p>
          <a:p>
            <a:pPr marL="1255713" lvl="2" indent="-341313" algn="l" rtl="0">
              <a:lnSpc>
                <a:spcPct val="100000"/>
              </a:lnSpc>
              <a:spcBef>
                <a:spcPts val="500"/>
              </a:spcBef>
              <a:spcAft>
                <a:spcPts val="0"/>
              </a:spcAft>
              <a:buClr>
                <a:srgbClr val="000000"/>
              </a:buClr>
              <a:buSzPts val="1900"/>
              <a:buChar char="•"/>
            </a:pPr>
            <a:r>
              <a:rPr lang="en-US" b="1" dirty="0" err="1"/>
              <a:t>caron</a:t>
            </a:r>
            <a:r>
              <a:rPr lang="en-US" dirty="0"/>
              <a:t> being written in the same way as a </a:t>
            </a:r>
            <a:r>
              <a:rPr lang="en-US" b="1" dirty="0"/>
              <a:t>breve</a:t>
            </a:r>
            <a:r>
              <a:rPr lang="en-US" dirty="0"/>
              <a:t>.</a:t>
            </a:r>
            <a:endParaRPr b="1" dirty="0"/>
          </a:p>
          <a:p>
            <a:pPr marL="1255713" lvl="2" indent="-341313" algn="l" rtl="0">
              <a:lnSpc>
                <a:spcPct val="100000"/>
              </a:lnSpc>
              <a:spcBef>
                <a:spcPts val="500"/>
              </a:spcBef>
              <a:spcAft>
                <a:spcPts val="0"/>
              </a:spcAft>
              <a:buClr>
                <a:srgbClr val="000000"/>
              </a:buClr>
              <a:buSzPts val="1900"/>
              <a:buChar char="•"/>
            </a:pPr>
            <a:r>
              <a:rPr lang="en-US" b="1" dirty="0"/>
              <a:t>dot above </a:t>
            </a:r>
            <a:r>
              <a:rPr lang="en-US" dirty="0"/>
              <a:t>being written in the same way as an </a:t>
            </a:r>
            <a:r>
              <a:rPr lang="en-US" b="1" dirty="0"/>
              <a:t>acute</a:t>
            </a:r>
            <a:r>
              <a:rPr lang="en-US" dirty="0"/>
              <a:t>.</a:t>
            </a:r>
            <a:endParaRPr b="1" dirty="0"/>
          </a:p>
          <a:p>
            <a:pPr marL="1255713" lvl="2" indent="-341313" algn="l" rtl="0">
              <a:lnSpc>
                <a:spcPct val="100000"/>
              </a:lnSpc>
              <a:spcBef>
                <a:spcPts val="500"/>
              </a:spcBef>
              <a:spcAft>
                <a:spcPts val="0"/>
              </a:spcAft>
              <a:buClr>
                <a:srgbClr val="000000"/>
              </a:buClr>
              <a:buSzPts val="1900"/>
              <a:buChar char="•"/>
            </a:pPr>
            <a:r>
              <a:rPr lang="en-US" b="1" dirty="0" err="1"/>
              <a:t>diaeresis</a:t>
            </a:r>
            <a:r>
              <a:rPr lang="en-US" dirty="0"/>
              <a:t> being replaced by </a:t>
            </a:r>
            <a:r>
              <a:rPr lang="en-US" b="1" dirty="0"/>
              <a:t>two vertical strokes </a:t>
            </a:r>
            <a:r>
              <a:rPr lang="en-US" dirty="0"/>
              <a:t>could be mistaken for a </a:t>
            </a:r>
            <a:r>
              <a:rPr lang="en-US" b="1" dirty="0"/>
              <a:t>double acute </a:t>
            </a:r>
            <a:r>
              <a:rPr lang="en-US" dirty="0"/>
              <a:t>in italic fonts.</a:t>
            </a:r>
            <a:endParaRPr dirty="0"/>
          </a:p>
          <a:p>
            <a:pPr marL="1255713" lvl="2" indent="-341313" algn="l" rtl="0">
              <a:lnSpc>
                <a:spcPct val="100000"/>
              </a:lnSpc>
              <a:spcBef>
                <a:spcPts val="500"/>
              </a:spcBef>
              <a:spcAft>
                <a:spcPts val="0"/>
              </a:spcAft>
              <a:buClr>
                <a:srgbClr val="000000"/>
              </a:buClr>
              <a:buSzPts val="1900"/>
              <a:buChar char="•"/>
            </a:pPr>
            <a:r>
              <a:rPr lang="en-US" b="1" dirty="0"/>
              <a:t>tilde being </a:t>
            </a:r>
            <a:r>
              <a:rPr lang="en-US" dirty="0"/>
              <a:t>written ‘simply’ as a simple horizontal stroke above, i.e. a </a:t>
            </a:r>
            <a:r>
              <a:rPr lang="en-US" b="1" dirty="0"/>
              <a:t>macron</a:t>
            </a:r>
            <a:r>
              <a:rPr lang="en-US" dirty="0"/>
              <a:t>.</a:t>
            </a:r>
            <a:endParaRPr dirty="0"/>
          </a:p>
          <a:p>
            <a:pPr marL="0" lvl="0" indent="0" algn="l" rtl="0">
              <a:lnSpc>
                <a:spcPct val="100000"/>
              </a:lnSpc>
              <a:spcBef>
                <a:spcPts val="2000"/>
              </a:spcBef>
              <a:spcAft>
                <a:spcPts val="0"/>
              </a:spcAft>
              <a:buSzPts val="1425"/>
              <a:buNone/>
            </a:pPr>
            <a:endParaRPr dirty="0"/>
          </a:p>
        </p:txBody>
      </p:sp>
    </p:spTree>
    <p:extLst>
      <p:ext uri="{BB962C8B-B14F-4D97-AF65-F5344CB8AC3E}">
        <p14:creationId xmlns:p14="http://schemas.microsoft.com/office/powerpoint/2010/main" val="3482740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20"/>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00" dirty="0">
                <a:solidFill>
                  <a:srgbClr val="0B3458"/>
                </a:solidFill>
              </a:rPr>
              <a:t>Latin GP – In-Script Variant – Diacritics</a:t>
            </a:r>
            <a:endParaRPr sz="2500" dirty="0"/>
          </a:p>
        </p:txBody>
      </p:sp>
      <p:sp>
        <p:nvSpPr>
          <p:cNvPr id="1098" name="Google Shape;1098;p20"/>
          <p:cNvSpPr txBox="1">
            <a:spLocks noGrp="1"/>
          </p:cNvSpPr>
          <p:nvPr>
            <p:ph type="body" idx="1"/>
          </p:nvPr>
        </p:nvSpPr>
        <p:spPr>
          <a:xfrm>
            <a:off x="523900" y="846275"/>
            <a:ext cx="8013000" cy="51471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2000"/>
              </a:spcBef>
              <a:spcAft>
                <a:spcPts val="0"/>
              </a:spcAft>
              <a:buClr>
                <a:srgbClr val="000000"/>
              </a:buClr>
              <a:buSzPts val="1425"/>
              <a:buFont typeface="Noto Sans Symbols"/>
              <a:buChar char="◉"/>
            </a:pPr>
            <a:r>
              <a:rPr lang="en-US" b="1" dirty="0"/>
              <a:t>Shaping of diacritics </a:t>
            </a:r>
            <a:r>
              <a:rPr lang="en-US" dirty="0"/>
              <a:t>- three types of potential issues with such modifiers:</a:t>
            </a:r>
            <a:endParaRPr dirty="0"/>
          </a:p>
          <a:p>
            <a:pPr marL="798513" lvl="1" indent="-341313" algn="l" rtl="0">
              <a:lnSpc>
                <a:spcPct val="100000"/>
              </a:lnSpc>
              <a:spcBef>
                <a:spcPts val="500"/>
              </a:spcBef>
              <a:spcAft>
                <a:spcPts val="0"/>
              </a:spcAft>
              <a:buClr>
                <a:srgbClr val="000000"/>
              </a:buClr>
              <a:buSzPts val="1425"/>
              <a:buChar char="⚪"/>
            </a:pPr>
            <a:r>
              <a:rPr lang="en-US" dirty="0"/>
              <a:t>Number of diacritics are only used in a very limited part of the script using community. This may lead to confusion:</a:t>
            </a:r>
            <a:endParaRPr dirty="0"/>
          </a:p>
          <a:p>
            <a:pPr marL="1255713" lvl="2" indent="-341313" algn="l" rtl="0">
              <a:lnSpc>
                <a:spcPct val="100000"/>
              </a:lnSpc>
              <a:spcBef>
                <a:spcPts val="500"/>
              </a:spcBef>
              <a:spcAft>
                <a:spcPts val="0"/>
              </a:spcAft>
              <a:buClr>
                <a:srgbClr val="000000"/>
              </a:buClr>
              <a:buSzPts val="1900"/>
              <a:buChar char="•"/>
            </a:pPr>
            <a:r>
              <a:rPr lang="en-US" b="1" dirty="0"/>
              <a:t>Horn</a:t>
            </a:r>
            <a:r>
              <a:rPr lang="en-US" dirty="0"/>
              <a:t> (</a:t>
            </a:r>
            <a:r>
              <a:rPr lang="en-US" sz="2400" dirty="0"/>
              <a:t> ̛ ) </a:t>
            </a:r>
            <a:r>
              <a:rPr lang="en-US" dirty="0"/>
              <a:t>could be conceptually mistaken by some readers for a misplaced </a:t>
            </a:r>
            <a:r>
              <a:rPr lang="en-US" b="1" dirty="0"/>
              <a:t>acute</a:t>
            </a:r>
            <a:r>
              <a:rPr lang="en-US" dirty="0"/>
              <a:t> </a:t>
            </a:r>
            <a:r>
              <a:rPr lang="en-US" sz="2400" dirty="0"/>
              <a:t>(´)</a:t>
            </a:r>
            <a:r>
              <a:rPr lang="en-US" dirty="0"/>
              <a:t> or even an </a:t>
            </a:r>
            <a:r>
              <a:rPr lang="en-US" b="1" dirty="0"/>
              <a:t>apostrophe</a:t>
            </a:r>
            <a:r>
              <a:rPr lang="en-US" dirty="0"/>
              <a:t> </a:t>
            </a:r>
            <a:r>
              <a:rPr lang="en-US" sz="2400" dirty="0"/>
              <a:t>(‘) </a:t>
            </a:r>
            <a:endParaRPr dirty="0"/>
          </a:p>
          <a:p>
            <a:pPr marL="798513" lvl="1" indent="-341313" algn="l" rtl="0">
              <a:lnSpc>
                <a:spcPct val="100000"/>
              </a:lnSpc>
              <a:spcBef>
                <a:spcPts val="500"/>
              </a:spcBef>
              <a:spcAft>
                <a:spcPts val="0"/>
              </a:spcAft>
              <a:buClr>
                <a:srgbClr val="000000"/>
              </a:buClr>
              <a:buSzPts val="1425"/>
              <a:buChar char="⚪"/>
            </a:pPr>
            <a:r>
              <a:rPr lang="en-US" dirty="0"/>
              <a:t>For someone to discern a difference between code points or between diacritics, they have to be aware that they exist. The average user, and even the "very careful user," is familiar with perhaps a half dozen of diacritics. As a result, they do not realize that it would be advisable to look for differences</a:t>
            </a:r>
            <a:r>
              <a:rPr lang="en-US" sz="2400" dirty="0"/>
              <a:t>.</a:t>
            </a:r>
            <a:endParaRPr sz="2400" b="1" dirty="0"/>
          </a:p>
          <a:p>
            <a:pPr marL="342900" lvl="0" indent="-252411" algn="l" rtl="0">
              <a:lnSpc>
                <a:spcPct val="100000"/>
              </a:lnSpc>
              <a:spcBef>
                <a:spcPts val="2000"/>
              </a:spcBef>
              <a:spcAft>
                <a:spcPts val="0"/>
              </a:spcAft>
              <a:buClr>
                <a:srgbClr val="000000"/>
              </a:buClr>
              <a:buSzPts val="1425"/>
              <a:buFont typeface="Noto Sans Symbols"/>
              <a:buNone/>
            </a:pPr>
            <a:endParaRPr dirty="0"/>
          </a:p>
        </p:txBody>
      </p:sp>
    </p:spTree>
    <p:extLst>
      <p:ext uri="{BB962C8B-B14F-4D97-AF65-F5344CB8AC3E}">
        <p14:creationId xmlns:p14="http://schemas.microsoft.com/office/powerpoint/2010/main" val="1370203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21"/>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00" dirty="0">
                <a:solidFill>
                  <a:srgbClr val="0B3458"/>
                </a:solidFill>
              </a:rPr>
              <a:t>Latin GP – In-Script Variant – Diacritics</a:t>
            </a:r>
            <a:endParaRPr sz="2500" dirty="0"/>
          </a:p>
        </p:txBody>
      </p:sp>
      <p:sp>
        <p:nvSpPr>
          <p:cNvPr id="1104" name="Google Shape;1104;p21"/>
          <p:cNvSpPr txBox="1">
            <a:spLocks noGrp="1"/>
          </p:cNvSpPr>
          <p:nvPr>
            <p:ph type="body" idx="1"/>
          </p:nvPr>
        </p:nvSpPr>
        <p:spPr>
          <a:xfrm>
            <a:off x="607142" y="651164"/>
            <a:ext cx="7929716" cy="549469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650"/>
              <a:buNone/>
            </a:pPr>
            <a:endParaRPr sz="2200" b="1" dirty="0"/>
          </a:p>
          <a:p>
            <a:pPr marL="342900" lvl="0" indent="-342900" algn="l" rtl="0">
              <a:lnSpc>
                <a:spcPct val="100000"/>
              </a:lnSpc>
              <a:spcBef>
                <a:spcPts val="2000"/>
              </a:spcBef>
              <a:spcAft>
                <a:spcPts val="0"/>
              </a:spcAft>
              <a:buClr>
                <a:srgbClr val="000000"/>
              </a:buClr>
              <a:buSzPts val="1425"/>
              <a:buFont typeface="Noto Sans Symbols"/>
              <a:buChar char="◉"/>
            </a:pPr>
            <a:r>
              <a:rPr lang="en-US" b="1" dirty="0"/>
              <a:t>Stacking of diacritics </a:t>
            </a:r>
            <a:r>
              <a:rPr lang="en-US" dirty="0"/>
              <a:t>- diacritics are combined with one another, such as </a:t>
            </a:r>
            <a:r>
              <a:rPr lang="en-US" b="1" dirty="0" err="1"/>
              <a:t>ấ</a:t>
            </a:r>
            <a:r>
              <a:rPr lang="en-US" dirty="0"/>
              <a:t> featuring both a circumflex and an acute. Glyphs featuring base characters with several diacritics: </a:t>
            </a:r>
            <a:endParaRPr dirty="0"/>
          </a:p>
          <a:p>
            <a:pPr marL="798513" lvl="1" indent="-341313" algn="l" rtl="0">
              <a:lnSpc>
                <a:spcPct val="100000"/>
              </a:lnSpc>
              <a:spcBef>
                <a:spcPts val="500"/>
              </a:spcBef>
              <a:spcAft>
                <a:spcPts val="0"/>
              </a:spcAft>
              <a:buClr>
                <a:srgbClr val="000000"/>
              </a:buClr>
              <a:buSzPts val="1425"/>
              <a:buChar char="⚪"/>
            </a:pPr>
            <a:r>
              <a:rPr lang="en-US" dirty="0"/>
              <a:t>May become visually identical or confusable to readers with sequences of glyphs featuring the same diacritics on two separate code points.</a:t>
            </a:r>
            <a:endParaRPr dirty="0"/>
          </a:p>
          <a:p>
            <a:pPr marL="798512" lvl="1" indent="-341312" algn="l" rtl="0">
              <a:lnSpc>
                <a:spcPct val="100000"/>
              </a:lnSpc>
              <a:spcBef>
                <a:spcPts val="500"/>
              </a:spcBef>
              <a:spcAft>
                <a:spcPts val="0"/>
              </a:spcAft>
              <a:buClr>
                <a:srgbClr val="000000"/>
              </a:buClr>
              <a:buSzPts val="1425"/>
              <a:buChar char="⚪"/>
            </a:pPr>
            <a:r>
              <a:rPr lang="en-US" dirty="0"/>
              <a:t>May even become effectively invisible in context by lapping over into adjacent glyphs.</a:t>
            </a:r>
            <a:endParaRPr dirty="0"/>
          </a:p>
          <a:p>
            <a:pPr marL="342900" lvl="0" indent="0" algn="l" rtl="0">
              <a:lnSpc>
                <a:spcPct val="100000"/>
              </a:lnSpc>
              <a:spcBef>
                <a:spcPts val="500"/>
              </a:spcBef>
              <a:spcAft>
                <a:spcPts val="0"/>
              </a:spcAft>
              <a:buSzPts val="1425"/>
              <a:buNone/>
            </a:pPr>
            <a:endParaRPr b="1" dirty="0"/>
          </a:p>
          <a:p>
            <a:pPr marL="342900" lvl="0" indent="-342900" algn="l" rtl="0">
              <a:lnSpc>
                <a:spcPct val="100000"/>
              </a:lnSpc>
              <a:spcBef>
                <a:spcPts val="500"/>
              </a:spcBef>
              <a:spcAft>
                <a:spcPts val="0"/>
              </a:spcAft>
              <a:buSzPts val="1425"/>
              <a:buChar char="◉"/>
            </a:pPr>
            <a:r>
              <a:rPr lang="en-US" b="1" dirty="0"/>
              <a:t>Combining diacritics</a:t>
            </a:r>
            <a:endParaRPr b="1" dirty="0"/>
          </a:p>
          <a:p>
            <a:pPr marL="798513" lvl="1" indent="-341313" algn="l" rtl="0">
              <a:lnSpc>
                <a:spcPct val="100000"/>
              </a:lnSpc>
              <a:spcBef>
                <a:spcPts val="500"/>
              </a:spcBef>
              <a:spcAft>
                <a:spcPts val="0"/>
              </a:spcAft>
              <a:buClr>
                <a:srgbClr val="000000"/>
              </a:buClr>
              <a:buSzPts val="1425"/>
              <a:buChar char="⚪"/>
            </a:pPr>
            <a:r>
              <a:rPr lang="en-US" dirty="0"/>
              <a:t>Does not combine in some fonts (e.g. Courier New).</a:t>
            </a:r>
            <a:endParaRPr dirty="0"/>
          </a:p>
          <a:p>
            <a:pPr marL="798513" lvl="1" indent="-341313" algn="l" rtl="0">
              <a:lnSpc>
                <a:spcPct val="100000"/>
              </a:lnSpc>
              <a:spcBef>
                <a:spcPts val="500"/>
              </a:spcBef>
              <a:spcAft>
                <a:spcPts val="0"/>
              </a:spcAft>
              <a:buClr>
                <a:srgbClr val="000000"/>
              </a:buClr>
              <a:buSzPts val="1425"/>
              <a:buChar char="⚪"/>
            </a:pPr>
            <a:r>
              <a:rPr lang="en-US" dirty="0"/>
              <a:t>In some fonts, it combines with the next code point and does not stay on the correct code point.</a:t>
            </a:r>
            <a:endParaRPr dirty="0"/>
          </a:p>
          <a:p>
            <a:pPr marL="0" lvl="0" indent="0" algn="l" rtl="0">
              <a:lnSpc>
                <a:spcPct val="100000"/>
              </a:lnSpc>
              <a:spcBef>
                <a:spcPts val="2000"/>
              </a:spcBef>
              <a:spcAft>
                <a:spcPts val="0"/>
              </a:spcAft>
              <a:buSzPts val="1650"/>
              <a:buNone/>
            </a:pPr>
            <a:br>
              <a:rPr lang="en-US" sz="2200" dirty="0"/>
            </a:br>
            <a:r>
              <a:rPr lang="en-US" dirty="0"/>
              <a:t> </a:t>
            </a:r>
            <a:endParaRPr sz="2200" dirty="0"/>
          </a:p>
          <a:p>
            <a:pPr marL="342900" lvl="0" indent="-252411" algn="l" rtl="0">
              <a:lnSpc>
                <a:spcPct val="100000"/>
              </a:lnSpc>
              <a:spcBef>
                <a:spcPts val="2000"/>
              </a:spcBef>
              <a:spcAft>
                <a:spcPts val="0"/>
              </a:spcAft>
              <a:buClr>
                <a:srgbClr val="000000"/>
              </a:buClr>
              <a:buSzPts val="1425"/>
              <a:buFont typeface="Noto Sans Symbols"/>
              <a:buNone/>
            </a:pPr>
            <a:endParaRPr dirty="0"/>
          </a:p>
        </p:txBody>
      </p:sp>
    </p:spTree>
    <p:extLst>
      <p:ext uri="{BB962C8B-B14F-4D97-AF65-F5344CB8AC3E}">
        <p14:creationId xmlns:p14="http://schemas.microsoft.com/office/powerpoint/2010/main" val="4266989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22"/>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00" dirty="0">
                <a:solidFill>
                  <a:srgbClr val="0B3458"/>
                </a:solidFill>
              </a:rPr>
              <a:t>Latin GP – In-Script Variant – IDNA Compatibility</a:t>
            </a:r>
            <a:endParaRPr sz="2500" dirty="0"/>
          </a:p>
        </p:txBody>
      </p:sp>
      <p:sp>
        <p:nvSpPr>
          <p:cNvPr id="1110" name="Google Shape;1110;p22"/>
          <p:cNvSpPr txBox="1">
            <a:spLocks noGrp="1"/>
          </p:cNvSpPr>
          <p:nvPr>
            <p:ph type="body" idx="1"/>
          </p:nvPr>
        </p:nvSpPr>
        <p:spPr>
          <a:xfrm>
            <a:off x="607142" y="998674"/>
            <a:ext cx="7929716" cy="5147187"/>
          </a:xfrm>
          <a:prstGeom prst="rect">
            <a:avLst/>
          </a:prstGeom>
          <a:noFill/>
          <a:ln>
            <a:noFill/>
          </a:ln>
        </p:spPr>
        <p:txBody>
          <a:bodyPr spcFirstLastPara="1" wrap="square" lIns="0" tIns="0" rIns="0" bIns="0" anchor="t" anchorCtr="0">
            <a:noAutofit/>
          </a:bodyPr>
          <a:lstStyle/>
          <a:p>
            <a:pPr marL="342900" lvl="0" indent="-252411" algn="l" rtl="0">
              <a:lnSpc>
                <a:spcPct val="100000"/>
              </a:lnSpc>
              <a:spcBef>
                <a:spcPts val="0"/>
              </a:spcBef>
              <a:spcAft>
                <a:spcPts val="0"/>
              </a:spcAft>
              <a:buClr>
                <a:srgbClr val="000000"/>
              </a:buClr>
              <a:buSzPts val="1425"/>
              <a:buFont typeface="Noto Sans Symbols"/>
              <a:buNone/>
            </a:pPr>
            <a:endParaRPr dirty="0"/>
          </a:p>
          <a:p>
            <a:pPr marL="342900" lvl="0" indent="-342900" algn="l" rtl="0">
              <a:lnSpc>
                <a:spcPct val="100000"/>
              </a:lnSpc>
              <a:spcBef>
                <a:spcPts val="2000"/>
              </a:spcBef>
              <a:spcAft>
                <a:spcPts val="0"/>
              </a:spcAft>
              <a:buClr>
                <a:srgbClr val="000000"/>
              </a:buClr>
              <a:buSzPts val="1425"/>
              <a:buFont typeface="Noto Sans Symbols"/>
              <a:buChar char="◉"/>
            </a:pPr>
            <a:r>
              <a:rPr lang="en-US" b="1" dirty="0"/>
              <a:t>00DF (LATIN SMALL LETTER SHARP S) </a:t>
            </a:r>
            <a:r>
              <a:rPr lang="en-US" dirty="0"/>
              <a:t>– IP expected from Latin GP “to consider the inclusion of this code point in the LGR and to investigate the case for or against making it a blocked variant of </a:t>
            </a:r>
            <a:r>
              <a:rPr lang="en-US" b="1" dirty="0"/>
              <a:t>ss</a:t>
            </a:r>
            <a:r>
              <a:rPr lang="en-US" dirty="0"/>
              <a:t>.”</a:t>
            </a:r>
            <a:endParaRPr dirty="0"/>
          </a:p>
          <a:p>
            <a:pPr marL="342900" lvl="0" indent="-252411" algn="l" rtl="0">
              <a:lnSpc>
                <a:spcPct val="100000"/>
              </a:lnSpc>
              <a:spcBef>
                <a:spcPts val="2000"/>
              </a:spcBef>
              <a:spcAft>
                <a:spcPts val="0"/>
              </a:spcAft>
              <a:buClr>
                <a:srgbClr val="000000"/>
              </a:buClr>
              <a:buSzPts val="1425"/>
              <a:buFont typeface="Noto Sans Symbols"/>
              <a:buNone/>
            </a:pPr>
            <a:endParaRPr b="1" dirty="0"/>
          </a:p>
          <a:p>
            <a:pPr marL="342900" lvl="0" indent="-342900" algn="l" rtl="0">
              <a:lnSpc>
                <a:spcPct val="100000"/>
              </a:lnSpc>
              <a:spcBef>
                <a:spcPts val="2000"/>
              </a:spcBef>
              <a:spcAft>
                <a:spcPts val="0"/>
              </a:spcAft>
              <a:buClr>
                <a:srgbClr val="000000"/>
              </a:buClr>
              <a:buSzPts val="1425"/>
              <a:buFont typeface="Noto Sans Symbols"/>
              <a:buChar char="◉"/>
            </a:pPr>
            <a:r>
              <a:rPr lang="en-US" b="1" dirty="0"/>
              <a:t>0069 (LATIN SMALL LETTER I) and 0131 (LATIN SMALL LETTER DOTLESS I) </a:t>
            </a:r>
            <a:r>
              <a:rPr lang="en-US" dirty="0"/>
              <a:t>- case operations are locale sensitive. IP expected from Latin GP “to investigate the need to address any compatibility issues related to this code point, and if found, to suggest means to mitigate them.”</a:t>
            </a:r>
            <a:endParaRPr dirty="0"/>
          </a:p>
        </p:txBody>
      </p:sp>
    </p:spTree>
    <p:extLst>
      <p:ext uri="{BB962C8B-B14F-4D97-AF65-F5344CB8AC3E}">
        <p14:creationId xmlns:p14="http://schemas.microsoft.com/office/powerpoint/2010/main" val="40672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2"/>
          <p:cNvSpPr/>
          <p:nvPr/>
        </p:nvSpPr>
        <p:spPr>
          <a:xfrm>
            <a:off x="3350124" y="1299014"/>
            <a:ext cx="2539800" cy="2175252"/>
          </a:xfrm>
          <a:prstGeom prst="rect">
            <a:avLst/>
          </a:prstGeom>
          <a:solidFill>
            <a:schemeClr val="accent3"/>
          </a:solidFill>
          <a:ln w="25400" cap="flat" cmpd="sng">
            <a:solidFill>
              <a:srgbClr val="13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9" name="Google Shape;899;p2"/>
          <p:cNvSpPr/>
          <p:nvPr/>
        </p:nvSpPr>
        <p:spPr>
          <a:xfrm>
            <a:off x="6048738" y="1299014"/>
            <a:ext cx="2539800" cy="2175252"/>
          </a:xfrm>
          <a:prstGeom prst="rect">
            <a:avLst/>
          </a:prstGeom>
          <a:solidFill>
            <a:schemeClr val="accent4">
              <a:alpha val="61960"/>
            </a:schemeClr>
          </a:solidFill>
          <a:ln w="25400" cap="flat" cmpd="sng">
            <a:solidFill>
              <a:srgbClr val="AA69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0" name="Google Shape;900;p2"/>
          <p:cNvSpPr/>
          <p:nvPr/>
        </p:nvSpPr>
        <p:spPr>
          <a:xfrm>
            <a:off x="3350124" y="1299014"/>
            <a:ext cx="2539800" cy="87588"/>
          </a:xfrm>
          <a:prstGeom prst="rect">
            <a:avLst/>
          </a:prstGeom>
          <a:solidFill>
            <a:srgbClr val="145357">
              <a:alpha val="80000"/>
            </a:srgbClr>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450"/>
              <a:buFont typeface="Arial"/>
              <a:buNone/>
            </a:pPr>
            <a:endParaRPr sz="450" b="0" i="0" u="none" strike="noStrike" cap="none">
              <a:solidFill>
                <a:schemeClr val="lt1"/>
              </a:solidFill>
              <a:latin typeface="Arial"/>
              <a:ea typeface="Arial"/>
              <a:cs typeface="Arial"/>
              <a:sym typeface="Arial"/>
            </a:endParaRPr>
          </a:p>
        </p:txBody>
      </p:sp>
      <p:sp>
        <p:nvSpPr>
          <p:cNvPr id="901" name="Google Shape;901;p2"/>
          <p:cNvSpPr/>
          <p:nvPr/>
        </p:nvSpPr>
        <p:spPr>
          <a:xfrm>
            <a:off x="6048738" y="1299014"/>
            <a:ext cx="2539800" cy="87588"/>
          </a:xfrm>
          <a:prstGeom prst="rect">
            <a:avLst/>
          </a:prstGeom>
          <a:solidFill>
            <a:srgbClr val="EA903A"/>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450"/>
              <a:buFont typeface="Arial"/>
              <a:buNone/>
            </a:pPr>
            <a:endParaRPr sz="450" b="0" i="0" u="none" strike="noStrike" cap="none">
              <a:solidFill>
                <a:schemeClr val="lt1"/>
              </a:solidFill>
              <a:latin typeface="Arial"/>
              <a:ea typeface="Arial"/>
              <a:cs typeface="Arial"/>
              <a:sym typeface="Arial"/>
            </a:endParaRPr>
          </a:p>
        </p:txBody>
      </p:sp>
      <p:sp>
        <p:nvSpPr>
          <p:cNvPr id="902" name="Google Shape;902;p2"/>
          <p:cNvSpPr/>
          <p:nvPr/>
        </p:nvSpPr>
        <p:spPr>
          <a:xfrm>
            <a:off x="651511" y="3681668"/>
            <a:ext cx="2539800" cy="2175252"/>
          </a:xfrm>
          <a:prstGeom prst="rect">
            <a:avLst/>
          </a:prstGeom>
          <a:solidFill>
            <a:schemeClr val="accent5"/>
          </a:solidFill>
          <a:ln w="25400" cap="flat" cmpd="sng">
            <a:solidFill>
              <a:srgbClr val="9F46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3" name="Google Shape;903;p2"/>
          <p:cNvSpPr/>
          <p:nvPr/>
        </p:nvSpPr>
        <p:spPr>
          <a:xfrm>
            <a:off x="3350124" y="3681668"/>
            <a:ext cx="2539800" cy="2175252"/>
          </a:xfrm>
          <a:prstGeom prst="rect">
            <a:avLst/>
          </a:prstGeom>
          <a:solidFill>
            <a:schemeClr val="accent2">
              <a:alpha val="85098"/>
            </a:schemeClr>
          </a:solidFill>
          <a:ln w="25400" cap="flat" cmpd="sng">
            <a:solidFill>
              <a:srgbClr val="0930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4" name="Google Shape;904;p2"/>
          <p:cNvSpPr/>
          <p:nvPr/>
        </p:nvSpPr>
        <p:spPr>
          <a:xfrm>
            <a:off x="6048738" y="3681668"/>
            <a:ext cx="2539800" cy="2175252"/>
          </a:xfrm>
          <a:prstGeom prst="rect">
            <a:avLst/>
          </a:prstGeom>
          <a:solidFill>
            <a:schemeClr val="accent6"/>
          </a:solidFill>
          <a:ln w="25400" cap="flat" cmpd="sng">
            <a:solidFill>
              <a:srgbClr val="104B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5" name="Google Shape;905;p2"/>
          <p:cNvSpPr/>
          <p:nvPr/>
        </p:nvSpPr>
        <p:spPr>
          <a:xfrm>
            <a:off x="651511" y="3681668"/>
            <a:ext cx="2539800" cy="87588"/>
          </a:xfrm>
          <a:prstGeom prst="rect">
            <a:avLst/>
          </a:prstGeom>
          <a:solidFill>
            <a:srgbClr val="AC441E"/>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450"/>
              <a:buFont typeface="Arial"/>
              <a:buNone/>
            </a:pPr>
            <a:endParaRPr sz="450" b="0" i="0" u="none" strike="noStrike" cap="none">
              <a:solidFill>
                <a:schemeClr val="lt1"/>
              </a:solidFill>
              <a:latin typeface="Arial"/>
              <a:ea typeface="Arial"/>
              <a:cs typeface="Arial"/>
              <a:sym typeface="Arial"/>
            </a:endParaRPr>
          </a:p>
        </p:txBody>
      </p:sp>
      <p:sp>
        <p:nvSpPr>
          <p:cNvPr id="906" name="Google Shape;906;p2"/>
          <p:cNvSpPr/>
          <p:nvPr/>
        </p:nvSpPr>
        <p:spPr>
          <a:xfrm>
            <a:off x="3350124" y="3681668"/>
            <a:ext cx="2539800" cy="87588"/>
          </a:xfrm>
          <a:prstGeom prst="rect">
            <a:avLst/>
          </a:prstGeom>
          <a:solidFill>
            <a:srgbClr val="09325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450"/>
              <a:buFont typeface="Arial"/>
              <a:buNone/>
            </a:pPr>
            <a:endParaRPr sz="450" b="0" i="0" u="none" strike="noStrike" cap="none">
              <a:solidFill>
                <a:schemeClr val="lt1"/>
              </a:solidFill>
              <a:latin typeface="Arial"/>
              <a:ea typeface="Arial"/>
              <a:cs typeface="Arial"/>
              <a:sym typeface="Arial"/>
            </a:endParaRPr>
          </a:p>
        </p:txBody>
      </p:sp>
      <p:sp>
        <p:nvSpPr>
          <p:cNvPr id="907" name="Google Shape;907;p2"/>
          <p:cNvSpPr/>
          <p:nvPr/>
        </p:nvSpPr>
        <p:spPr>
          <a:xfrm>
            <a:off x="6048738" y="3681668"/>
            <a:ext cx="2539800" cy="87588"/>
          </a:xfrm>
          <a:prstGeom prst="rect">
            <a:avLst/>
          </a:prstGeom>
          <a:solidFill>
            <a:srgbClr val="114E85"/>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450"/>
              <a:buFont typeface="Arial"/>
              <a:buNone/>
            </a:pPr>
            <a:endParaRPr sz="450" b="0" i="0" u="none" strike="noStrike" cap="none">
              <a:solidFill>
                <a:schemeClr val="lt1"/>
              </a:solidFill>
              <a:latin typeface="Arial"/>
              <a:ea typeface="Arial"/>
              <a:cs typeface="Arial"/>
              <a:sym typeface="Arial"/>
            </a:endParaRPr>
          </a:p>
        </p:txBody>
      </p:sp>
      <p:sp>
        <p:nvSpPr>
          <p:cNvPr id="908" name="Google Shape;908;p2"/>
          <p:cNvSpPr/>
          <p:nvPr/>
        </p:nvSpPr>
        <p:spPr>
          <a:xfrm>
            <a:off x="4367741" y="1501265"/>
            <a:ext cx="498944" cy="498944"/>
          </a:xfrm>
          <a:prstGeom prst="ellipse">
            <a:avLst/>
          </a:prstGeom>
          <a:solidFill>
            <a:srgbClr val="145357"/>
          </a:solidFill>
          <a:ln w="25400" cap="flat" cmpd="sng">
            <a:solidFill>
              <a:srgbClr val="13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9" name="Google Shape;909;p2"/>
          <p:cNvSpPr/>
          <p:nvPr/>
        </p:nvSpPr>
        <p:spPr>
          <a:xfrm>
            <a:off x="7074908" y="1501265"/>
            <a:ext cx="498944" cy="49894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0" name="Google Shape;910;p2"/>
          <p:cNvSpPr/>
          <p:nvPr/>
        </p:nvSpPr>
        <p:spPr>
          <a:xfrm>
            <a:off x="4367741" y="3895123"/>
            <a:ext cx="498944" cy="498944"/>
          </a:xfrm>
          <a:prstGeom prst="ellipse">
            <a:avLst/>
          </a:prstGeom>
          <a:solidFill>
            <a:srgbClr val="0A325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1" name="Google Shape;911;p2"/>
          <p:cNvSpPr/>
          <p:nvPr/>
        </p:nvSpPr>
        <p:spPr>
          <a:xfrm>
            <a:off x="7074908" y="3895123"/>
            <a:ext cx="498944" cy="498944"/>
          </a:xfrm>
          <a:prstGeom prst="ellipse">
            <a:avLst/>
          </a:prstGeom>
          <a:solidFill>
            <a:srgbClr val="114E84"/>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2" name="Google Shape;912;p2"/>
          <p:cNvSpPr/>
          <p:nvPr/>
        </p:nvSpPr>
        <p:spPr>
          <a:xfrm>
            <a:off x="1675282" y="3895123"/>
            <a:ext cx="498944" cy="498944"/>
          </a:xfrm>
          <a:prstGeom prst="ellipse">
            <a:avLst/>
          </a:prstGeom>
          <a:solidFill>
            <a:srgbClr val="AC441E"/>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3" name="Google Shape;913;p2"/>
          <p:cNvSpPr/>
          <p:nvPr/>
        </p:nvSpPr>
        <p:spPr>
          <a:xfrm>
            <a:off x="651511" y="1299014"/>
            <a:ext cx="2539800" cy="2175252"/>
          </a:xfrm>
          <a:prstGeom prst="rect">
            <a:avLst/>
          </a:prstGeom>
          <a:solidFill>
            <a:schemeClr val="accent1">
              <a:alpha val="70980"/>
            </a:schemeClr>
          </a:solidFill>
          <a:ln w="25400" cap="flat" cmpd="sng">
            <a:solidFill>
              <a:srgbClr val="1262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4" name="Google Shape;914;p2"/>
          <p:cNvSpPr/>
          <p:nvPr/>
        </p:nvSpPr>
        <p:spPr>
          <a:xfrm>
            <a:off x="651511" y="1299014"/>
            <a:ext cx="2539800" cy="875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450"/>
              <a:buFont typeface="Arial"/>
              <a:buNone/>
            </a:pPr>
            <a:endParaRPr sz="450" b="0" i="0" u="none" strike="noStrike" cap="none">
              <a:solidFill>
                <a:schemeClr val="lt1"/>
              </a:solidFill>
              <a:latin typeface="Arial"/>
              <a:ea typeface="Arial"/>
              <a:cs typeface="Arial"/>
              <a:sym typeface="Arial"/>
            </a:endParaRPr>
          </a:p>
        </p:txBody>
      </p:sp>
      <p:sp>
        <p:nvSpPr>
          <p:cNvPr id="915" name="Google Shape;915;p2"/>
          <p:cNvSpPr/>
          <p:nvPr/>
        </p:nvSpPr>
        <p:spPr>
          <a:xfrm>
            <a:off x="1666927" y="1510650"/>
            <a:ext cx="498944" cy="498944"/>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6" name="Google Shape;916;p2"/>
          <p:cNvSpPr txBox="1"/>
          <p:nvPr/>
        </p:nvSpPr>
        <p:spPr>
          <a:xfrm>
            <a:off x="886759" y="1982152"/>
            <a:ext cx="2080048" cy="107721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1900" b="0" i="0" u="none" strike="noStrike" cap="none" dirty="0">
                <a:solidFill>
                  <a:srgbClr val="FFFFFF"/>
                </a:solidFill>
                <a:latin typeface="Arial"/>
                <a:ea typeface="Arial"/>
                <a:cs typeface="Arial"/>
                <a:sym typeface="Arial"/>
              </a:rPr>
              <a:t>Short History </a:t>
            </a:r>
            <a:br>
              <a:rPr lang="en-US" sz="1900" b="0" i="0" u="none" strike="noStrike" cap="none" dirty="0">
                <a:solidFill>
                  <a:srgbClr val="FFFFFF"/>
                </a:solidFill>
                <a:latin typeface="Arial"/>
                <a:ea typeface="Arial"/>
                <a:cs typeface="Arial"/>
                <a:sym typeface="Arial"/>
              </a:rPr>
            </a:br>
            <a:r>
              <a:rPr lang="en-US" sz="1900" b="0" i="0" u="none" strike="noStrike" cap="none" dirty="0">
                <a:solidFill>
                  <a:srgbClr val="FFFFFF"/>
                </a:solidFill>
                <a:latin typeface="Arial"/>
                <a:ea typeface="Arial"/>
                <a:cs typeface="Arial"/>
                <a:sym typeface="Arial"/>
              </a:rPr>
              <a:t>and </a:t>
            </a:r>
            <a:br>
              <a:rPr lang="en-US" sz="1900" b="0" i="0" u="none" strike="noStrike" cap="none" dirty="0">
                <a:solidFill>
                  <a:srgbClr val="FFFFFF"/>
                </a:solidFill>
                <a:latin typeface="Arial"/>
                <a:ea typeface="Arial"/>
                <a:cs typeface="Arial"/>
                <a:sym typeface="Arial"/>
              </a:rPr>
            </a:br>
            <a:r>
              <a:rPr lang="en-US" sz="1900" b="0" i="0" u="none" strike="noStrike" cap="none" dirty="0">
                <a:solidFill>
                  <a:srgbClr val="FFFFFF"/>
                </a:solidFill>
                <a:latin typeface="Arial"/>
                <a:ea typeface="Arial"/>
                <a:cs typeface="Arial"/>
                <a:sym typeface="Arial"/>
              </a:rPr>
              <a:t>Scope of  Work</a:t>
            </a:r>
            <a:endParaRPr sz="1900" b="0" i="0" u="none" strike="noStrike" cap="none" dirty="0">
              <a:solidFill>
                <a:schemeClr val="dk1"/>
              </a:solidFill>
              <a:latin typeface="Arial"/>
              <a:ea typeface="Arial"/>
              <a:cs typeface="Arial"/>
              <a:sym typeface="Arial"/>
            </a:endParaRPr>
          </a:p>
        </p:txBody>
      </p:sp>
      <p:sp>
        <p:nvSpPr>
          <p:cNvPr id="917" name="Google Shape;917;p2"/>
          <p:cNvSpPr txBox="1"/>
          <p:nvPr/>
        </p:nvSpPr>
        <p:spPr>
          <a:xfrm>
            <a:off x="3579874" y="1982152"/>
            <a:ext cx="2080048" cy="1077218"/>
          </a:xfrm>
          <a:prstGeom prst="rect">
            <a:avLst/>
          </a:prstGeom>
          <a:noFill/>
          <a:ln>
            <a:noFill/>
          </a:ln>
        </p:spPr>
        <p:txBody>
          <a:bodyPr spcFirstLastPara="1" wrap="square" lIns="91425" tIns="45700" rIns="91425" bIns="45700" anchor="t" anchorCtr="0">
            <a:noAutofit/>
          </a:bodyPr>
          <a:lstStyle/>
          <a:p>
            <a:pPr lvl="0" algn="ctr">
              <a:buClr>
                <a:srgbClr val="FFFFFF"/>
              </a:buClr>
              <a:buSzPts val="1600"/>
            </a:pPr>
            <a:r>
              <a:rPr lang="en-US" sz="1900" dirty="0">
                <a:solidFill>
                  <a:srgbClr val="FFFFFF"/>
                </a:solidFill>
                <a:ea typeface="Arial"/>
                <a:cs typeface="Arial"/>
                <a:sym typeface="Arial"/>
              </a:rPr>
              <a:t>Members</a:t>
            </a:r>
            <a:endParaRPr sz="1900" b="0" i="0" u="none" strike="noStrike" cap="none" dirty="0">
              <a:solidFill>
                <a:schemeClr val="dk1"/>
              </a:solidFill>
              <a:latin typeface="Arial"/>
              <a:ea typeface="Arial"/>
              <a:cs typeface="Arial"/>
              <a:sym typeface="Arial"/>
            </a:endParaRPr>
          </a:p>
        </p:txBody>
      </p:sp>
      <p:sp>
        <p:nvSpPr>
          <p:cNvPr id="918" name="Google Shape;918;p2"/>
          <p:cNvSpPr txBox="1"/>
          <p:nvPr/>
        </p:nvSpPr>
        <p:spPr>
          <a:xfrm>
            <a:off x="6283988" y="1982152"/>
            <a:ext cx="2080048" cy="107721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1900" b="0" i="0" u="none" strike="noStrike" cap="none" dirty="0">
                <a:solidFill>
                  <a:srgbClr val="FFFFFF"/>
                </a:solidFill>
                <a:latin typeface="Arial"/>
                <a:ea typeface="Arial"/>
                <a:cs typeface="Arial"/>
                <a:sym typeface="Arial"/>
              </a:rPr>
              <a:t>Project Timeline</a:t>
            </a:r>
            <a:endParaRPr sz="1900" b="0" i="0" u="none" strike="noStrike" cap="none" dirty="0">
              <a:solidFill>
                <a:schemeClr val="dk1"/>
              </a:solidFill>
              <a:latin typeface="Arial"/>
              <a:ea typeface="Arial"/>
              <a:cs typeface="Arial"/>
              <a:sym typeface="Arial"/>
            </a:endParaRPr>
          </a:p>
        </p:txBody>
      </p:sp>
      <p:sp>
        <p:nvSpPr>
          <p:cNvPr id="919" name="Google Shape;919;p2"/>
          <p:cNvSpPr txBox="1"/>
          <p:nvPr/>
        </p:nvSpPr>
        <p:spPr>
          <a:xfrm>
            <a:off x="886759" y="4403738"/>
            <a:ext cx="2080048" cy="107721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900" b="0" i="0" u="none" strike="noStrike" cap="none">
                <a:solidFill>
                  <a:srgbClr val="FFFFFF"/>
                </a:solidFill>
                <a:latin typeface="Arial"/>
                <a:ea typeface="Arial"/>
                <a:cs typeface="Arial"/>
                <a:sym typeface="Arial"/>
              </a:rPr>
              <a:t>Work Accomplished</a:t>
            </a:r>
            <a:endParaRPr sz="1900" b="0" i="0" u="none" strike="noStrike" cap="none">
              <a:solidFill>
                <a:schemeClr val="dk1"/>
              </a:solidFill>
              <a:latin typeface="Arial"/>
              <a:ea typeface="Arial"/>
              <a:cs typeface="Arial"/>
              <a:sym typeface="Arial"/>
            </a:endParaRPr>
          </a:p>
        </p:txBody>
      </p:sp>
      <p:sp>
        <p:nvSpPr>
          <p:cNvPr id="920" name="Google Shape;920;p2"/>
          <p:cNvSpPr txBox="1"/>
          <p:nvPr/>
        </p:nvSpPr>
        <p:spPr>
          <a:xfrm>
            <a:off x="3531976" y="4403738"/>
            <a:ext cx="2080048" cy="107721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900" b="0" i="0" u="none" strike="noStrike" cap="none" dirty="0">
                <a:solidFill>
                  <a:srgbClr val="FFFFFF"/>
                </a:solidFill>
                <a:latin typeface="Arial"/>
                <a:ea typeface="Arial"/>
                <a:cs typeface="Arial"/>
                <a:sym typeface="Arial"/>
              </a:rPr>
              <a:t>Cross-s</a:t>
            </a:r>
            <a:endParaRPr sz="1900" b="0" i="0" u="none" strike="noStrike" cap="none" dirty="0">
              <a:solidFill>
                <a:schemeClr val="dk1"/>
              </a:solidFill>
              <a:latin typeface="Arial"/>
              <a:ea typeface="Arial"/>
              <a:cs typeface="Arial"/>
              <a:sym typeface="Arial"/>
            </a:endParaRPr>
          </a:p>
        </p:txBody>
      </p:sp>
      <p:sp>
        <p:nvSpPr>
          <p:cNvPr id="921" name="Google Shape;921;p2"/>
          <p:cNvSpPr txBox="1"/>
          <p:nvPr/>
        </p:nvSpPr>
        <p:spPr>
          <a:xfrm>
            <a:off x="6283988" y="4364806"/>
            <a:ext cx="2080048" cy="107721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1900" b="0" i="0" u="none" strike="noStrike" cap="none" dirty="0">
                <a:solidFill>
                  <a:srgbClr val="FFFFFF"/>
                </a:solidFill>
                <a:latin typeface="Arial"/>
                <a:ea typeface="Arial"/>
                <a:cs typeface="Arial"/>
                <a:sym typeface="Arial"/>
              </a:rPr>
              <a:t>In-Script </a:t>
            </a:r>
            <a:r>
              <a:rPr lang="en-US" sz="1900" dirty="0">
                <a:solidFill>
                  <a:srgbClr val="FFFFFF"/>
                </a:solidFill>
              </a:rPr>
              <a:t>V</a:t>
            </a:r>
            <a:r>
              <a:rPr lang="en-US" sz="1900" b="0" i="0" u="none" strike="noStrike" cap="none" dirty="0">
                <a:solidFill>
                  <a:srgbClr val="FFFFFF"/>
                </a:solidFill>
                <a:latin typeface="Arial"/>
                <a:ea typeface="Arial"/>
                <a:cs typeface="Arial"/>
                <a:sym typeface="Arial"/>
              </a:rPr>
              <a:t>ariant Analysis</a:t>
            </a:r>
            <a:endParaRPr sz="1900" b="0" i="0" u="none" strike="noStrike" cap="none" dirty="0">
              <a:solidFill>
                <a:schemeClr val="dk1"/>
              </a:solidFill>
              <a:latin typeface="Arial"/>
              <a:ea typeface="Arial"/>
              <a:cs typeface="Arial"/>
              <a:sym typeface="Arial"/>
            </a:endParaRPr>
          </a:p>
        </p:txBody>
      </p:sp>
      <p:sp>
        <p:nvSpPr>
          <p:cNvPr id="922" name="Google Shape;922;p2"/>
          <p:cNvSpPr txBox="1"/>
          <p:nvPr/>
        </p:nvSpPr>
        <p:spPr>
          <a:xfrm>
            <a:off x="651511" y="1519144"/>
            <a:ext cx="2539800" cy="4462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300"/>
              <a:buFont typeface="Arial"/>
              <a:buNone/>
            </a:pPr>
            <a:r>
              <a:rPr lang="en-US" sz="2300" b="1" i="0" u="none" strike="noStrike" cap="none">
                <a:solidFill>
                  <a:srgbClr val="FFFFFF"/>
                </a:solidFill>
                <a:latin typeface="Arial"/>
                <a:ea typeface="Arial"/>
                <a:cs typeface="Arial"/>
                <a:sym typeface="Arial"/>
              </a:rPr>
              <a:t>1</a:t>
            </a:r>
            <a:endParaRPr sz="1800" b="0" i="0" u="none" strike="noStrike" cap="none">
              <a:solidFill>
                <a:schemeClr val="dk1"/>
              </a:solidFill>
              <a:latin typeface="Arial"/>
              <a:ea typeface="Arial"/>
              <a:cs typeface="Arial"/>
              <a:sym typeface="Arial"/>
            </a:endParaRPr>
          </a:p>
        </p:txBody>
      </p:sp>
      <p:sp>
        <p:nvSpPr>
          <p:cNvPr id="923" name="Google Shape;923;p2"/>
          <p:cNvSpPr txBox="1"/>
          <p:nvPr/>
        </p:nvSpPr>
        <p:spPr>
          <a:xfrm>
            <a:off x="3350124" y="1508195"/>
            <a:ext cx="2539800" cy="4462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300"/>
              <a:buFont typeface="Arial"/>
              <a:buNone/>
            </a:pPr>
            <a:r>
              <a:rPr lang="en-US" sz="2300" b="1" i="0" u="none" strike="noStrike" cap="none">
                <a:solidFill>
                  <a:srgbClr val="FFFFFF"/>
                </a:solidFill>
                <a:latin typeface="Arial"/>
                <a:ea typeface="Arial"/>
                <a:cs typeface="Arial"/>
                <a:sym typeface="Arial"/>
              </a:rPr>
              <a:t>2</a:t>
            </a:r>
            <a:endParaRPr sz="1800" b="0" i="0" u="none" strike="noStrike" cap="none">
              <a:solidFill>
                <a:schemeClr val="dk1"/>
              </a:solidFill>
              <a:latin typeface="Arial"/>
              <a:ea typeface="Arial"/>
              <a:cs typeface="Arial"/>
              <a:sym typeface="Arial"/>
            </a:endParaRPr>
          </a:p>
        </p:txBody>
      </p:sp>
      <p:sp>
        <p:nvSpPr>
          <p:cNvPr id="924" name="Google Shape;924;p2"/>
          <p:cNvSpPr txBox="1"/>
          <p:nvPr/>
        </p:nvSpPr>
        <p:spPr>
          <a:xfrm>
            <a:off x="6048738" y="1508195"/>
            <a:ext cx="2539800" cy="4462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300"/>
              <a:buFont typeface="Arial"/>
              <a:buNone/>
            </a:pPr>
            <a:r>
              <a:rPr lang="en-US" sz="2300" b="1" i="0" u="none" strike="noStrike" cap="none">
                <a:solidFill>
                  <a:srgbClr val="FFFFFF"/>
                </a:solidFill>
                <a:latin typeface="Arial"/>
                <a:ea typeface="Arial"/>
                <a:cs typeface="Arial"/>
                <a:sym typeface="Arial"/>
              </a:rPr>
              <a:t>3</a:t>
            </a:r>
            <a:endParaRPr sz="1800" b="0" i="0" u="none" strike="noStrike" cap="none">
              <a:solidFill>
                <a:schemeClr val="dk1"/>
              </a:solidFill>
              <a:latin typeface="Arial"/>
              <a:ea typeface="Arial"/>
              <a:cs typeface="Arial"/>
              <a:sym typeface="Arial"/>
            </a:endParaRPr>
          </a:p>
        </p:txBody>
      </p:sp>
      <p:sp>
        <p:nvSpPr>
          <p:cNvPr id="925" name="Google Shape;925;p2"/>
          <p:cNvSpPr txBox="1"/>
          <p:nvPr/>
        </p:nvSpPr>
        <p:spPr>
          <a:xfrm>
            <a:off x="651511" y="3910762"/>
            <a:ext cx="2539800" cy="4462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300"/>
              <a:buFont typeface="Arial"/>
              <a:buNone/>
            </a:pPr>
            <a:r>
              <a:rPr lang="en-US" sz="2300" b="1" i="0" u="none" strike="noStrike" cap="none">
                <a:solidFill>
                  <a:srgbClr val="FFFFFF"/>
                </a:solidFill>
                <a:latin typeface="Arial"/>
                <a:ea typeface="Arial"/>
                <a:cs typeface="Arial"/>
                <a:sym typeface="Arial"/>
              </a:rPr>
              <a:t>4</a:t>
            </a:r>
            <a:endParaRPr sz="1800" b="0" i="0" u="none" strike="noStrike" cap="none">
              <a:solidFill>
                <a:schemeClr val="dk1"/>
              </a:solidFill>
              <a:latin typeface="Arial"/>
              <a:ea typeface="Arial"/>
              <a:cs typeface="Arial"/>
              <a:sym typeface="Arial"/>
            </a:endParaRPr>
          </a:p>
        </p:txBody>
      </p:sp>
      <p:sp>
        <p:nvSpPr>
          <p:cNvPr id="926" name="Google Shape;926;p2"/>
          <p:cNvSpPr txBox="1"/>
          <p:nvPr/>
        </p:nvSpPr>
        <p:spPr>
          <a:xfrm>
            <a:off x="3350124" y="3910762"/>
            <a:ext cx="2539800" cy="4462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300"/>
              <a:buFont typeface="Arial"/>
              <a:buNone/>
            </a:pPr>
            <a:r>
              <a:rPr lang="en-US" sz="2300" b="1" i="0" u="none" strike="noStrike" cap="none">
                <a:solidFill>
                  <a:srgbClr val="FFFFFF"/>
                </a:solidFill>
                <a:latin typeface="Arial"/>
                <a:ea typeface="Arial"/>
                <a:cs typeface="Arial"/>
                <a:sym typeface="Arial"/>
              </a:rPr>
              <a:t>5</a:t>
            </a:r>
            <a:endParaRPr sz="1800" b="0" i="0" u="none" strike="noStrike" cap="none">
              <a:solidFill>
                <a:schemeClr val="dk1"/>
              </a:solidFill>
              <a:latin typeface="Arial"/>
              <a:ea typeface="Arial"/>
              <a:cs typeface="Arial"/>
              <a:sym typeface="Arial"/>
            </a:endParaRPr>
          </a:p>
        </p:txBody>
      </p:sp>
      <p:sp>
        <p:nvSpPr>
          <p:cNvPr id="927" name="Google Shape;927;p2"/>
          <p:cNvSpPr txBox="1"/>
          <p:nvPr/>
        </p:nvSpPr>
        <p:spPr>
          <a:xfrm>
            <a:off x="6048738" y="3910762"/>
            <a:ext cx="2539800" cy="4462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300"/>
              <a:buFont typeface="Arial"/>
              <a:buNone/>
            </a:pPr>
            <a:r>
              <a:rPr lang="en-US" sz="2300" b="1" i="0" u="none" strike="noStrike" cap="none">
                <a:solidFill>
                  <a:srgbClr val="FFFFFF"/>
                </a:solidFill>
                <a:latin typeface="Arial"/>
                <a:ea typeface="Arial"/>
                <a:cs typeface="Arial"/>
                <a:sym typeface="Arial"/>
              </a:rPr>
              <a:t>6</a:t>
            </a:r>
            <a:endParaRPr sz="1800" b="0" i="0" u="none" strike="noStrike" cap="none">
              <a:solidFill>
                <a:schemeClr val="dk1"/>
              </a:solidFill>
              <a:latin typeface="Arial"/>
              <a:ea typeface="Arial"/>
              <a:cs typeface="Arial"/>
              <a:sym typeface="Arial"/>
            </a:endParaRPr>
          </a:p>
        </p:txBody>
      </p:sp>
      <p:sp>
        <p:nvSpPr>
          <p:cNvPr id="928" name="Google Shape;928;p2"/>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B3458"/>
              </a:buClr>
              <a:buSzPts val="2520"/>
              <a:buFont typeface="Arial"/>
              <a:buNone/>
            </a:pPr>
            <a:r>
              <a:rPr lang="en-US" sz="2520" b="1" i="0" u="none" strike="noStrike" cap="none">
                <a:solidFill>
                  <a:srgbClr val="0B3458"/>
                </a:solidFill>
                <a:latin typeface="Arial"/>
                <a:ea typeface="Arial"/>
                <a:cs typeface="Arial"/>
                <a:sym typeface="Arial"/>
              </a:rPr>
              <a:t>Agenda Overview </a:t>
            </a:r>
            <a:endParaRPr/>
          </a:p>
        </p:txBody>
      </p:sp>
    </p:spTree>
    <p:extLst>
      <p:ext uri="{BB962C8B-B14F-4D97-AF65-F5344CB8AC3E}">
        <p14:creationId xmlns:p14="http://schemas.microsoft.com/office/powerpoint/2010/main" val="1232260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23"/>
          <p:cNvSpPr txBox="1">
            <a:spLocks noGrp="1"/>
          </p:cNvSpPr>
          <p:nvPr>
            <p:ph type="title"/>
          </p:nvPr>
        </p:nvSpPr>
        <p:spPr>
          <a:xfrm>
            <a:off x="584938" y="833718"/>
            <a:ext cx="7932000" cy="1759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2800"/>
              <a:buFont typeface="Arial"/>
              <a:buNone/>
            </a:pPr>
            <a:r>
              <a:rPr lang="en-US"/>
              <a:t>Questions?</a:t>
            </a:r>
            <a:endParaRPr/>
          </a:p>
        </p:txBody>
      </p:sp>
      <p:sp>
        <p:nvSpPr>
          <p:cNvPr id="3" name="Text Placeholder 2">
            <a:extLst>
              <a:ext uri="{FF2B5EF4-FFF2-40B4-BE49-F238E27FC236}">
                <a16:creationId xmlns:a16="http://schemas.microsoft.com/office/drawing/2014/main" id="{70F2736A-821F-8A42-9C09-86BB0652B0DD}"/>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25025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3"/>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00" dirty="0">
                <a:solidFill>
                  <a:srgbClr val="0B3458"/>
                </a:solidFill>
              </a:rPr>
              <a:t>Latin GP – Short History</a:t>
            </a:r>
            <a:endParaRPr sz="2500" dirty="0"/>
          </a:p>
        </p:txBody>
      </p:sp>
      <p:sp>
        <p:nvSpPr>
          <p:cNvPr id="934" name="Google Shape;934;p3"/>
          <p:cNvSpPr txBox="1">
            <a:spLocks noGrp="1"/>
          </p:cNvSpPr>
          <p:nvPr>
            <p:ph type="body" idx="1"/>
          </p:nvPr>
        </p:nvSpPr>
        <p:spPr>
          <a:xfrm>
            <a:off x="609600" y="803564"/>
            <a:ext cx="8012950" cy="5333999"/>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SzPts val="1425"/>
              <a:buChar char="◉"/>
            </a:pPr>
            <a:r>
              <a:rPr lang="en-US" dirty="0"/>
              <a:t>June-August 2016 - GP restarted with a new call for volunteers. </a:t>
            </a:r>
            <a:endParaRPr dirty="0"/>
          </a:p>
          <a:p>
            <a:pPr marL="342900" lvl="0" indent="-342900" algn="l" rtl="0">
              <a:lnSpc>
                <a:spcPct val="100000"/>
              </a:lnSpc>
              <a:spcBef>
                <a:spcPts val="1400"/>
              </a:spcBef>
              <a:spcAft>
                <a:spcPts val="0"/>
              </a:spcAft>
              <a:buSzPts val="1425"/>
              <a:buChar char="◉"/>
            </a:pPr>
            <a:r>
              <a:rPr lang="en-US" dirty="0"/>
              <a:t>15 May 2017  - The Latin GP is seated. </a:t>
            </a:r>
            <a:endParaRPr dirty="0"/>
          </a:p>
          <a:p>
            <a:pPr marL="342900" lvl="0" indent="-342900" algn="l" rtl="0">
              <a:lnSpc>
                <a:spcPct val="100000"/>
              </a:lnSpc>
              <a:spcBef>
                <a:spcPts val="1400"/>
              </a:spcBef>
              <a:spcAft>
                <a:spcPts val="0"/>
              </a:spcAft>
              <a:buSzPts val="1425"/>
              <a:buChar char="◉"/>
            </a:pPr>
            <a:r>
              <a:rPr lang="en-US" dirty="0"/>
              <a:t>September 2017 - GP proposal for Principals on inclusion and exclusion of code points was sent for an informal public review. </a:t>
            </a:r>
            <a:endParaRPr dirty="0"/>
          </a:p>
          <a:p>
            <a:pPr marL="342900" lvl="0" indent="-342900" algn="l" rtl="0">
              <a:lnSpc>
                <a:spcPct val="100000"/>
              </a:lnSpc>
              <a:spcBef>
                <a:spcPts val="1400"/>
              </a:spcBef>
              <a:spcAft>
                <a:spcPts val="0"/>
              </a:spcAft>
              <a:buSzPts val="1425"/>
              <a:buChar char="◉"/>
            </a:pPr>
            <a:r>
              <a:rPr lang="en-US" dirty="0"/>
              <a:t>September-November 2017 - GP collected information on 455 languages that use Latin script.</a:t>
            </a:r>
            <a:endParaRPr dirty="0"/>
          </a:p>
          <a:p>
            <a:pPr marL="342900" lvl="0" indent="-342900" algn="l" rtl="0">
              <a:lnSpc>
                <a:spcPct val="100000"/>
              </a:lnSpc>
              <a:spcBef>
                <a:spcPts val="1400"/>
              </a:spcBef>
              <a:spcAft>
                <a:spcPts val="0"/>
              </a:spcAft>
              <a:buSzPts val="1425"/>
              <a:buChar char="◉"/>
            </a:pPr>
            <a:r>
              <a:rPr lang="en-US" dirty="0"/>
              <a:t>May 2018 (for MSR-3) and October 2018 (for MSR-4) - GP submitted the code point repertoire to the Integration Panel.</a:t>
            </a:r>
            <a:endParaRPr dirty="0"/>
          </a:p>
          <a:p>
            <a:pPr marL="342900" lvl="0" indent="-342900" algn="l" rtl="0">
              <a:lnSpc>
                <a:spcPct val="100000"/>
              </a:lnSpc>
              <a:spcBef>
                <a:spcPts val="1400"/>
              </a:spcBef>
              <a:spcAft>
                <a:spcPts val="0"/>
              </a:spcAft>
              <a:buSzPts val="1425"/>
              <a:buChar char="◉"/>
            </a:pPr>
            <a:r>
              <a:rPr lang="en-US" dirty="0"/>
              <a:t>May 2018 – GP submitted the updated LGR proposal with repertoire. </a:t>
            </a:r>
            <a:endParaRPr dirty="0"/>
          </a:p>
          <a:p>
            <a:pPr marL="342900" lvl="0" indent="-342900" algn="l" rtl="0">
              <a:lnSpc>
                <a:spcPct val="100000"/>
              </a:lnSpc>
              <a:spcBef>
                <a:spcPts val="1400"/>
              </a:spcBef>
              <a:spcAft>
                <a:spcPts val="0"/>
              </a:spcAft>
              <a:buSzPts val="1425"/>
              <a:buChar char="◉"/>
            </a:pPr>
            <a:r>
              <a:rPr lang="en-US" dirty="0"/>
              <a:t>January 2019 - GP submitted the updated LGR proposal with the cross-script variant analysis and the initial in-script variant analysis.</a:t>
            </a:r>
            <a:endParaRPr dirty="0"/>
          </a:p>
          <a:p>
            <a:pPr marL="342900" lvl="0" indent="-342900" algn="l" rtl="0">
              <a:lnSpc>
                <a:spcPct val="100000"/>
              </a:lnSpc>
              <a:spcBef>
                <a:spcPts val="1400"/>
              </a:spcBef>
              <a:spcAft>
                <a:spcPts val="0"/>
              </a:spcAft>
              <a:buSzPts val="1425"/>
              <a:buChar char="◉"/>
            </a:pPr>
            <a:r>
              <a:rPr lang="en-US" dirty="0"/>
              <a:t>October 2019 - GP submitted the updated LGR proposal with some in-script variant analysis.</a:t>
            </a:r>
            <a:endParaRPr dirty="0"/>
          </a:p>
        </p:txBody>
      </p:sp>
    </p:spTree>
    <p:extLst>
      <p:ext uri="{BB962C8B-B14F-4D97-AF65-F5344CB8AC3E}">
        <p14:creationId xmlns:p14="http://schemas.microsoft.com/office/powerpoint/2010/main" val="221424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4"/>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00" dirty="0">
                <a:solidFill>
                  <a:srgbClr val="0B3458"/>
                </a:solidFill>
              </a:rPr>
              <a:t>Latin Script Geographic and Linguistic Spread</a:t>
            </a:r>
            <a:endParaRPr sz="2500" dirty="0"/>
          </a:p>
        </p:txBody>
      </p:sp>
      <p:pic>
        <p:nvPicPr>
          <p:cNvPr id="940" name="Google Shape;940;p4"/>
          <p:cNvPicPr preferRelativeResize="0"/>
          <p:nvPr/>
        </p:nvPicPr>
        <p:blipFill rotWithShape="1">
          <a:blip r:embed="rId3">
            <a:alphaModFix/>
          </a:blip>
          <a:srcRect/>
          <a:stretch/>
        </p:blipFill>
        <p:spPr>
          <a:xfrm>
            <a:off x="1531800" y="685257"/>
            <a:ext cx="5968080" cy="3511440"/>
          </a:xfrm>
          <a:prstGeom prst="rect">
            <a:avLst/>
          </a:prstGeom>
          <a:noFill/>
          <a:ln>
            <a:noFill/>
          </a:ln>
        </p:spPr>
      </p:pic>
      <p:sp>
        <p:nvSpPr>
          <p:cNvPr id="941" name="Google Shape;941;p4"/>
          <p:cNvSpPr/>
          <p:nvPr/>
        </p:nvSpPr>
        <p:spPr>
          <a:xfrm flipH="1">
            <a:off x="191729" y="4279772"/>
            <a:ext cx="9144000" cy="241782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5E2B"/>
                </a:solidFill>
                <a:latin typeface="Arial"/>
                <a:ea typeface="Arial"/>
                <a:cs typeface="Arial"/>
                <a:sym typeface="Arial"/>
              </a:rPr>
              <a:t>Dark green </a:t>
            </a:r>
            <a:r>
              <a:rPr lang="en-US" sz="1800" b="0" i="0" u="none" strike="noStrike" cap="none" dirty="0">
                <a:solidFill>
                  <a:srgbClr val="0A1F24"/>
                </a:solidFill>
                <a:latin typeface="Arial"/>
                <a:ea typeface="Arial"/>
                <a:cs typeface="Arial"/>
                <a:sym typeface="Arial"/>
              </a:rPr>
              <a:t>= Latin script is the main script.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79AC43"/>
                </a:solidFill>
                <a:latin typeface="Arial"/>
                <a:ea typeface="Arial"/>
                <a:cs typeface="Arial"/>
                <a:sym typeface="Arial"/>
              </a:rPr>
              <a:t>Light green </a:t>
            </a:r>
            <a:r>
              <a:rPr lang="en-US" sz="1800" b="0" i="0" u="none" strike="noStrike" cap="none" dirty="0">
                <a:solidFill>
                  <a:srgbClr val="0A1F24"/>
                </a:solidFill>
                <a:latin typeface="Arial"/>
                <a:ea typeface="Arial"/>
                <a:cs typeface="Arial"/>
                <a:sym typeface="Arial"/>
              </a:rPr>
              <a:t>= Latin co-exists with other scripts.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676767"/>
                </a:solidFill>
                <a:latin typeface="Arial"/>
                <a:ea typeface="Arial"/>
                <a:cs typeface="Arial"/>
                <a:sym typeface="Arial"/>
              </a:rPr>
              <a:t>Grey</a:t>
            </a:r>
            <a:r>
              <a:rPr lang="en-US" sz="1800" b="0" i="0" u="none" strike="noStrike" cap="none" dirty="0">
                <a:solidFill>
                  <a:srgbClr val="0A1F24"/>
                </a:solidFill>
                <a:latin typeface="Arial"/>
                <a:ea typeface="Arial"/>
                <a:cs typeface="Arial"/>
                <a:sym typeface="Arial"/>
              </a:rPr>
              <a:t> = Latin-script alphabets are sometimes extensively used due to the use of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A1F24"/>
                </a:solidFill>
                <a:latin typeface="Arial"/>
                <a:ea typeface="Arial"/>
                <a:cs typeface="Arial"/>
                <a:sym typeface="Arial"/>
              </a:rPr>
              <a:t>            unofficial second languages, such as French in Algeria and English in Egypt,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A1F24"/>
                </a:solidFill>
                <a:latin typeface="Arial"/>
                <a:ea typeface="Arial"/>
                <a:cs typeface="Arial"/>
                <a:sym typeface="Arial"/>
              </a:rPr>
              <a:t>            and to Latin transliteration of the official script, such as in China or in Japan.</a:t>
            </a: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8657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5"/>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00" dirty="0">
                <a:solidFill>
                  <a:srgbClr val="0B3458"/>
                </a:solidFill>
              </a:rPr>
              <a:t>Latin GP – Scope of Work for Code Point Analysis </a:t>
            </a:r>
            <a:endParaRPr sz="2500" dirty="0"/>
          </a:p>
        </p:txBody>
      </p:sp>
      <p:sp>
        <p:nvSpPr>
          <p:cNvPr id="947" name="Google Shape;947;p5"/>
          <p:cNvSpPr txBox="1">
            <a:spLocks noGrp="1"/>
          </p:cNvSpPr>
          <p:nvPr>
            <p:ph type="body" idx="1"/>
          </p:nvPr>
        </p:nvSpPr>
        <p:spPr>
          <a:xfrm>
            <a:off x="607142" y="993203"/>
            <a:ext cx="7929716" cy="5185924"/>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SzPts val="1425"/>
              <a:buChar char="◉"/>
            </a:pPr>
            <a:r>
              <a:rPr lang="en-US" dirty="0"/>
              <a:t>Maximal String Repertoire Version 4 (MSR-4)</a:t>
            </a:r>
            <a:endParaRPr dirty="0"/>
          </a:p>
          <a:p>
            <a:pPr marL="798513" lvl="1" indent="-341313" algn="l" rtl="0">
              <a:lnSpc>
                <a:spcPct val="100000"/>
              </a:lnSpc>
              <a:spcBef>
                <a:spcPts val="200"/>
              </a:spcBef>
              <a:spcAft>
                <a:spcPts val="0"/>
              </a:spcAft>
              <a:buClr>
                <a:srgbClr val="000000"/>
              </a:buClr>
              <a:buSzPts val="1425"/>
              <a:buChar char="⚪"/>
            </a:pPr>
            <a:r>
              <a:rPr lang="en-US" dirty="0"/>
              <a:t>Subset of code points allowed in IDNA 2008</a:t>
            </a:r>
            <a:endParaRPr dirty="0"/>
          </a:p>
          <a:p>
            <a:pPr marL="342900" lvl="0" indent="-342900" algn="l" rtl="0">
              <a:lnSpc>
                <a:spcPct val="100000"/>
              </a:lnSpc>
              <a:spcBef>
                <a:spcPts val="200"/>
              </a:spcBef>
              <a:spcAft>
                <a:spcPts val="0"/>
              </a:spcAft>
              <a:buSzPts val="1425"/>
              <a:buChar char="◉"/>
            </a:pPr>
            <a:r>
              <a:rPr lang="en-US" dirty="0"/>
              <a:t>Unicode ranges</a:t>
            </a:r>
            <a:endParaRPr dirty="0"/>
          </a:p>
          <a:p>
            <a:pPr marL="798513" lvl="1" indent="-341313" algn="l" rtl="0">
              <a:lnSpc>
                <a:spcPct val="100000"/>
              </a:lnSpc>
              <a:spcBef>
                <a:spcPts val="200"/>
              </a:spcBef>
              <a:spcAft>
                <a:spcPts val="0"/>
              </a:spcAft>
              <a:buClr>
                <a:srgbClr val="000000"/>
              </a:buClr>
              <a:buSzPts val="1425"/>
              <a:buChar char="⚪"/>
            </a:pPr>
            <a:r>
              <a:rPr lang="en-US" dirty="0"/>
              <a:t>Controls and Basic Latin</a:t>
            </a:r>
            <a:endParaRPr dirty="0"/>
          </a:p>
          <a:p>
            <a:pPr marL="798513" lvl="1" indent="-341313" algn="l" rtl="0">
              <a:lnSpc>
                <a:spcPct val="100000"/>
              </a:lnSpc>
              <a:spcBef>
                <a:spcPts val="200"/>
              </a:spcBef>
              <a:spcAft>
                <a:spcPts val="0"/>
              </a:spcAft>
              <a:buClr>
                <a:srgbClr val="000000"/>
              </a:buClr>
              <a:buSzPts val="1425"/>
              <a:buChar char="⚪"/>
            </a:pPr>
            <a:r>
              <a:rPr lang="en-US" dirty="0"/>
              <a:t>Controls and Latin-1 Supplement</a:t>
            </a:r>
            <a:endParaRPr dirty="0"/>
          </a:p>
          <a:p>
            <a:pPr marL="798513" lvl="1" indent="-341313" algn="l" rtl="0">
              <a:lnSpc>
                <a:spcPct val="100000"/>
              </a:lnSpc>
              <a:spcBef>
                <a:spcPts val="200"/>
              </a:spcBef>
              <a:spcAft>
                <a:spcPts val="0"/>
              </a:spcAft>
              <a:buClr>
                <a:srgbClr val="000000"/>
              </a:buClr>
              <a:buSzPts val="1425"/>
              <a:buChar char="⚪"/>
            </a:pPr>
            <a:r>
              <a:rPr lang="en-US" dirty="0"/>
              <a:t>Latin Extended-A only lowercase</a:t>
            </a:r>
            <a:endParaRPr dirty="0"/>
          </a:p>
          <a:p>
            <a:pPr marL="798513" lvl="1" indent="-341313" algn="l" rtl="0">
              <a:lnSpc>
                <a:spcPct val="100000"/>
              </a:lnSpc>
              <a:spcBef>
                <a:spcPts val="200"/>
              </a:spcBef>
              <a:spcAft>
                <a:spcPts val="0"/>
              </a:spcAft>
              <a:buClr>
                <a:srgbClr val="000000"/>
              </a:buClr>
              <a:buSzPts val="1425"/>
              <a:buChar char="⚪"/>
            </a:pPr>
            <a:r>
              <a:rPr lang="en-US" dirty="0"/>
              <a:t>Latin Extended-B </a:t>
            </a:r>
            <a:endParaRPr dirty="0"/>
          </a:p>
          <a:p>
            <a:pPr marL="798513" lvl="1" indent="-341313" algn="l" rtl="0">
              <a:lnSpc>
                <a:spcPct val="100000"/>
              </a:lnSpc>
              <a:spcBef>
                <a:spcPts val="200"/>
              </a:spcBef>
              <a:spcAft>
                <a:spcPts val="0"/>
              </a:spcAft>
              <a:buClr>
                <a:srgbClr val="000000"/>
              </a:buClr>
              <a:buSzPts val="1425"/>
              <a:buChar char="⚪"/>
            </a:pPr>
            <a:r>
              <a:rPr lang="en-US" dirty="0"/>
              <a:t>IPA Extensions</a:t>
            </a:r>
            <a:endParaRPr dirty="0"/>
          </a:p>
          <a:p>
            <a:pPr marL="798513" lvl="1" indent="-341313" algn="l" rtl="0">
              <a:lnSpc>
                <a:spcPct val="100000"/>
              </a:lnSpc>
              <a:spcBef>
                <a:spcPts val="200"/>
              </a:spcBef>
              <a:spcAft>
                <a:spcPts val="0"/>
              </a:spcAft>
              <a:buClr>
                <a:srgbClr val="000000"/>
              </a:buClr>
              <a:buSzPts val="1425"/>
              <a:buChar char="⚪"/>
            </a:pPr>
            <a:r>
              <a:rPr lang="en-US" dirty="0"/>
              <a:t>Combining Diacritical Marks</a:t>
            </a:r>
            <a:endParaRPr dirty="0"/>
          </a:p>
          <a:p>
            <a:pPr marL="798513" lvl="1" indent="-341313" algn="l" rtl="0">
              <a:lnSpc>
                <a:spcPct val="100000"/>
              </a:lnSpc>
              <a:spcBef>
                <a:spcPts val="200"/>
              </a:spcBef>
              <a:spcAft>
                <a:spcPts val="0"/>
              </a:spcAft>
              <a:buClr>
                <a:srgbClr val="000000"/>
              </a:buClr>
              <a:buSzPts val="1425"/>
              <a:buChar char="⚪"/>
            </a:pPr>
            <a:r>
              <a:rPr lang="en-US" dirty="0"/>
              <a:t>Combining Diacritical Marks Supplement</a:t>
            </a:r>
            <a:endParaRPr dirty="0"/>
          </a:p>
          <a:p>
            <a:pPr marL="798513" lvl="1" indent="-341313" algn="l" rtl="0">
              <a:lnSpc>
                <a:spcPct val="100000"/>
              </a:lnSpc>
              <a:spcBef>
                <a:spcPts val="200"/>
              </a:spcBef>
              <a:spcAft>
                <a:spcPts val="0"/>
              </a:spcAft>
              <a:buClr>
                <a:srgbClr val="000000"/>
              </a:buClr>
              <a:buSzPts val="1425"/>
              <a:buChar char="⚪"/>
            </a:pPr>
            <a:r>
              <a:rPr lang="en-US" dirty="0"/>
              <a:t>Latin Extended Additional</a:t>
            </a:r>
            <a:endParaRPr dirty="0"/>
          </a:p>
          <a:p>
            <a:pPr marL="798513" lvl="1" indent="-341313" algn="l" rtl="0">
              <a:lnSpc>
                <a:spcPct val="100000"/>
              </a:lnSpc>
              <a:spcBef>
                <a:spcPts val="200"/>
              </a:spcBef>
              <a:spcAft>
                <a:spcPts val="0"/>
              </a:spcAft>
              <a:buClr>
                <a:srgbClr val="000000"/>
              </a:buClr>
              <a:buSzPts val="1425"/>
              <a:buChar char="⚪"/>
            </a:pPr>
            <a:r>
              <a:rPr lang="en-US" dirty="0"/>
              <a:t>Latin Extended-C</a:t>
            </a:r>
            <a:endParaRPr dirty="0"/>
          </a:p>
          <a:p>
            <a:pPr marL="342900" lvl="0" indent="-342900" algn="l" rtl="0">
              <a:lnSpc>
                <a:spcPct val="100000"/>
              </a:lnSpc>
              <a:spcBef>
                <a:spcPts val="200"/>
              </a:spcBef>
              <a:spcAft>
                <a:spcPts val="0"/>
              </a:spcAft>
              <a:buSzPts val="1425"/>
              <a:buChar char="◉"/>
            </a:pPr>
            <a:r>
              <a:rPr lang="en-US" dirty="0"/>
              <a:t>Non-exhaustive list of 455 languages in scope.</a:t>
            </a:r>
            <a:endParaRPr dirty="0"/>
          </a:p>
          <a:p>
            <a:pPr marL="342900" lvl="0" indent="-342900" algn="l" rtl="0">
              <a:lnSpc>
                <a:spcPct val="100000"/>
              </a:lnSpc>
              <a:spcBef>
                <a:spcPts val="200"/>
              </a:spcBef>
              <a:spcAft>
                <a:spcPts val="0"/>
              </a:spcAft>
              <a:buSzPts val="1425"/>
              <a:buChar char="◉"/>
            </a:pPr>
            <a:r>
              <a:rPr lang="en-US" dirty="0"/>
              <a:t>Non-exhaustive list of EGIDS 1-5 languages contains 300 languages.</a:t>
            </a:r>
            <a:endParaRPr dirty="0"/>
          </a:p>
          <a:p>
            <a:pPr marL="342900" lvl="0" indent="-342900" algn="l" rtl="0">
              <a:lnSpc>
                <a:spcPct val="100000"/>
              </a:lnSpc>
              <a:spcBef>
                <a:spcPts val="200"/>
              </a:spcBef>
              <a:spcAft>
                <a:spcPts val="0"/>
              </a:spcAft>
              <a:buSzPts val="1425"/>
              <a:buChar char="◉"/>
            </a:pPr>
            <a:r>
              <a:rPr lang="en-US" dirty="0"/>
              <a:t>Non-exhaustive list of EGIDS 1-4 languages contains 181 languages.</a:t>
            </a:r>
            <a:endParaRPr dirty="0"/>
          </a:p>
          <a:p>
            <a:pPr marL="342900" lvl="0" indent="-342900" algn="l" rtl="0">
              <a:lnSpc>
                <a:spcPct val="100000"/>
              </a:lnSpc>
              <a:spcBef>
                <a:spcPts val="200"/>
              </a:spcBef>
              <a:spcAft>
                <a:spcPts val="0"/>
              </a:spcAft>
              <a:buSzPts val="1425"/>
              <a:buChar char="◉"/>
            </a:pPr>
            <a:r>
              <a:rPr lang="en-US" dirty="0"/>
              <a:t>Proposed repertoire has 210 Latin code points.</a:t>
            </a:r>
            <a:endParaRPr dirty="0"/>
          </a:p>
          <a:p>
            <a:pPr marL="342900" lvl="0" indent="-252411" algn="l" rtl="0">
              <a:lnSpc>
                <a:spcPct val="100000"/>
              </a:lnSpc>
              <a:spcBef>
                <a:spcPts val="200"/>
              </a:spcBef>
              <a:spcAft>
                <a:spcPts val="0"/>
              </a:spcAft>
              <a:buSzPts val="1425"/>
              <a:buNone/>
            </a:pPr>
            <a:endParaRPr dirty="0"/>
          </a:p>
          <a:p>
            <a:pPr marL="342900" lvl="0" indent="-252411" algn="l" rtl="0">
              <a:lnSpc>
                <a:spcPct val="100000"/>
              </a:lnSpc>
              <a:spcBef>
                <a:spcPts val="200"/>
              </a:spcBef>
              <a:spcAft>
                <a:spcPts val="0"/>
              </a:spcAft>
              <a:buSzPts val="1425"/>
              <a:buNone/>
            </a:pPr>
            <a:endParaRPr dirty="0"/>
          </a:p>
        </p:txBody>
      </p:sp>
    </p:spTree>
    <p:extLst>
      <p:ext uri="{BB962C8B-B14F-4D97-AF65-F5344CB8AC3E}">
        <p14:creationId xmlns:p14="http://schemas.microsoft.com/office/powerpoint/2010/main" val="209423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7"/>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00" dirty="0">
                <a:solidFill>
                  <a:srgbClr val="0B3458"/>
                </a:solidFill>
              </a:rPr>
              <a:t>Latin GP – Members</a:t>
            </a:r>
            <a:endParaRPr sz="2500" dirty="0"/>
          </a:p>
        </p:txBody>
      </p:sp>
      <p:sp>
        <p:nvSpPr>
          <p:cNvPr id="959" name="Google Shape;959;p7"/>
          <p:cNvSpPr txBox="1">
            <a:spLocks noGrp="1"/>
          </p:cNvSpPr>
          <p:nvPr>
            <p:ph type="body" idx="1"/>
          </p:nvPr>
        </p:nvSpPr>
        <p:spPr>
          <a:xfrm>
            <a:off x="609600" y="993203"/>
            <a:ext cx="7929716" cy="4871594"/>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SzPts val="1425"/>
              <a:buChar char="◉"/>
            </a:pPr>
            <a:r>
              <a:rPr lang="en-US" dirty="0"/>
              <a:t>14 members (7 active members), 3 observers</a:t>
            </a:r>
            <a:endParaRPr dirty="0"/>
          </a:p>
          <a:p>
            <a:pPr marL="342900" lvl="0" indent="-252411" algn="l" rtl="0">
              <a:lnSpc>
                <a:spcPct val="100000"/>
              </a:lnSpc>
              <a:spcBef>
                <a:spcPts val="200"/>
              </a:spcBef>
              <a:spcAft>
                <a:spcPts val="0"/>
              </a:spcAft>
              <a:buSzPts val="1425"/>
              <a:buNone/>
            </a:pPr>
            <a:endParaRPr dirty="0"/>
          </a:p>
          <a:p>
            <a:pPr marL="342900" lvl="0" indent="-342900" algn="l" rtl="0">
              <a:lnSpc>
                <a:spcPct val="100000"/>
              </a:lnSpc>
              <a:spcBef>
                <a:spcPts val="200"/>
              </a:spcBef>
              <a:spcAft>
                <a:spcPts val="0"/>
              </a:spcAft>
              <a:buSzPts val="1425"/>
              <a:buChar char="◉"/>
            </a:pPr>
            <a:r>
              <a:rPr lang="en-US" dirty="0"/>
              <a:t>Language representatives</a:t>
            </a:r>
            <a:endParaRPr dirty="0"/>
          </a:p>
          <a:p>
            <a:pPr marL="798513" lvl="1" indent="-341313" algn="l" rtl="0">
              <a:lnSpc>
                <a:spcPct val="100000"/>
              </a:lnSpc>
              <a:spcBef>
                <a:spcPts val="200"/>
              </a:spcBef>
              <a:spcAft>
                <a:spcPts val="0"/>
              </a:spcAft>
              <a:buClr>
                <a:srgbClr val="000000"/>
              </a:buClr>
              <a:buSzPts val="1425"/>
              <a:buChar char="⚪"/>
            </a:pPr>
            <a:r>
              <a:rPr lang="en-US" dirty="0"/>
              <a:t>Africa</a:t>
            </a:r>
            <a:endParaRPr dirty="0"/>
          </a:p>
          <a:p>
            <a:pPr marL="798513" lvl="1" indent="-341313" algn="l" rtl="0">
              <a:lnSpc>
                <a:spcPct val="100000"/>
              </a:lnSpc>
              <a:spcBef>
                <a:spcPts val="200"/>
              </a:spcBef>
              <a:spcAft>
                <a:spcPts val="0"/>
              </a:spcAft>
              <a:buClr>
                <a:srgbClr val="000000"/>
              </a:buClr>
              <a:buSzPts val="1425"/>
              <a:buChar char="⚪"/>
            </a:pPr>
            <a:r>
              <a:rPr lang="en-US" dirty="0"/>
              <a:t>Asia</a:t>
            </a:r>
            <a:endParaRPr dirty="0"/>
          </a:p>
          <a:p>
            <a:pPr marL="798513" lvl="1" indent="-341313" algn="l" rtl="0">
              <a:lnSpc>
                <a:spcPct val="100000"/>
              </a:lnSpc>
              <a:spcBef>
                <a:spcPts val="200"/>
              </a:spcBef>
              <a:spcAft>
                <a:spcPts val="0"/>
              </a:spcAft>
              <a:buClr>
                <a:srgbClr val="000000"/>
              </a:buClr>
              <a:buSzPts val="1425"/>
              <a:buChar char="⚪"/>
            </a:pPr>
            <a:r>
              <a:rPr lang="en-US" dirty="0"/>
              <a:t>Australia and Oceania</a:t>
            </a:r>
            <a:endParaRPr dirty="0"/>
          </a:p>
          <a:p>
            <a:pPr marL="798513" lvl="1" indent="-341313" algn="l" rtl="0">
              <a:lnSpc>
                <a:spcPct val="100000"/>
              </a:lnSpc>
              <a:spcBef>
                <a:spcPts val="200"/>
              </a:spcBef>
              <a:spcAft>
                <a:spcPts val="0"/>
              </a:spcAft>
              <a:buClr>
                <a:srgbClr val="000000"/>
              </a:buClr>
              <a:buSzPts val="1425"/>
              <a:buChar char="⚪"/>
            </a:pPr>
            <a:r>
              <a:rPr lang="en-US" dirty="0"/>
              <a:t>Europe</a:t>
            </a:r>
            <a:endParaRPr dirty="0"/>
          </a:p>
          <a:p>
            <a:pPr marL="798513" lvl="1" indent="-341313" algn="l" rtl="0">
              <a:lnSpc>
                <a:spcPct val="100000"/>
              </a:lnSpc>
              <a:spcBef>
                <a:spcPts val="200"/>
              </a:spcBef>
              <a:spcAft>
                <a:spcPts val="0"/>
              </a:spcAft>
              <a:buClr>
                <a:srgbClr val="000000"/>
              </a:buClr>
              <a:buSzPts val="1425"/>
              <a:buChar char="⚪"/>
            </a:pPr>
            <a:r>
              <a:rPr lang="en-US" dirty="0"/>
              <a:t>North America</a:t>
            </a:r>
            <a:br>
              <a:rPr lang="en-US" dirty="0"/>
            </a:br>
            <a:endParaRPr dirty="0"/>
          </a:p>
          <a:p>
            <a:pPr marL="342900" lvl="0" indent="-342900" algn="l" rtl="0">
              <a:lnSpc>
                <a:spcPct val="100000"/>
              </a:lnSpc>
              <a:spcBef>
                <a:spcPts val="200"/>
              </a:spcBef>
              <a:spcAft>
                <a:spcPts val="0"/>
              </a:spcAft>
              <a:buSzPts val="1425"/>
              <a:buChar char="◉"/>
            </a:pPr>
            <a:r>
              <a:rPr lang="en-US" dirty="0"/>
              <a:t>Diversity</a:t>
            </a:r>
            <a:endParaRPr dirty="0"/>
          </a:p>
          <a:p>
            <a:pPr marL="798513" lvl="1" indent="-341313" algn="l" rtl="0">
              <a:lnSpc>
                <a:spcPct val="100000"/>
              </a:lnSpc>
              <a:spcBef>
                <a:spcPts val="200"/>
              </a:spcBef>
              <a:spcAft>
                <a:spcPts val="0"/>
              </a:spcAft>
              <a:buClr>
                <a:srgbClr val="000000"/>
              </a:buClr>
              <a:buSzPts val="1425"/>
              <a:buChar char="⚪"/>
            </a:pPr>
            <a:r>
              <a:rPr lang="en-US" dirty="0"/>
              <a:t>Community representatives </a:t>
            </a:r>
            <a:endParaRPr dirty="0"/>
          </a:p>
          <a:p>
            <a:pPr marL="798513" lvl="1" indent="-341313" algn="l" rtl="0">
              <a:lnSpc>
                <a:spcPct val="100000"/>
              </a:lnSpc>
              <a:spcBef>
                <a:spcPts val="200"/>
              </a:spcBef>
              <a:spcAft>
                <a:spcPts val="0"/>
              </a:spcAft>
              <a:buClr>
                <a:srgbClr val="000000"/>
              </a:buClr>
              <a:buSzPts val="1425"/>
              <a:buChar char="⚪"/>
            </a:pPr>
            <a:r>
              <a:rPr lang="en-US" dirty="0"/>
              <a:t>Linguistic experts </a:t>
            </a:r>
            <a:endParaRPr dirty="0"/>
          </a:p>
          <a:p>
            <a:pPr marL="798513" lvl="1" indent="-341313" algn="l" rtl="0">
              <a:lnSpc>
                <a:spcPct val="100000"/>
              </a:lnSpc>
              <a:spcBef>
                <a:spcPts val="200"/>
              </a:spcBef>
              <a:spcAft>
                <a:spcPts val="0"/>
              </a:spcAft>
              <a:buClr>
                <a:srgbClr val="000000"/>
              </a:buClr>
              <a:buSzPts val="1425"/>
              <a:buChar char="⚪"/>
            </a:pPr>
            <a:r>
              <a:rPr lang="en-US" dirty="0"/>
              <a:t>Registry/registrar experts</a:t>
            </a:r>
            <a:endParaRPr dirty="0"/>
          </a:p>
          <a:p>
            <a:pPr marL="798513" lvl="1" indent="-341313" algn="l" rtl="0">
              <a:lnSpc>
                <a:spcPct val="100000"/>
              </a:lnSpc>
              <a:spcBef>
                <a:spcPts val="200"/>
              </a:spcBef>
              <a:spcAft>
                <a:spcPts val="0"/>
              </a:spcAft>
              <a:buClr>
                <a:srgbClr val="000000"/>
              </a:buClr>
              <a:buSzPts val="1425"/>
              <a:buChar char="⚪"/>
            </a:pPr>
            <a:r>
              <a:rPr lang="en-US" dirty="0"/>
              <a:t>Technical community, DNS experts</a:t>
            </a:r>
            <a:endParaRPr dirty="0"/>
          </a:p>
          <a:p>
            <a:pPr marL="798513" lvl="1" indent="-341313" algn="l" rtl="0">
              <a:lnSpc>
                <a:spcPct val="100000"/>
              </a:lnSpc>
              <a:spcBef>
                <a:spcPts val="200"/>
              </a:spcBef>
              <a:spcAft>
                <a:spcPts val="0"/>
              </a:spcAft>
              <a:buClr>
                <a:srgbClr val="000000"/>
              </a:buClr>
              <a:buSzPts val="1425"/>
              <a:buChar char="⚪"/>
            </a:pPr>
            <a:r>
              <a:rPr lang="en-US" dirty="0"/>
              <a:t>IDNA/Unicode experts</a:t>
            </a:r>
            <a:endParaRPr dirty="0"/>
          </a:p>
          <a:p>
            <a:pPr marL="798513" lvl="1" indent="-250825" algn="l" rtl="0">
              <a:lnSpc>
                <a:spcPct val="100000"/>
              </a:lnSpc>
              <a:spcBef>
                <a:spcPts val="200"/>
              </a:spcBef>
              <a:spcAft>
                <a:spcPts val="0"/>
              </a:spcAft>
              <a:buClr>
                <a:srgbClr val="000000"/>
              </a:buClr>
              <a:buSzPts val="1425"/>
              <a:buNone/>
            </a:pPr>
            <a:endParaRPr dirty="0"/>
          </a:p>
        </p:txBody>
      </p:sp>
    </p:spTree>
    <p:extLst>
      <p:ext uri="{BB962C8B-B14F-4D97-AF65-F5344CB8AC3E}">
        <p14:creationId xmlns:p14="http://schemas.microsoft.com/office/powerpoint/2010/main" val="4245338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0"/>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00" dirty="0">
                <a:solidFill>
                  <a:srgbClr val="0B3458"/>
                </a:solidFill>
              </a:rPr>
              <a:t>Latin GP – Project Timeline</a:t>
            </a:r>
            <a:endParaRPr sz="2500" dirty="0"/>
          </a:p>
        </p:txBody>
      </p:sp>
      <p:sp>
        <p:nvSpPr>
          <p:cNvPr id="977" name="Google Shape;977;p10"/>
          <p:cNvSpPr/>
          <p:nvPr/>
        </p:nvSpPr>
        <p:spPr>
          <a:xfrm>
            <a:off x="992520" y="3172680"/>
            <a:ext cx="7022160" cy="91080"/>
          </a:xfrm>
          <a:prstGeom prst="chevron">
            <a:avLst>
              <a:gd name="adj" fmla="val 50000"/>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0"/>
          <p:cNvSpPr/>
          <p:nvPr/>
        </p:nvSpPr>
        <p:spPr>
          <a:xfrm>
            <a:off x="1311120" y="3128040"/>
            <a:ext cx="165960" cy="165960"/>
          </a:xfrm>
          <a:prstGeom prst="ellipse">
            <a:avLst/>
          </a:prstGeom>
          <a:solidFill>
            <a:srgbClr val="1D9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10"/>
          <p:cNvSpPr/>
          <p:nvPr/>
        </p:nvSpPr>
        <p:spPr>
          <a:xfrm>
            <a:off x="3794760" y="3128040"/>
            <a:ext cx="165960" cy="165960"/>
          </a:xfrm>
          <a:prstGeom prst="ellipse">
            <a:avLst/>
          </a:prstGeom>
          <a:solidFill>
            <a:srgbClr val="EA90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0"/>
          <p:cNvSpPr/>
          <p:nvPr/>
        </p:nvSpPr>
        <p:spPr>
          <a:xfrm>
            <a:off x="5043600" y="3128040"/>
            <a:ext cx="165960" cy="165960"/>
          </a:xfrm>
          <a:prstGeom prst="ellipse">
            <a:avLst/>
          </a:prstGeom>
          <a:solidFill>
            <a:srgbClr val="DB60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0"/>
          <p:cNvSpPr/>
          <p:nvPr/>
        </p:nvSpPr>
        <p:spPr>
          <a:xfrm>
            <a:off x="6258240" y="3128040"/>
            <a:ext cx="165960" cy="165960"/>
          </a:xfrm>
          <a:prstGeom prst="ellipse">
            <a:avLst/>
          </a:prstGeom>
          <a:solidFill>
            <a:srgbClr val="0D4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0"/>
          <p:cNvSpPr/>
          <p:nvPr/>
        </p:nvSpPr>
        <p:spPr>
          <a:xfrm>
            <a:off x="7479000" y="3128040"/>
            <a:ext cx="165960" cy="165960"/>
          </a:xfrm>
          <a:prstGeom prst="ellipse">
            <a:avLst/>
          </a:prstGeom>
          <a:solidFill>
            <a:srgbClr val="17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0"/>
          <p:cNvSpPr/>
          <p:nvPr/>
        </p:nvSpPr>
        <p:spPr>
          <a:xfrm rot="8100000">
            <a:off x="764640" y="1484280"/>
            <a:ext cx="1259280" cy="1259280"/>
          </a:xfrm>
          <a:prstGeom prst="teardrop">
            <a:avLst>
              <a:gd name="adj" fmla="val 96125"/>
            </a:avLst>
          </a:prstGeom>
          <a:solidFill>
            <a:srgbClr val="2599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0"/>
          <p:cNvSpPr/>
          <p:nvPr/>
        </p:nvSpPr>
        <p:spPr>
          <a:xfrm>
            <a:off x="788400" y="1804680"/>
            <a:ext cx="1190520" cy="6458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Jul</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2017</a:t>
            </a:r>
            <a:endParaRPr sz="2000" b="0" i="0" u="none" strike="noStrike" cap="none">
              <a:solidFill>
                <a:schemeClr val="dk1"/>
              </a:solidFill>
              <a:latin typeface="Arial"/>
              <a:ea typeface="Arial"/>
              <a:cs typeface="Arial"/>
              <a:sym typeface="Arial"/>
            </a:endParaRPr>
          </a:p>
        </p:txBody>
      </p:sp>
      <p:sp>
        <p:nvSpPr>
          <p:cNvPr id="985" name="Google Shape;985;p10"/>
          <p:cNvSpPr/>
          <p:nvPr/>
        </p:nvSpPr>
        <p:spPr>
          <a:xfrm>
            <a:off x="2545200" y="3128040"/>
            <a:ext cx="165960" cy="165960"/>
          </a:xfrm>
          <a:prstGeom prst="ellipse">
            <a:avLst/>
          </a:prstGeom>
          <a:solidFill>
            <a:srgbClr val="1B6F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0"/>
          <p:cNvSpPr/>
          <p:nvPr/>
        </p:nvSpPr>
        <p:spPr>
          <a:xfrm rot="8100000">
            <a:off x="1998360" y="1519920"/>
            <a:ext cx="1259280" cy="1259280"/>
          </a:xfrm>
          <a:prstGeom prst="teardrop">
            <a:avLst>
              <a:gd name="adj" fmla="val 96125"/>
            </a:avLst>
          </a:prstGeom>
          <a:solidFill>
            <a:srgbClr val="1B6F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0"/>
          <p:cNvSpPr/>
          <p:nvPr/>
        </p:nvSpPr>
        <p:spPr>
          <a:xfrm>
            <a:off x="2021760" y="1840320"/>
            <a:ext cx="1190520" cy="6458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Jan</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2018</a:t>
            </a:r>
            <a:endParaRPr sz="2000" b="0" i="0" u="none" strike="noStrike" cap="none">
              <a:solidFill>
                <a:schemeClr val="dk1"/>
              </a:solidFill>
              <a:latin typeface="Arial"/>
              <a:ea typeface="Arial"/>
              <a:cs typeface="Arial"/>
              <a:sym typeface="Arial"/>
            </a:endParaRPr>
          </a:p>
        </p:txBody>
      </p:sp>
      <p:sp>
        <p:nvSpPr>
          <p:cNvPr id="988" name="Google Shape;988;p10"/>
          <p:cNvSpPr/>
          <p:nvPr/>
        </p:nvSpPr>
        <p:spPr>
          <a:xfrm rot="8100000">
            <a:off x="3231720" y="1484280"/>
            <a:ext cx="1259280" cy="1259280"/>
          </a:xfrm>
          <a:prstGeom prst="teardrop">
            <a:avLst>
              <a:gd name="adj" fmla="val 96125"/>
            </a:avLst>
          </a:prstGeom>
          <a:solidFill>
            <a:srgbClr val="EA90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0"/>
          <p:cNvSpPr/>
          <p:nvPr/>
        </p:nvSpPr>
        <p:spPr>
          <a:xfrm>
            <a:off x="3255480" y="1804680"/>
            <a:ext cx="1190520" cy="6458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May</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2018</a:t>
            </a:r>
            <a:endParaRPr sz="2000" b="0" i="0" u="none" strike="noStrike" cap="none">
              <a:solidFill>
                <a:schemeClr val="dk1"/>
              </a:solidFill>
              <a:latin typeface="Arial"/>
              <a:ea typeface="Arial"/>
              <a:cs typeface="Arial"/>
              <a:sym typeface="Arial"/>
            </a:endParaRPr>
          </a:p>
        </p:txBody>
      </p:sp>
      <p:sp>
        <p:nvSpPr>
          <p:cNvPr id="990" name="Google Shape;990;p10"/>
          <p:cNvSpPr/>
          <p:nvPr/>
        </p:nvSpPr>
        <p:spPr>
          <a:xfrm rot="8100000">
            <a:off x="4465440" y="1484280"/>
            <a:ext cx="1259280" cy="1259280"/>
          </a:xfrm>
          <a:prstGeom prst="teardrop">
            <a:avLst>
              <a:gd name="adj" fmla="val 96125"/>
            </a:avLst>
          </a:prstGeom>
          <a:solidFill>
            <a:srgbClr val="DB60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0"/>
          <p:cNvSpPr/>
          <p:nvPr/>
        </p:nvSpPr>
        <p:spPr>
          <a:xfrm>
            <a:off x="4488840" y="1804680"/>
            <a:ext cx="1190520" cy="6458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Jan</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2019</a:t>
            </a:r>
            <a:endParaRPr sz="2000" b="0" i="0" u="none" strike="noStrike" cap="none">
              <a:solidFill>
                <a:schemeClr val="dk1"/>
              </a:solidFill>
              <a:latin typeface="Arial"/>
              <a:ea typeface="Arial"/>
              <a:cs typeface="Arial"/>
              <a:sym typeface="Arial"/>
            </a:endParaRPr>
          </a:p>
        </p:txBody>
      </p:sp>
      <p:sp>
        <p:nvSpPr>
          <p:cNvPr id="992" name="Google Shape;992;p10"/>
          <p:cNvSpPr/>
          <p:nvPr/>
        </p:nvSpPr>
        <p:spPr>
          <a:xfrm rot="8100000">
            <a:off x="5698800" y="1484280"/>
            <a:ext cx="1259280" cy="1259280"/>
          </a:xfrm>
          <a:prstGeom prst="teardrop">
            <a:avLst>
              <a:gd name="adj" fmla="val 96125"/>
            </a:avLst>
          </a:prstGeom>
          <a:solidFill>
            <a:srgbClr val="0D4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0"/>
          <p:cNvSpPr/>
          <p:nvPr/>
        </p:nvSpPr>
        <p:spPr>
          <a:xfrm>
            <a:off x="5722560" y="1804680"/>
            <a:ext cx="1190520" cy="6458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Oct</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2019</a:t>
            </a:r>
            <a:endParaRPr sz="2000" b="0" i="0" u="none" strike="noStrike" cap="none">
              <a:solidFill>
                <a:schemeClr val="dk1"/>
              </a:solidFill>
              <a:latin typeface="Arial"/>
              <a:ea typeface="Arial"/>
              <a:cs typeface="Arial"/>
              <a:sym typeface="Arial"/>
            </a:endParaRPr>
          </a:p>
        </p:txBody>
      </p:sp>
      <p:sp>
        <p:nvSpPr>
          <p:cNvPr id="994" name="Google Shape;994;p10"/>
          <p:cNvSpPr/>
          <p:nvPr/>
        </p:nvSpPr>
        <p:spPr>
          <a:xfrm rot="8100000">
            <a:off x="6932520" y="1484280"/>
            <a:ext cx="1259280" cy="1259280"/>
          </a:xfrm>
          <a:prstGeom prst="teardrop">
            <a:avLst>
              <a:gd name="adj" fmla="val 96125"/>
            </a:avLst>
          </a:prstGeom>
          <a:solidFill>
            <a:srgbClr val="17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0"/>
          <p:cNvSpPr/>
          <p:nvPr/>
        </p:nvSpPr>
        <p:spPr>
          <a:xfrm>
            <a:off x="6955920" y="1804680"/>
            <a:ext cx="1190520" cy="6458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dirty="0">
                <a:solidFill>
                  <a:srgbClr val="FFFFFF"/>
                </a:solidFill>
                <a:latin typeface="Arial"/>
                <a:ea typeface="Arial"/>
                <a:cs typeface="Arial"/>
                <a:sym typeface="Arial"/>
              </a:rPr>
              <a:t>Mar</a:t>
            </a:r>
            <a:endParaRPr sz="20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FFFFFF"/>
                </a:solidFill>
                <a:latin typeface="Arial"/>
                <a:ea typeface="Arial"/>
                <a:cs typeface="Arial"/>
                <a:sym typeface="Arial"/>
              </a:rPr>
              <a:t>2020</a:t>
            </a:r>
            <a:endParaRPr sz="2000" b="0" i="0" u="none" strike="noStrike" cap="none" dirty="0">
              <a:solidFill>
                <a:schemeClr val="dk1"/>
              </a:solidFill>
              <a:latin typeface="Arial"/>
              <a:ea typeface="Arial"/>
              <a:cs typeface="Arial"/>
              <a:sym typeface="Arial"/>
            </a:endParaRPr>
          </a:p>
        </p:txBody>
      </p:sp>
      <p:sp>
        <p:nvSpPr>
          <p:cNvPr id="996" name="Google Shape;996;p10"/>
          <p:cNvSpPr/>
          <p:nvPr/>
        </p:nvSpPr>
        <p:spPr>
          <a:xfrm>
            <a:off x="599040" y="3457800"/>
            <a:ext cx="1390320" cy="5842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A1F24"/>
                </a:solidFill>
                <a:latin typeface="Arial"/>
                <a:ea typeface="Arial"/>
                <a:cs typeface="Arial"/>
                <a:sym typeface="Arial"/>
              </a:rPr>
              <a:t>Developed Principles</a:t>
            </a:r>
            <a:endParaRPr sz="2000" b="0" i="0" u="none" strike="noStrike" cap="none" dirty="0">
              <a:solidFill>
                <a:schemeClr val="dk1"/>
              </a:solidFill>
              <a:latin typeface="Arial"/>
              <a:ea typeface="Arial"/>
              <a:cs typeface="Arial"/>
              <a:sym typeface="Arial"/>
            </a:endParaRPr>
          </a:p>
        </p:txBody>
      </p:sp>
      <p:sp>
        <p:nvSpPr>
          <p:cNvPr id="997" name="Google Shape;997;p10"/>
          <p:cNvSpPr/>
          <p:nvPr/>
        </p:nvSpPr>
        <p:spPr>
          <a:xfrm>
            <a:off x="1979279" y="3457800"/>
            <a:ext cx="1427597" cy="15692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A1F24"/>
                </a:solidFill>
                <a:latin typeface="Arial"/>
                <a:ea typeface="Arial"/>
                <a:cs typeface="Arial"/>
                <a:sym typeface="Arial"/>
              </a:rPr>
              <a:t>Developed code points repertoire and identified variants.</a:t>
            </a:r>
            <a:endParaRPr sz="2000" b="0" i="0" u="none" strike="noStrike" cap="none" dirty="0">
              <a:solidFill>
                <a:schemeClr val="dk1"/>
              </a:solidFill>
              <a:latin typeface="Arial"/>
              <a:ea typeface="Arial"/>
              <a:cs typeface="Arial"/>
              <a:sym typeface="Arial"/>
            </a:endParaRPr>
          </a:p>
        </p:txBody>
      </p:sp>
      <p:sp>
        <p:nvSpPr>
          <p:cNvPr id="998" name="Google Shape;998;p10"/>
          <p:cNvSpPr/>
          <p:nvPr/>
        </p:nvSpPr>
        <p:spPr>
          <a:xfrm>
            <a:off x="3287159" y="3457800"/>
            <a:ext cx="1275315" cy="132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A1F24"/>
                </a:solidFill>
                <a:latin typeface="Arial"/>
                <a:ea typeface="Arial"/>
                <a:cs typeface="Arial"/>
                <a:sym typeface="Arial"/>
              </a:rPr>
              <a:t>Submitted proposal with code points repertoire.</a:t>
            </a:r>
            <a:endParaRPr sz="2000" b="0" i="0" u="none" strike="noStrike" cap="none" dirty="0">
              <a:solidFill>
                <a:schemeClr val="dk1"/>
              </a:solidFill>
              <a:latin typeface="Arial"/>
              <a:ea typeface="Arial"/>
              <a:cs typeface="Arial"/>
              <a:sym typeface="Arial"/>
            </a:endParaRPr>
          </a:p>
        </p:txBody>
      </p:sp>
      <p:sp>
        <p:nvSpPr>
          <p:cNvPr id="999" name="Google Shape;999;p10"/>
          <p:cNvSpPr/>
          <p:nvPr/>
        </p:nvSpPr>
        <p:spPr>
          <a:xfrm>
            <a:off x="4410050" y="3457799"/>
            <a:ext cx="1385700" cy="1755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A1F24"/>
                </a:solidFill>
                <a:latin typeface="Arial"/>
                <a:ea typeface="Arial"/>
                <a:cs typeface="Arial"/>
                <a:sym typeface="Arial"/>
              </a:rPr>
              <a:t>Submitted proposal adding cross-script variant analysis.</a:t>
            </a:r>
            <a:endParaRPr sz="2000" b="0" i="0" u="none" strike="noStrike" cap="none" dirty="0">
              <a:solidFill>
                <a:schemeClr val="dk1"/>
              </a:solidFill>
              <a:latin typeface="Arial"/>
              <a:ea typeface="Arial"/>
              <a:cs typeface="Arial"/>
              <a:sym typeface="Arial"/>
            </a:endParaRPr>
          </a:p>
        </p:txBody>
      </p:sp>
      <p:sp>
        <p:nvSpPr>
          <p:cNvPr id="1000" name="Google Shape;1000;p10"/>
          <p:cNvSpPr/>
          <p:nvPr/>
        </p:nvSpPr>
        <p:spPr>
          <a:xfrm>
            <a:off x="5795640" y="3457800"/>
            <a:ext cx="1190520" cy="10767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A1F24"/>
                </a:solidFill>
                <a:latin typeface="Arial"/>
                <a:ea typeface="Arial"/>
                <a:cs typeface="Arial"/>
                <a:sym typeface="Arial"/>
              </a:rPr>
              <a:t>Submit proposal without complete in-script variant analysis.</a:t>
            </a:r>
            <a:endParaRPr sz="2000" b="0" i="0" u="none" strike="noStrike" cap="none" dirty="0">
              <a:solidFill>
                <a:schemeClr val="dk1"/>
              </a:solidFill>
              <a:latin typeface="Arial"/>
              <a:ea typeface="Arial"/>
              <a:cs typeface="Arial"/>
              <a:sym typeface="Arial"/>
            </a:endParaRPr>
          </a:p>
        </p:txBody>
      </p:sp>
      <p:sp>
        <p:nvSpPr>
          <p:cNvPr id="1001" name="Google Shape;1001;p10"/>
          <p:cNvSpPr/>
          <p:nvPr/>
        </p:nvSpPr>
        <p:spPr>
          <a:xfrm>
            <a:off x="823680" y="4660920"/>
            <a:ext cx="8319960" cy="319320"/>
          </a:xfrm>
          <a:prstGeom prst="rect">
            <a:avLst/>
          </a:prstGeom>
          <a:noFill/>
          <a:ln>
            <a:noFill/>
          </a:ln>
        </p:spPr>
        <p:txBody>
          <a:bodyPr spcFirstLastPara="1" wrap="square" lIns="91425" tIns="45700" rIns="91425" bIns="45700" anchor="t" anchorCtr="0">
            <a:noAutofit/>
          </a:bodyPr>
          <a:lstStyle/>
          <a:p>
            <a:pPr marL="0" marR="0" lvl="0" indent="0" algn="l" rtl="0">
              <a:lnSpc>
                <a:spcPct val="165000"/>
              </a:lnSpc>
              <a:spcBef>
                <a:spcPts val="0"/>
              </a:spcBef>
              <a:spcAft>
                <a:spcPts val="0"/>
              </a:spcAft>
              <a:buClr>
                <a:srgbClr val="000000"/>
              </a:buClr>
              <a:buSzPts val="1400"/>
              <a:buFont typeface="Arial"/>
              <a:buNone/>
            </a:pPr>
            <a:r>
              <a:rPr lang="en-US" sz="1400" b="1" i="0" u="none" strike="noStrike" cap="none">
                <a:solidFill>
                  <a:srgbClr val="154A78"/>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p:txBody>
      </p:sp>
      <p:sp>
        <p:nvSpPr>
          <p:cNvPr id="1002" name="Google Shape;1002;p10"/>
          <p:cNvSpPr/>
          <p:nvPr/>
        </p:nvSpPr>
        <p:spPr>
          <a:xfrm>
            <a:off x="6980760" y="3459240"/>
            <a:ext cx="1385640" cy="15692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A1F24"/>
                </a:solidFill>
                <a:latin typeface="Arial"/>
                <a:ea typeface="Arial"/>
                <a:cs typeface="Arial"/>
                <a:sym typeface="Arial"/>
              </a:rPr>
              <a:t>Finalize the LGR proposal </a:t>
            </a:r>
            <a:endParaRPr sz="20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0409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9"/>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00">
                <a:solidFill>
                  <a:srgbClr val="0B3458"/>
                </a:solidFill>
              </a:rPr>
              <a:t>Latin GP – Work Accomplished</a:t>
            </a:r>
            <a:endParaRPr sz="2500"/>
          </a:p>
        </p:txBody>
      </p:sp>
      <p:sp>
        <p:nvSpPr>
          <p:cNvPr id="971" name="Google Shape;971;p9"/>
          <p:cNvSpPr txBox="1">
            <a:spLocks noGrp="1"/>
          </p:cNvSpPr>
          <p:nvPr>
            <p:ph type="body" idx="1"/>
          </p:nvPr>
        </p:nvSpPr>
        <p:spPr>
          <a:xfrm>
            <a:off x="607150" y="776025"/>
            <a:ext cx="7929600" cy="53697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SzPts val="1425"/>
              <a:buChar char="◉"/>
            </a:pPr>
            <a:r>
              <a:rPr lang="en-US" dirty="0"/>
              <a:t>Developing Repertoire</a:t>
            </a:r>
            <a:endParaRPr dirty="0"/>
          </a:p>
          <a:p>
            <a:pPr marL="798513" lvl="1" indent="-341313" algn="l" rtl="0">
              <a:lnSpc>
                <a:spcPct val="100000"/>
              </a:lnSpc>
              <a:spcBef>
                <a:spcPts val="200"/>
              </a:spcBef>
              <a:spcAft>
                <a:spcPts val="0"/>
              </a:spcAft>
              <a:buClr>
                <a:srgbClr val="000000"/>
              </a:buClr>
              <a:buSzPts val="1425"/>
              <a:buChar char="⚪"/>
            </a:pPr>
            <a:r>
              <a:rPr lang="en-US" dirty="0"/>
              <a:t>181 of 181 EGIDS 1- 4 languages processed. </a:t>
            </a:r>
            <a:endParaRPr dirty="0"/>
          </a:p>
          <a:p>
            <a:pPr marL="798513" lvl="1" indent="-341313" algn="l" rtl="0">
              <a:lnSpc>
                <a:spcPct val="100000"/>
              </a:lnSpc>
              <a:spcBef>
                <a:spcPts val="200"/>
              </a:spcBef>
              <a:spcAft>
                <a:spcPts val="0"/>
              </a:spcAft>
              <a:buClr>
                <a:srgbClr val="000000"/>
              </a:buClr>
              <a:buSzPts val="1425"/>
              <a:buChar char="⚪"/>
            </a:pPr>
            <a:r>
              <a:rPr lang="en-US" dirty="0"/>
              <a:t>29 EGIDS 5 languages processed.</a:t>
            </a:r>
            <a:endParaRPr dirty="0"/>
          </a:p>
          <a:p>
            <a:pPr marL="798513" lvl="1" indent="-341313" algn="l" rtl="0">
              <a:lnSpc>
                <a:spcPct val="100000"/>
              </a:lnSpc>
              <a:spcBef>
                <a:spcPts val="200"/>
              </a:spcBef>
              <a:spcAft>
                <a:spcPts val="0"/>
              </a:spcAft>
              <a:buClr>
                <a:srgbClr val="000000"/>
              </a:buClr>
              <a:buSzPts val="1425"/>
              <a:buChar char="⚪"/>
            </a:pPr>
            <a:r>
              <a:rPr lang="en-US" dirty="0"/>
              <a:t>193 of 279 MSR-2 code points attested. </a:t>
            </a:r>
            <a:endParaRPr dirty="0"/>
          </a:p>
          <a:p>
            <a:pPr marL="798513" lvl="1" indent="-341313" algn="l" rtl="0">
              <a:lnSpc>
                <a:spcPct val="100000"/>
              </a:lnSpc>
              <a:spcBef>
                <a:spcPts val="200"/>
              </a:spcBef>
              <a:spcAft>
                <a:spcPts val="0"/>
              </a:spcAft>
              <a:buClr>
                <a:srgbClr val="000000"/>
              </a:buClr>
              <a:buSzPts val="1425"/>
              <a:buChar char="⚪"/>
            </a:pPr>
            <a:r>
              <a:rPr lang="en-US" dirty="0"/>
              <a:t>3 non-MSR-2 code points are included in MSR-3. </a:t>
            </a:r>
            <a:endParaRPr dirty="0"/>
          </a:p>
          <a:p>
            <a:pPr marL="798513" lvl="1" indent="-341313" algn="l" rtl="0">
              <a:lnSpc>
                <a:spcPct val="100000"/>
              </a:lnSpc>
              <a:spcBef>
                <a:spcPts val="200"/>
              </a:spcBef>
              <a:spcAft>
                <a:spcPts val="0"/>
              </a:spcAft>
              <a:buClr>
                <a:srgbClr val="000000"/>
              </a:buClr>
              <a:buSzPts val="1425"/>
              <a:buChar char="⚪"/>
            </a:pPr>
            <a:r>
              <a:rPr lang="en-US" dirty="0"/>
              <a:t>3 non-MSR-3 code points are included in MSR-4. </a:t>
            </a:r>
            <a:endParaRPr dirty="0"/>
          </a:p>
          <a:p>
            <a:pPr marL="798513" lvl="1" indent="-341313" algn="l" rtl="0">
              <a:lnSpc>
                <a:spcPct val="100000"/>
              </a:lnSpc>
              <a:spcBef>
                <a:spcPts val="200"/>
              </a:spcBef>
              <a:spcAft>
                <a:spcPts val="0"/>
              </a:spcAft>
              <a:buClr>
                <a:srgbClr val="000000"/>
              </a:buClr>
              <a:buSzPts val="1425"/>
              <a:buChar char="⚪"/>
            </a:pPr>
            <a:r>
              <a:rPr lang="en-US" dirty="0"/>
              <a:t>22 Code Point Sequences identified.</a:t>
            </a:r>
            <a:endParaRPr dirty="0"/>
          </a:p>
          <a:p>
            <a:pPr marL="342900" lvl="0" indent="-342900" algn="l" rtl="0">
              <a:lnSpc>
                <a:spcPct val="100000"/>
              </a:lnSpc>
              <a:spcBef>
                <a:spcPts val="200"/>
              </a:spcBef>
              <a:spcAft>
                <a:spcPts val="0"/>
              </a:spcAft>
              <a:buSzPts val="1425"/>
              <a:buChar char="◉"/>
            </a:pPr>
            <a:r>
              <a:rPr lang="en-US" dirty="0"/>
              <a:t>Developing Variants</a:t>
            </a:r>
            <a:endParaRPr dirty="0"/>
          </a:p>
          <a:p>
            <a:pPr marL="798513" lvl="1" indent="-341313" algn="l" rtl="0">
              <a:lnSpc>
                <a:spcPct val="100000"/>
              </a:lnSpc>
              <a:spcBef>
                <a:spcPts val="200"/>
              </a:spcBef>
              <a:spcAft>
                <a:spcPts val="0"/>
              </a:spcAft>
              <a:buClr>
                <a:srgbClr val="000000"/>
              </a:buClr>
              <a:buSzPts val="1425"/>
              <a:buChar char="⚪"/>
            </a:pPr>
            <a:r>
              <a:rPr lang="en-US" dirty="0"/>
              <a:t>In-script variants still ongoing (80% finished).</a:t>
            </a:r>
            <a:endParaRPr dirty="0"/>
          </a:p>
          <a:p>
            <a:pPr marL="798513" lvl="1" indent="-341313" algn="l" rtl="0">
              <a:lnSpc>
                <a:spcPct val="100000"/>
              </a:lnSpc>
              <a:spcBef>
                <a:spcPts val="200"/>
              </a:spcBef>
              <a:spcAft>
                <a:spcPts val="0"/>
              </a:spcAft>
              <a:buClr>
                <a:srgbClr val="000000"/>
              </a:buClr>
              <a:buSzPts val="1425"/>
              <a:buChar char="⚪"/>
            </a:pPr>
            <a:r>
              <a:rPr lang="en-US" dirty="0"/>
              <a:t>Cross-script variants with Armenian script defined.</a:t>
            </a:r>
            <a:endParaRPr dirty="0"/>
          </a:p>
          <a:p>
            <a:pPr marL="798513" lvl="1" indent="-341313" algn="l" rtl="0">
              <a:lnSpc>
                <a:spcPct val="100000"/>
              </a:lnSpc>
              <a:spcBef>
                <a:spcPts val="200"/>
              </a:spcBef>
              <a:spcAft>
                <a:spcPts val="0"/>
              </a:spcAft>
              <a:buClr>
                <a:srgbClr val="000000"/>
              </a:buClr>
              <a:buSzPts val="1425"/>
              <a:buChar char="⚪"/>
            </a:pPr>
            <a:r>
              <a:rPr lang="en-US" dirty="0"/>
              <a:t>Cross-script variants with Cyrillic script defined. </a:t>
            </a:r>
            <a:endParaRPr dirty="0"/>
          </a:p>
          <a:p>
            <a:pPr marL="798513" lvl="1" indent="-341313" algn="l" rtl="0">
              <a:lnSpc>
                <a:spcPct val="100000"/>
              </a:lnSpc>
              <a:spcBef>
                <a:spcPts val="200"/>
              </a:spcBef>
              <a:spcAft>
                <a:spcPts val="0"/>
              </a:spcAft>
              <a:buClr>
                <a:srgbClr val="000000"/>
              </a:buClr>
              <a:buSzPts val="1425"/>
              <a:buChar char="⚪"/>
            </a:pPr>
            <a:r>
              <a:rPr lang="en-US" dirty="0"/>
              <a:t>Cross-script variants with Greek script defined.</a:t>
            </a:r>
            <a:endParaRPr dirty="0"/>
          </a:p>
          <a:p>
            <a:pPr marL="798512" lvl="1" indent="-341312" algn="l" rtl="0">
              <a:lnSpc>
                <a:spcPct val="100000"/>
              </a:lnSpc>
              <a:spcBef>
                <a:spcPts val="200"/>
              </a:spcBef>
              <a:spcAft>
                <a:spcPts val="0"/>
              </a:spcAft>
              <a:buClr>
                <a:srgbClr val="000000"/>
              </a:buClr>
              <a:buSzPts val="1425"/>
              <a:buChar char="⚪"/>
            </a:pPr>
            <a:r>
              <a:rPr lang="en-US" dirty="0"/>
              <a:t>Special HTML Link (underlining) analysis completed.</a:t>
            </a:r>
            <a:endParaRPr dirty="0"/>
          </a:p>
          <a:p>
            <a:pPr marL="798512" lvl="1" indent="-341312" algn="l" rtl="0">
              <a:lnSpc>
                <a:spcPct val="100000"/>
              </a:lnSpc>
              <a:spcBef>
                <a:spcPts val="200"/>
              </a:spcBef>
              <a:spcAft>
                <a:spcPts val="0"/>
              </a:spcAft>
              <a:buSzPts val="1425"/>
              <a:buChar char="⚪"/>
            </a:pPr>
            <a:r>
              <a:rPr lang="en-US" dirty="0"/>
              <a:t>IDNA2003 compatibility analysis completed.</a:t>
            </a:r>
            <a:endParaRPr dirty="0"/>
          </a:p>
          <a:p>
            <a:pPr marL="342900" lvl="0" indent="-342900" algn="l" rtl="0">
              <a:lnSpc>
                <a:spcPct val="100000"/>
              </a:lnSpc>
              <a:spcBef>
                <a:spcPts val="200"/>
              </a:spcBef>
              <a:spcAft>
                <a:spcPts val="0"/>
              </a:spcAft>
              <a:buSzPts val="1425"/>
              <a:buChar char="◉"/>
            </a:pPr>
            <a:r>
              <a:rPr lang="en-US" dirty="0"/>
              <a:t>Submitted the third version of proposal to the IP in May 2018.</a:t>
            </a:r>
            <a:endParaRPr dirty="0"/>
          </a:p>
          <a:p>
            <a:pPr marL="342900" lvl="0" indent="-342900" algn="l" rtl="0">
              <a:lnSpc>
                <a:spcPct val="100000"/>
              </a:lnSpc>
              <a:spcBef>
                <a:spcPts val="200"/>
              </a:spcBef>
              <a:spcAft>
                <a:spcPts val="0"/>
              </a:spcAft>
              <a:buSzPts val="1425"/>
              <a:buChar char="◉"/>
            </a:pPr>
            <a:r>
              <a:rPr lang="en-US" dirty="0"/>
              <a:t>Submitted the fourth version of proposal to the IP in Jan 2019.</a:t>
            </a:r>
            <a:endParaRPr dirty="0"/>
          </a:p>
          <a:p>
            <a:pPr marL="342900" lvl="0" indent="-342900" algn="l" rtl="0">
              <a:lnSpc>
                <a:spcPct val="100000"/>
              </a:lnSpc>
              <a:spcBef>
                <a:spcPts val="200"/>
              </a:spcBef>
              <a:spcAft>
                <a:spcPts val="0"/>
              </a:spcAft>
              <a:buSzPts val="1425"/>
              <a:buChar char="◉"/>
            </a:pPr>
            <a:r>
              <a:rPr lang="en-US" dirty="0"/>
              <a:t>Submitted the fifth version of proposal to the IP in Oct 2019.</a:t>
            </a:r>
            <a:endParaRPr dirty="0"/>
          </a:p>
          <a:p>
            <a:pPr marL="342900" lvl="0" indent="-252411" algn="l" rtl="0">
              <a:lnSpc>
                <a:spcPct val="100000"/>
              </a:lnSpc>
              <a:spcBef>
                <a:spcPts val="200"/>
              </a:spcBef>
              <a:spcAft>
                <a:spcPts val="0"/>
              </a:spcAft>
              <a:buSzPts val="1425"/>
              <a:buNone/>
            </a:pPr>
            <a:endParaRPr dirty="0"/>
          </a:p>
        </p:txBody>
      </p:sp>
    </p:spTree>
    <p:extLst>
      <p:ext uri="{BB962C8B-B14F-4D97-AF65-F5344CB8AC3E}">
        <p14:creationId xmlns:p14="http://schemas.microsoft.com/office/powerpoint/2010/main" val="185833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12"/>
          <p:cNvSpPr txBox="1">
            <a:spLocks noGrp="1"/>
          </p:cNvSpPr>
          <p:nvPr>
            <p:ph type="title"/>
          </p:nvPr>
        </p:nvSpPr>
        <p:spPr>
          <a:xfrm>
            <a:off x="152400" y="0"/>
            <a:ext cx="8842200" cy="712200"/>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Clr>
                <a:srgbClr val="0B3458"/>
              </a:buClr>
              <a:buSzPts val="2520"/>
              <a:buFont typeface="Arial"/>
              <a:buNone/>
            </a:pPr>
            <a:r>
              <a:rPr lang="en-US" sz="2500" dirty="0">
                <a:solidFill>
                  <a:srgbClr val="0B3458"/>
                </a:solidFill>
              </a:rPr>
              <a:t>Latin GP – In-Script Variant Analysis – Work Organization</a:t>
            </a:r>
            <a:endParaRPr sz="2500" dirty="0"/>
          </a:p>
        </p:txBody>
      </p:sp>
      <p:sp>
        <p:nvSpPr>
          <p:cNvPr id="1044" name="Google Shape;1044;p12"/>
          <p:cNvSpPr txBox="1">
            <a:spLocks noGrp="1"/>
          </p:cNvSpPr>
          <p:nvPr>
            <p:ph type="body" idx="1"/>
          </p:nvPr>
        </p:nvSpPr>
        <p:spPr>
          <a:xfrm>
            <a:off x="607142" y="1233055"/>
            <a:ext cx="7929716" cy="4912806"/>
          </a:xfrm>
          <a:prstGeom prst="rect">
            <a:avLst/>
          </a:prstGeom>
          <a:noFill/>
          <a:ln>
            <a:noFill/>
          </a:ln>
        </p:spPr>
        <p:txBody>
          <a:bodyPr spcFirstLastPara="1" wrap="square" lIns="0" tIns="0" rIns="0" bIns="0" anchor="t" anchorCtr="0">
            <a:noAutofit/>
          </a:bodyPr>
          <a:lstStyle/>
          <a:p>
            <a:pPr marL="342900" lvl="0" indent="-252411" algn="l" rtl="0">
              <a:lnSpc>
                <a:spcPct val="100000"/>
              </a:lnSpc>
              <a:spcBef>
                <a:spcPts val="0"/>
              </a:spcBef>
              <a:spcAft>
                <a:spcPts val="0"/>
              </a:spcAft>
              <a:buSzPts val="1425"/>
              <a:buNone/>
            </a:pPr>
            <a:endParaRPr dirty="0"/>
          </a:p>
          <a:p>
            <a:pPr marL="342900" lvl="0" indent="-342900" algn="l" rtl="0">
              <a:lnSpc>
                <a:spcPct val="100000"/>
              </a:lnSpc>
              <a:spcBef>
                <a:spcPts val="200"/>
              </a:spcBef>
              <a:spcAft>
                <a:spcPts val="0"/>
              </a:spcAft>
              <a:buSzPts val="1425"/>
              <a:buChar char="◉"/>
            </a:pPr>
            <a:r>
              <a:rPr lang="en-US" dirty="0"/>
              <a:t>All investigations of code points should be done using </a:t>
            </a:r>
            <a:r>
              <a:rPr lang="en-US" u="sng" dirty="0">
                <a:solidFill>
                  <a:schemeClr val="hlink"/>
                </a:solidFill>
                <a:hlinkClick r:id="rId3"/>
              </a:rPr>
              <a:t>wordmark.it</a:t>
            </a:r>
            <a:r>
              <a:rPr lang="en-US" dirty="0">
                <a:solidFill>
                  <a:schemeClr val="tx1"/>
                </a:solidFill>
              </a:rPr>
              <a:t>.</a:t>
            </a:r>
            <a:endParaRPr dirty="0"/>
          </a:p>
          <a:p>
            <a:pPr marL="342900" lvl="0" indent="-342900" algn="l" rtl="0">
              <a:lnSpc>
                <a:spcPct val="100000"/>
              </a:lnSpc>
              <a:spcBef>
                <a:spcPts val="1400"/>
              </a:spcBef>
              <a:spcAft>
                <a:spcPts val="0"/>
              </a:spcAft>
              <a:buSzPts val="1425"/>
              <a:buChar char="◉"/>
            </a:pPr>
            <a:r>
              <a:rPr lang="en-US" dirty="0"/>
              <a:t>Only Google fonts should be taken into consideration.</a:t>
            </a:r>
            <a:endParaRPr dirty="0"/>
          </a:p>
          <a:p>
            <a:pPr marL="342900" lvl="0" indent="-342900" algn="l" rtl="0">
              <a:lnSpc>
                <a:spcPct val="100000"/>
              </a:lnSpc>
              <a:spcBef>
                <a:spcPts val="1400"/>
              </a:spcBef>
              <a:spcAft>
                <a:spcPts val="0"/>
              </a:spcAft>
              <a:buSzPts val="1425"/>
              <a:buChar char="◉"/>
            </a:pPr>
            <a:r>
              <a:rPr lang="en-US" dirty="0"/>
              <a:t>All seven members get the same amount of code points to analyze.</a:t>
            </a:r>
            <a:endParaRPr dirty="0"/>
          </a:p>
          <a:p>
            <a:pPr marL="342900" lvl="0" indent="-342900" algn="l" rtl="0">
              <a:lnSpc>
                <a:spcPct val="100000"/>
              </a:lnSpc>
              <a:spcBef>
                <a:spcPts val="1400"/>
              </a:spcBef>
              <a:spcAft>
                <a:spcPts val="0"/>
              </a:spcAft>
              <a:buSzPts val="1425"/>
              <a:buChar char="◉"/>
            </a:pPr>
            <a:r>
              <a:rPr lang="en-US" dirty="0"/>
              <a:t>Results of analysis should be presented in the proposed template.</a:t>
            </a:r>
            <a:endParaRPr dirty="0"/>
          </a:p>
          <a:p>
            <a:pPr marL="342900" lvl="0" indent="-342900" algn="l" rtl="0">
              <a:lnSpc>
                <a:spcPct val="100000"/>
              </a:lnSpc>
              <a:spcBef>
                <a:spcPts val="1400"/>
              </a:spcBef>
              <a:spcAft>
                <a:spcPts val="0"/>
              </a:spcAft>
              <a:buSzPts val="1425"/>
              <a:buChar char="◉"/>
            </a:pPr>
            <a:r>
              <a:rPr lang="en-US" dirty="0"/>
              <a:t>All results of analysis should be discussed by GP before accepting code points as an in-script variants.</a:t>
            </a:r>
            <a:endParaRPr dirty="0"/>
          </a:p>
          <a:p>
            <a:pPr marL="342900" lvl="0" indent="-342900" algn="l" rtl="0">
              <a:lnSpc>
                <a:spcPct val="100000"/>
              </a:lnSpc>
              <a:spcBef>
                <a:spcPts val="1400"/>
              </a:spcBef>
              <a:spcAft>
                <a:spcPts val="0"/>
              </a:spcAft>
              <a:buSzPts val="1425"/>
              <a:buChar char="◉"/>
            </a:pPr>
            <a:r>
              <a:rPr lang="en-US" dirty="0"/>
              <a:t>All working material will be presented in the Final Report as Appendix.</a:t>
            </a:r>
            <a:endParaRPr dirty="0"/>
          </a:p>
          <a:p>
            <a:pPr marL="342900" lvl="0" indent="-252411" algn="l" rtl="0">
              <a:lnSpc>
                <a:spcPct val="100000"/>
              </a:lnSpc>
              <a:spcBef>
                <a:spcPts val="1400"/>
              </a:spcBef>
              <a:spcAft>
                <a:spcPts val="0"/>
              </a:spcAft>
              <a:buSzPts val="1425"/>
              <a:buNone/>
            </a:pPr>
            <a:endParaRPr dirty="0"/>
          </a:p>
          <a:p>
            <a:pPr marL="342900" lvl="0" indent="-252411" algn="l" rtl="0">
              <a:lnSpc>
                <a:spcPct val="100000"/>
              </a:lnSpc>
              <a:spcBef>
                <a:spcPts val="200"/>
              </a:spcBef>
              <a:spcAft>
                <a:spcPts val="0"/>
              </a:spcAft>
              <a:buSzPts val="1425"/>
              <a:buNone/>
            </a:pPr>
            <a:endParaRPr dirty="0"/>
          </a:p>
        </p:txBody>
      </p:sp>
    </p:spTree>
    <p:extLst>
      <p:ext uri="{BB962C8B-B14F-4D97-AF65-F5344CB8AC3E}">
        <p14:creationId xmlns:p14="http://schemas.microsoft.com/office/powerpoint/2010/main" val="3788101053"/>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03" id="{25F30A39-2A92-A44F-98FA-98CF214EB677}" vid="{888A986F-3FA9-E640-A814-3FB80A0A7F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ICANNPPT_Arial_4x3_June 2017_potx</Template>
  <TotalTime>86</TotalTime>
  <Words>1660</Words>
  <Application>Microsoft Macintosh PowerPoint</Application>
  <PresentationFormat>On-screen Show (4:3)</PresentationFormat>
  <Paragraphs>267</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Cambria</vt:lpstr>
      <vt:lpstr>Noto Sans Symbols</vt:lpstr>
      <vt:lpstr>Wingdings</vt:lpstr>
      <vt:lpstr>ICANNPPT_Arial_4x3_June 2017_potx</vt:lpstr>
      <vt:lpstr>Latin Generation Panel meeting with Integration Panel</vt:lpstr>
      <vt:lpstr>Agenda Overview </vt:lpstr>
      <vt:lpstr>Latin GP – Short History</vt:lpstr>
      <vt:lpstr>Latin Script Geographic and Linguistic Spread</vt:lpstr>
      <vt:lpstr>Latin GP – Scope of Work for Code Point Analysis </vt:lpstr>
      <vt:lpstr>Latin GP – Members</vt:lpstr>
      <vt:lpstr>Latin GP – Project Timeline</vt:lpstr>
      <vt:lpstr>Latin GP – Work Accomplished</vt:lpstr>
      <vt:lpstr>Latin GP – In-Script Variant Analysis – Work Organization</vt:lpstr>
      <vt:lpstr>Latin GP -  In-Script Variant Analysis Framework</vt:lpstr>
      <vt:lpstr>Latin GP – Variant Principles Matrix Proposal  (to be finalized)</vt:lpstr>
      <vt:lpstr>Latin GP – In-Script Variant – Visual Analysis</vt:lpstr>
      <vt:lpstr>Latin GP – In-Script Variant – HTML Underlining</vt:lpstr>
      <vt:lpstr>Latin GP – In-Script Variant – HTML Underlining</vt:lpstr>
      <vt:lpstr>Latin GP – In-Script Variant – Non-Visual Analysis</vt:lpstr>
      <vt:lpstr>Latin GP – In-Script Variant – Diacritics</vt:lpstr>
      <vt:lpstr>Latin GP – In-Script Variant – Diacritics</vt:lpstr>
      <vt:lpstr>Latin GP – In-Script Variant – Diacritics</vt:lpstr>
      <vt:lpstr>Latin GP – In-Script Variant – IDNA Compatibility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Pitinan Kooarmornpatana</dc:creator>
  <cp:lastModifiedBy>Pitinan Kooarmornpatana</cp:lastModifiedBy>
  <cp:revision>3</cp:revision>
  <cp:lastPrinted>2018-03-02T16:33:35Z</cp:lastPrinted>
  <dcterms:created xsi:type="dcterms:W3CDTF">2020-02-05T11:35:22Z</dcterms:created>
  <dcterms:modified xsi:type="dcterms:W3CDTF">2020-02-05T13:02:42Z</dcterms:modified>
</cp:coreProperties>
</file>