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5" r:id="rId1"/>
  </p:sldMasterIdLst>
  <p:notesMasterIdLst>
    <p:notesMasterId r:id="rId6"/>
  </p:notesMasterIdLst>
  <p:handoutMasterIdLst>
    <p:handoutMasterId r:id="rId7"/>
  </p:handoutMasterIdLst>
  <p:sldIdLst>
    <p:sldId id="347" r:id="rId2"/>
    <p:sldId id="348" r:id="rId3"/>
    <p:sldId id="349" r:id="rId4"/>
    <p:sldId id="350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2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240F"/>
    <a:srgbClr val="CB460F"/>
    <a:srgbClr val="FA5B36"/>
    <a:srgbClr val="0E4B91"/>
    <a:srgbClr val="18548A"/>
    <a:srgbClr val="15538C"/>
    <a:srgbClr val="0B2F49"/>
    <a:srgbClr val="092F4B"/>
    <a:srgbClr val="A1472D"/>
    <a:srgbClr val="A347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49" autoAdjust="0"/>
    <p:restoredTop sz="81098" autoAdjust="0"/>
  </p:normalViewPr>
  <p:slideViewPr>
    <p:cSldViewPr snapToGrid="0" snapToObjects="1">
      <p:cViewPr varScale="1">
        <p:scale>
          <a:sx n="86" d="100"/>
          <a:sy n="86" d="100"/>
        </p:scale>
        <p:origin x="2168" y="200"/>
      </p:cViewPr>
      <p:guideLst>
        <p:guide orient="horz" pos="142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7" d="100"/>
          <a:sy n="77" d="100"/>
        </p:scale>
        <p:origin x="3664" y="20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F13CC-A6A6-524A-A0F8-DAB9B298E3B6}" type="datetimeFigureOut">
              <a:rPr lang="en-US" smtClean="0"/>
              <a:pPr/>
              <a:t>10/6/17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ED518-EFD6-E34B-989E-6B6564A755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004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614CD-FA73-DF49-AA13-A5EF746D725A}" type="datetimeFigureOut">
              <a:rPr lang="en-US" smtClean="0"/>
              <a:pPr/>
              <a:t>10/6/17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02FF9-4628-B146-9948-95257A430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994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Scope:</a:t>
            </a:r>
          </a:p>
          <a:p>
            <a:r>
              <a:rPr lang="en-US" dirty="0" smtClean="0"/>
              <a:t>Latin</a:t>
            </a:r>
            <a:r>
              <a:rPr lang="en-US" baseline="0" dirty="0" smtClean="0"/>
              <a:t> GP Repertoire could result in exactly the repertoire of Latin code points included in MSR-2, or a subset of it, or a superset. The latter is less likely to occur as there is an expectation from the IP that the repertoire should strictly be constraint by the maximal starting repertoire (i.e. currently MSR-2).</a:t>
            </a:r>
          </a:p>
          <a:p>
            <a:endParaRPr lang="en-US" baseline="0" dirty="0" smtClean="0"/>
          </a:p>
          <a:p>
            <a:r>
              <a:rPr lang="en-US" baseline="0" dirty="0" smtClean="0"/>
              <a:t>Cross-script analysis will be done on a per-script basis. Meaning, Latin-Cyrillic or Latin-Greek. There should not be an expectation that variant rules in Latin-Cyrillic table applies to the Latin-Greek table.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“sufficiently universal” = widely recognized across all Latin script users. For example: the convention of </a:t>
            </a:r>
            <a:r>
              <a:rPr lang="en-US" baseline="0" dirty="0" err="1" smtClean="0"/>
              <a:t>ö</a:t>
            </a:r>
            <a:r>
              <a:rPr lang="en-US" baseline="0" dirty="0" smtClean="0"/>
              <a:t> = </a:t>
            </a:r>
            <a:r>
              <a:rPr lang="en-US" baseline="0" dirty="0" err="1" smtClean="0"/>
              <a:t>oe</a:t>
            </a:r>
            <a:r>
              <a:rPr lang="en-US" baseline="0" dirty="0" smtClean="0"/>
              <a:t> is used in a certain language, but not in others. This would be an example of NOT sufficiently universal.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011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37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649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037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em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7.e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7.em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1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1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emf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emf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emf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emf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7.emf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7.emf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7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7.emf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emf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emf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emf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emf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7.emf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7.emf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7.emf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7.emf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emf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emf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emf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7.emf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7.emf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7.emf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7.emf"/></Relationships>
</file>

<file path=ppt/slideLayouts/_rels/slideLayout47.xml.rels><?xml version="1.0" encoding="UTF-8" standalone="yes"?>
<Relationships xmlns="http://schemas.openxmlformats.org/package/2006/relationships"><Relationship Id="rId9" Type="http://schemas.openxmlformats.org/officeDocument/2006/relationships/hyperlink" Target="https://twitter.com/icann" TargetMode="External"/><Relationship Id="rId20" Type="http://schemas.openxmlformats.org/officeDocument/2006/relationships/hyperlink" Target="https://www.slideshare.net/icannpresentations" TargetMode="External"/><Relationship Id="rId10" Type="http://schemas.openxmlformats.org/officeDocument/2006/relationships/hyperlink" Target="twitter.com/icann" TargetMode="External"/><Relationship Id="rId11" Type="http://schemas.openxmlformats.org/officeDocument/2006/relationships/image" Target="../media/image22.png"/><Relationship Id="rId12" Type="http://schemas.openxmlformats.org/officeDocument/2006/relationships/hyperlink" Target="http://www.facebook.com/icannorg" TargetMode="External"/><Relationship Id="rId13" Type="http://schemas.openxmlformats.org/officeDocument/2006/relationships/hyperlink" Target="facebook.com/icannorg" TargetMode="External"/><Relationship Id="rId14" Type="http://schemas.openxmlformats.org/officeDocument/2006/relationships/image" Target="../media/image23.png"/><Relationship Id="rId15" Type="http://schemas.openxmlformats.org/officeDocument/2006/relationships/hyperlink" Target="youtube.com/user/ICANNnews" TargetMode="External"/><Relationship Id="rId16" Type="http://schemas.openxmlformats.org/officeDocument/2006/relationships/image" Target="../media/image24.png"/><Relationship Id="rId17" Type="http://schemas.openxmlformats.org/officeDocument/2006/relationships/hyperlink" Target="http://www.youtube.com/icannnews" TargetMode="External"/><Relationship Id="rId18" Type="http://schemas.openxmlformats.org/officeDocument/2006/relationships/hyperlink" Target="https://soundcloud.com/icann" TargetMode="External"/><Relationship Id="rId19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emf"/><Relationship Id="rId3" Type="http://schemas.openxmlformats.org/officeDocument/2006/relationships/hyperlink" Target="http://www.flickr.com/photos/icann" TargetMode="External"/><Relationship Id="rId4" Type="http://schemas.openxmlformats.org/officeDocument/2006/relationships/hyperlink" Target="flickr.com/photos/icann" TargetMode="External"/><Relationship Id="rId5" Type="http://schemas.openxmlformats.org/officeDocument/2006/relationships/image" Target="../media/image20.png"/><Relationship Id="rId6" Type="http://schemas.openxmlformats.org/officeDocument/2006/relationships/hyperlink" Target="https://www.linkedin.com/company/icann" TargetMode="External"/><Relationship Id="rId7" Type="http://schemas.openxmlformats.org/officeDocument/2006/relationships/hyperlink" Target="linkedin.com/company/icann" TargetMode="External"/><Relationship Id="rId8" Type="http://schemas.openxmlformats.org/officeDocument/2006/relationships/image" Target="../media/image21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emf"/><Relationship Id="rId3" Type="http://schemas.openxmlformats.org/officeDocument/2006/relationships/image" Target="../media/image27.emf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emf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jpeg"/><Relationship Id="rId3" Type="http://schemas.openxmlformats.org/officeDocument/2006/relationships/image" Target="../media/image19.emf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jpe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0.jpeg"/><Relationship Id="rId3" Type="http://schemas.openxmlformats.org/officeDocument/2006/relationships/image" Target="../media/image31.emf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0.jpeg"/><Relationship Id="rId3" Type="http://schemas.openxmlformats.org/officeDocument/2006/relationships/image" Target="../media/image31.emf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0.jpeg"/><Relationship Id="rId3" Type="http://schemas.openxmlformats.org/officeDocument/2006/relationships/image" Target="../media/image31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609600" y="1470212"/>
            <a:ext cx="7907338" cy="457181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>
                <a:solidFill>
                  <a:srgbClr val="000000"/>
                </a:solidFill>
              </a:defRPr>
            </a:lvl1pPr>
            <a:lvl2pPr marL="798513" indent="-341313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>
                <a:solidFill>
                  <a:srgbClr val="000000"/>
                </a:solidFill>
              </a:defRPr>
            </a:lvl2pPr>
            <a:lvl3pPr marL="1255713" indent="-341313">
              <a:spcBef>
                <a:spcPts val="500"/>
              </a:spcBef>
              <a:buFont typeface="Arial" panose="020B0604020202020204" pitchFamily="34" charset="0"/>
              <a:buChar char="•"/>
              <a:defRPr sz="1900">
                <a:solidFill>
                  <a:srgbClr val="000000"/>
                </a:solidFill>
              </a:defRPr>
            </a:lvl3pPr>
            <a:lvl4pPr>
              <a:defRPr sz="1900">
                <a:solidFill>
                  <a:srgbClr val="000000"/>
                </a:solidFill>
              </a:defRPr>
            </a:lvl4pPr>
            <a:lvl5pPr>
              <a:defRPr sz="19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Place text here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 bullet</a:t>
            </a:r>
          </a:p>
        </p:txBody>
      </p:sp>
    </p:spTree>
    <p:extLst/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ernate 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34" name="Oval 33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422" y="749729"/>
            <a:ext cx="9144000" cy="5346700"/>
          </a:xfrm>
          <a:prstGeom prst="rect">
            <a:avLst/>
          </a:prstGeom>
          <a:gradFill>
            <a:gsLst>
              <a:gs pos="0">
                <a:schemeClr val="bg1">
                  <a:alpha val="75000"/>
                </a:schemeClr>
              </a:gs>
              <a:gs pos="69000">
                <a:schemeClr val="tx2">
                  <a:lumMod val="20000"/>
                  <a:lumOff val="80000"/>
                  <a:alpha val="62000"/>
                </a:schemeClr>
              </a:gs>
              <a:gs pos="24000">
                <a:schemeClr val="tx2">
                  <a:lumMod val="20000"/>
                  <a:lumOff val="80000"/>
                  <a:alpha val="4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Slide Number Placeholder 5"/>
          <p:cNvSpPr txBox="1">
            <a:spLocks/>
          </p:cNvSpPr>
          <p:nvPr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/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ernate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34" name="Oval 33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Slide Number Placeholder 5"/>
          <p:cNvSpPr txBox="1">
            <a:spLocks/>
          </p:cNvSpPr>
          <p:nvPr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/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ternate Backgroun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2" y="608083"/>
            <a:ext cx="9141417" cy="571911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/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24754"/>
            <a:ext cx="7932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/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33718"/>
            <a:ext cx="7932000" cy="1759349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/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88894"/>
            <a:ext cx="7932000" cy="1804173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/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/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/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70966"/>
            <a:ext cx="7932000" cy="1822102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/>
  </p:cSld>
  <p:clrMapOvr>
    <a:masterClrMapping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/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1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6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6" y="3562904"/>
            <a:ext cx="8119206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6" y="4252817"/>
            <a:ext cx="8119206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6" y="4553317"/>
            <a:ext cx="8119206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999" y="5507609"/>
            <a:ext cx="1189827" cy="94920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6" y="2854692"/>
            <a:ext cx="8119206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/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/>
  </p:cSld>
  <p:clrMapOvr>
    <a:masterClrMapping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/>
  </p:cSld>
  <p:clrMapOvr>
    <a:masterClrMapping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/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ers Divider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9" name="Slide Number Placeholder 5"/>
          <p:cNvSpPr txBox="1">
            <a:spLocks/>
          </p:cNvSpPr>
          <p:nvPr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6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50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/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ers Divider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/>
  </p:cSld>
  <p:clrMapOvr>
    <a:masterClrMapping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ers Divider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/>
  </p:cSld>
  <p:clrMapOvr>
    <a:masterClrMapping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ers Divider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/>
  </p:cSld>
  <p:clrMapOvr>
    <a:masterClrMapping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ers Divider 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/>
  </p:cSld>
  <p:clrMapOvr>
    <a:masterClrMapping/>
  </p:clrMapOvr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ers Divider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/>
  </p:cSld>
  <p:clrMapOvr>
    <a:masterClrMapping/>
  </p:clrMapOvr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ers Divider 1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/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1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4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3" y="3562904"/>
            <a:ext cx="811987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3" y="4252817"/>
            <a:ext cx="811987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3" y="4544352"/>
            <a:ext cx="811987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992" y="5512926"/>
            <a:ext cx="1193800" cy="952500"/>
          </a:xfrm>
          <a:prstGeom prst="rect">
            <a:avLst/>
          </a:prstGeom>
        </p:spPr>
      </p:pic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3" y="2854692"/>
            <a:ext cx="811987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/>
  </p:cSld>
  <p:clrMapOvr>
    <a:masterClrMapping/>
  </p:clrMapOvr>
  <p:hf hd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ers Divider 1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/>
  </p:cSld>
  <p:clrMapOvr>
    <a:masterClrMapping/>
  </p:clrMapOvr>
  <p:hf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ers Divider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28" name="Slide Number Placeholder 5"/>
          <p:cNvSpPr txBox="1">
            <a:spLocks/>
          </p:cNvSpPr>
          <p:nvPr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44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5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6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/>
  </p:cSld>
  <p:clrMapOvr>
    <a:masterClrMapping/>
  </p:clrMapOvr>
  <p:hf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ers Divider 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1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/>
  </p:cSld>
  <p:clrMapOvr>
    <a:masterClrMapping/>
  </p:clrMapOvr>
  <p:hf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ers Divider 2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/>
  </p:cSld>
  <p:clrMapOvr>
    <a:masterClrMapping/>
  </p:clrMapOvr>
  <p:hf hd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ers Divider 2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/>
  </p:cSld>
  <p:clrMapOvr>
    <a:masterClrMapping/>
  </p:clrMapOvr>
  <p:hf hd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ers Divider 2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/>
  </p:cSld>
  <p:clrMapOvr>
    <a:masterClrMapping/>
  </p:clrMapOvr>
  <p:hf hd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ers Divider 2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/>
  </p:cSld>
  <p:clrMapOvr>
    <a:masterClrMapping/>
  </p:clrMapOvr>
  <p:hf hd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ers Divider 2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Arc 39"/>
          <p:cNvSpPr/>
          <p:nvPr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sp>
        <p:nvSpPr>
          <p:cNvPr id="41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7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9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0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/>
  </p:cSld>
  <p:clrMapOvr>
    <a:masterClrMapping/>
  </p:clrMapOvr>
  <p:hf hd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ers Divider 2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/>
  </p:cSld>
  <p:clrMapOvr>
    <a:masterClrMapping/>
  </p:clrMapOvr>
  <p:hf hd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ers Divider 5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/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834554" y="3552825"/>
            <a:ext cx="0" cy="2529961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Arc 19"/>
          <p:cNvSpPr/>
          <p:nvPr/>
        </p:nvSpPr>
        <p:spPr>
          <a:xfrm rot="16200000">
            <a:off x="1834554" y="3494144"/>
            <a:ext cx="121764" cy="121764"/>
          </a:xfrm>
          <a:prstGeom prst="arc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1895439" y="3494144"/>
            <a:ext cx="6691671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076" y="4878249"/>
            <a:ext cx="1189829" cy="949200"/>
          </a:xfrm>
          <a:prstGeom prst="rect">
            <a:avLst/>
          </a:prstGeom>
        </p:spPr>
      </p:pic>
      <p:sp>
        <p:nvSpPr>
          <p:cNvPr id="1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/>
  </p:cSld>
  <p:clrMapOvr>
    <a:masterClrMapping/>
  </p:clrMapOvr>
  <p:hf hdr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ers Divider 5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/>
  </p:cSld>
  <p:clrMapOvr>
    <a:masterClrMapping/>
  </p:clrMapOvr>
  <p:hf hdr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ers Divider 5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/>
  </p:cSld>
  <p:clrMapOvr>
    <a:masterClrMapping/>
  </p:clrMapOvr>
  <p:hf hdr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ers Divider 5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/>
  </p:cSld>
  <p:clrMapOvr>
    <a:masterClrMapping/>
  </p:clrMapOvr>
  <p:hf hdr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ers Divider 5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/>
  </p:cSld>
  <p:clrMapOvr>
    <a:masterClrMapping/>
  </p:clrMapOvr>
  <p:hf hdr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ers Divider 5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/>
  </p:cSld>
  <p:clrMapOvr>
    <a:masterClrMapping/>
  </p:clrMapOvr>
  <p:hf hdr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ers Divider 5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/>
  </p:cSld>
  <p:clrMapOvr>
    <a:masterClrMapping/>
  </p:clrMapOvr>
  <p:hf hdr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ers Divider 5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/>
  </p:cSld>
  <p:clrMapOvr>
    <a:masterClrMapping/>
  </p:clrMapOvr>
  <p:hf hdr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Engage with ICAN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13656" y="685224"/>
            <a:ext cx="6830343" cy="1864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4" name="Text Placeholder 32"/>
          <p:cNvSpPr txBox="1">
            <a:spLocks/>
          </p:cNvSpPr>
          <p:nvPr/>
        </p:nvSpPr>
        <p:spPr bwMode="auto">
          <a:xfrm>
            <a:off x="2543489" y="1552703"/>
            <a:ext cx="6600509" cy="32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20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5" name="Text Placeholder 33"/>
          <p:cNvSpPr txBox="1">
            <a:spLocks/>
          </p:cNvSpPr>
          <p:nvPr/>
        </p:nvSpPr>
        <p:spPr bwMode="auto">
          <a:xfrm>
            <a:off x="2543489" y="1049144"/>
            <a:ext cx="5230690" cy="32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AU" sz="2700" b="1" dirty="0">
                <a:solidFill>
                  <a:schemeClr val="bg1"/>
                </a:solidFill>
                <a:latin typeface="+mn-lt"/>
                <a:ea typeface="Segoe UI" charset="0"/>
                <a:cs typeface="Arial"/>
              </a:rPr>
              <a:t>Thank You and Questions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1" y="685224"/>
            <a:ext cx="2232955" cy="1864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white"/>
              </a:solidFill>
              <a:cs typeface="Arial"/>
            </a:endParaRPr>
          </a:p>
        </p:txBody>
      </p:sp>
      <p:pic>
        <p:nvPicPr>
          <p:cNvPr id="7" name="Picture 6" descr="ICANN_Logo_W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82" y="871077"/>
            <a:ext cx="1962493" cy="1523172"/>
          </a:xfrm>
          <a:prstGeom prst="rect">
            <a:avLst/>
          </a:prstGeom>
        </p:spPr>
      </p:pic>
      <p:sp>
        <p:nvSpPr>
          <p:cNvPr id="30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2543489" y="1865312"/>
            <a:ext cx="5973449" cy="3465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1pPr>
            <a:lvl2pPr marL="4572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2pPr>
            <a:lvl3pPr marL="9144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3pPr>
            <a:lvl4pPr marL="13716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4pPr>
            <a:lvl5pPr marL="1828800" indent="0">
              <a:buFontTx/>
              <a:buNone/>
              <a:defRPr lang="en-US" sz="2000" kern="1200" dirty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5pPr>
          </a:lstStyle>
          <a:p>
            <a:pPr lvl="0"/>
            <a:r>
              <a:rPr lang="en-US" dirty="0"/>
              <a:t>Email: email</a:t>
            </a:r>
          </a:p>
        </p:txBody>
      </p:sp>
      <p:sp>
        <p:nvSpPr>
          <p:cNvPr id="3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Engage with ICANN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2543489" y="4228306"/>
            <a:ext cx="3416667" cy="365760"/>
            <a:chOff x="5325979" y="4715893"/>
            <a:chExt cx="3416667" cy="365760"/>
          </a:xfrm>
        </p:grpSpPr>
        <p:sp>
          <p:nvSpPr>
            <p:cNvPr id="33" name="Text Placeholder 32"/>
            <p:cNvSpPr txBox="1">
              <a:spLocks/>
            </p:cNvSpPr>
            <p:nvPr/>
          </p:nvSpPr>
          <p:spPr>
            <a:xfrm>
              <a:off x="5793339" y="4734885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flickr.com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34" name="Picture 33" descr="1420947842_social_style_3_flikr-128.png">
              <a:hlinkClick r:id="rId4" action="ppaction://hlinkfile"/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4715893"/>
              <a:ext cx="365760" cy="365760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2543489" y="4726326"/>
            <a:ext cx="3636602" cy="365760"/>
            <a:chOff x="1235726" y="5571713"/>
            <a:chExt cx="3636602" cy="365760"/>
          </a:xfrm>
        </p:grpSpPr>
        <p:sp>
          <p:nvSpPr>
            <p:cNvPr id="36" name="Text Placeholder 32"/>
            <p:cNvSpPr txBox="1">
              <a:spLocks/>
            </p:cNvSpPr>
            <p:nvPr/>
          </p:nvSpPr>
          <p:spPr>
            <a:xfrm>
              <a:off x="1703086" y="5592033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linkedin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/company/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37" name="Picture 36" descr="1420948164_social_style_3_in-128.png">
              <a:hlinkClick r:id="rId7" action="ppaction://hlinkfile"/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5571713"/>
              <a:ext cx="365760" cy="365760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2543489" y="2734246"/>
            <a:ext cx="2809587" cy="365760"/>
            <a:chOff x="1235726" y="3073176"/>
            <a:chExt cx="2809587" cy="365760"/>
          </a:xfrm>
        </p:grpSpPr>
        <p:sp>
          <p:nvSpPr>
            <p:cNvPr id="39" name="Text Placeholder 32"/>
            <p:cNvSpPr txBox="1">
              <a:spLocks/>
            </p:cNvSpPr>
            <p:nvPr/>
          </p:nvSpPr>
          <p:spPr>
            <a:xfrm>
              <a:off x="1703087" y="3093496"/>
              <a:ext cx="2342226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9"/>
                </a:rPr>
                <a:t>@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9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0" name="Picture 39" descr="1420948433_social_style_3_twiter-128.png">
              <a:hlinkClick r:id="rId10" action="ppaction://hlinkfile"/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2543489" y="3232266"/>
            <a:ext cx="3730320" cy="365760"/>
            <a:chOff x="1235727" y="3892739"/>
            <a:chExt cx="3730320" cy="365760"/>
          </a:xfrm>
        </p:grpSpPr>
        <p:sp>
          <p:nvSpPr>
            <p:cNvPr id="42" name="Text Placeholder 32"/>
            <p:cNvSpPr txBox="1">
              <a:spLocks/>
            </p:cNvSpPr>
            <p:nvPr/>
          </p:nvSpPr>
          <p:spPr>
            <a:xfrm>
              <a:off x="1703086" y="3913059"/>
              <a:ext cx="3262961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facebook.com/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icannorg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 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3" name="Picture 42" descr="1420948141_social_style_3_facebook-128.png">
              <a:hlinkClick r:id="rId13" action="ppaction://hlinkfile"/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7" y="3892739"/>
              <a:ext cx="365760" cy="365760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>
            <a:off x="2543489" y="3730286"/>
            <a:ext cx="3636602" cy="365760"/>
            <a:chOff x="1235726" y="4721075"/>
            <a:chExt cx="3636602" cy="365760"/>
          </a:xfrm>
        </p:grpSpPr>
        <p:pic>
          <p:nvPicPr>
            <p:cNvPr id="45" name="Picture 44" descr="1420948149_social_style_3_youtube-128.png">
              <a:hlinkClick r:id="rId15" action="ppaction://hlinkfile"/>
            </p:cNvPr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4721075"/>
              <a:ext cx="365760" cy="365760"/>
            </a:xfrm>
            <a:prstGeom prst="rect">
              <a:avLst/>
            </a:prstGeom>
          </p:spPr>
        </p:pic>
        <p:sp>
          <p:nvSpPr>
            <p:cNvPr id="46" name="Text Placeholder 32"/>
            <p:cNvSpPr txBox="1">
              <a:spLocks/>
            </p:cNvSpPr>
            <p:nvPr/>
          </p:nvSpPr>
          <p:spPr>
            <a:xfrm>
              <a:off x="1703086" y="4734885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youtube.com/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icannnews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2543489" y="5722367"/>
            <a:ext cx="2586167" cy="365760"/>
            <a:chOff x="5325979" y="3073176"/>
            <a:chExt cx="2586167" cy="365760"/>
          </a:xfrm>
        </p:grpSpPr>
        <p:sp>
          <p:nvSpPr>
            <p:cNvPr id="48" name="Text Placeholder 32"/>
            <p:cNvSpPr txBox="1">
              <a:spLocks/>
            </p:cNvSpPr>
            <p:nvPr/>
          </p:nvSpPr>
          <p:spPr>
            <a:xfrm>
              <a:off x="5793339" y="3093496"/>
              <a:ext cx="21188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soundcloud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/>
        </p:nvGrpSpPr>
        <p:grpSpPr>
          <a:xfrm>
            <a:off x="2543489" y="5224346"/>
            <a:ext cx="3416667" cy="365760"/>
            <a:chOff x="5325979" y="5571713"/>
            <a:chExt cx="3416667" cy="365760"/>
          </a:xfrm>
        </p:grpSpPr>
        <p:sp>
          <p:nvSpPr>
            <p:cNvPr id="51" name="Text Placeholder 32"/>
            <p:cNvSpPr txBox="1">
              <a:spLocks/>
            </p:cNvSpPr>
            <p:nvPr/>
          </p:nvSpPr>
          <p:spPr>
            <a:xfrm>
              <a:off x="5793339" y="5592033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slideshare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icannpresentations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52" name="Picture 51" descr="1420948164_social_style_3_in-128.png">
              <a:hlinkClick r:id="rId7" action="ppaction://hlinkfile"/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5571713"/>
              <a:ext cx="365760" cy="365760"/>
            </a:xfrm>
            <a:prstGeom prst="rect">
              <a:avLst/>
            </a:prstGeom>
          </p:spPr>
        </p:pic>
      </p:grpSp>
    </p:spTree>
    <p:extLst/>
  </p:cSld>
  <p:clrMapOvr>
    <a:masterClrMapping/>
  </p:clrMapOvr>
  <p:hf hdr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gage with ICAN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 Placeholder 32"/>
          <p:cNvSpPr txBox="1">
            <a:spLocks/>
          </p:cNvSpPr>
          <p:nvPr/>
        </p:nvSpPr>
        <p:spPr bwMode="auto">
          <a:xfrm>
            <a:off x="2191310" y="2425013"/>
            <a:ext cx="6330715" cy="34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5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1500" b="1" dirty="0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15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31" name="Text Placeholder 33"/>
          <p:cNvSpPr txBox="1">
            <a:spLocks/>
          </p:cNvSpPr>
          <p:nvPr/>
        </p:nvSpPr>
        <p:spPr bwMode="auto">
          <a:xfrm>
            <a:off x="374212" y="862601"/>
            <a:ext cx="7403218" cy="39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endParaRPr lang="en-AU" sz="2700" b="1" dirty="0">
              <a:solidFill>
                <a:schemeClr val="bg1"/>
              </a:solidFill>
              <a:latin typeface="+mn-lt"/>
              <a:ea typeface="Segoe UI" charset="0"/>
              <a:cs typeface="Arial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799" y="1039938"/>
            <a:ext cx="4287549" cy="760694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1811695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 flipH="1">
            <a:off x="0" y="6320453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1878697" y="6320453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 flipH="1">
            <a:off x="8610117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 flipH="1">
            <a:off x="8610117" y="2196678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42" name="Straight Connector 41"/>
          <p:cNvCxnSpPr>
            <a:endCxn id="43" idx="0"/>
          </p:cNvCxnSpPr>
          <p:nvPr/>
        </p:nvCxnSpPr>
        <p:spPr>
          <a:xfrm flipV="1">
            <a:off x="1834554" y="2281331"/>
            <a:ext cx="0" cy="399740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Arc 42"/>
          <p:cNvSpPr/>
          <p:nvPr/>
        </p:nvSpPr>
        <p:spPr>
          <a:xfrm rot="16200000">
            <a:off x="1834554" y="2220449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1895439" y="2220449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8686803" y="6320453"/>
            <a:ext cx="45719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8678063" y="2219538"/>
            <a:ext cx="46593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" name="Picture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2578" y="2842544"/>
            <a:ext cx="3149229" cy="3236708"/>
          </a:xfrm>
          <a:prstGeom prst="rect">
            <a:avLst/>
          </a:prstGeom>
        </p:spPr>
      </p:pic>
      <p:sp>
        <p:nvSpPr>
          <p:cNvPr id="2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8856010" cy="531346"/>
          </a:xfrm>
          <a:prstGeom prst="rect">
            <a:avLst/>
          </a:prstGeom>
        </p:spPr>
        <p:txBody>
          <a:bodyPr lIns="0" rIns="0"/>
          <a:lstStyle>
            <a:lvl1pPr>
              <a:defRPr lang="en-US" smtClean="0">
                <a:solidFill>
                  <a:schemeClr val="bg1"/>
                </a:solidFill>
                <a:ea typeface="Segoe UI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+mn-lt"/>
              </a:rPr>
              <a:t>Engage with ICANN – </a:t>
            </a:r>
            <a:r>
              <a:rPr lang="en-US" dirty="0">
                <a:solidFill>
                  <a:schemeClr val="bg1"/>
                </a:solidFill>
                <a:latin typeface="+mn-lt"/>
                <a:ea typeface="Segoe UI" charset="0"/>
              </a:rPr>
              <a:t>Thank You and Questions</a:t>
            </a:r>
            <a:endParaRPr lang="en-US" dirty="0"/>
          </a:p>
        </p:txBody>
      </p:sp>
    </p:spTree>
    <p:extLst/>
  </p:cSld>
  <p:clrMapOvr>
    <a:masterClrMapping/>
  </p:clrMapOvr>
  <p:hf hdr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0" y="2110371"/>
            <a:ext cx="9198524" cy="4759071"/>
            <a:chOff x="0" y="2110371"/>
            <a:chExt cx="9198524" cy="4759071"/>
          </a:xfrm>
        </p:grpSpPr>
        <p:sp>
          <p:nvSpPr>
            <p:cNvPr id="3" name="Freeform 2"/>
            <p:cNvSpPr/>
            <p:nvPr userDrawn="1"/>
          </p:nvSpPr>
          <p:spPr>
            <a:xfrm>
              <a:off x="0" y="2110371"/>
              <a:ext cx="9198524" cy="4759071"/>
            </a:xfrm>
            <a:custGeom>
              <a:avLst/>
              <a:gdLst>
                <a:gd name="connsiteX0" fmla="*/ 0 w 9198524"/>
                <a:gd name="connsiteY0" fmla="*/ 0 h 5515904"/>
                <a:gd name="connsiteX1" fmla="*/ 9198524 w 9198524"/>
                <a:gd name="connsiteY1" fmla="*/ 3014506 h 5515904"/>
                <a:gd name="connsiteX2" fmla="*/ 9198524 w 9198524"/>
                <a:gd name="connsiteY2" fmla="*/ 5477421 h 5515904"/>
                <a:gd name="connsiteX3" fmla="*/ 0 w 9198524"/>
                <a:gd name="connsiteY3" fmla="*/ 5515904 h 5515904"/>
                <a:gd name="connsiteX4" fmla="*/ 0 w 9198524"/>
                <a:gd name="connsiteY4" fmla="*/ 0 h 5515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98524" h="5515904">
                  <a:moveTo>
                    <a:pt x="0" y="0"/>
                  </a:moveTo>
                  <a:lnTo>
                    <a:pt x="9198524" y="3014506"/>
                  </a:lnTo>
                  <a:lnTo>
                    <a:pt x="9198524" y="5477421"/>
                  </a:lnTo>
                  <a:lnTo>
                    <a:pt x="0" y="5515904"/>
                  </a:lnTo>
                  <a:cubicBezTo>
                    <a:pt x="4276" y="3685821"/>
                    <a:pt x="8553" y="1855738"/>
                    <a:pt x="0" y="0"/>
                  </a:cubicBezTo>
                  <a:close/>
                </a:path>
              </a:pathLst>
            </a:custGeom>
            <a:solidFill>
              <a:srgbClr val="1768B1">
                <a:alpha val="17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3"/>
            <p:cNvSpPr/>
            <p:nvPr userDrawn="1"/>
          </p:nvSpPr>
          <p:spPr>
            <a:xfrm>
              <a:off x="1" y="3174865"/>
              <a:ext cx="9144000" cy="3694577"/>
            </a:xfrm>
            <a:custGeom>
              <a:avLst/>
              <a:gdLst>
                <a:gd name="connsiteX0" fmla="*/ 6029715 w 6029715"/>
                <a:gd name="connsiteY0" fmla="*/ 0 h 6875638"/>
                <a:gd name="connsiteX1" fmla="*/ 6029715 w 6029715"/>
                <a:gd name="connsiteY1" fmla="*/ 6875638 h 6875638"/>
                <a:gd name="connsiteX2" fmla="*/ 0 w 6029715"/>
                <a:gd name="connsiteY2" fmla="*/ 6875638 h 6875638"/>
                <a:gd name="connsiteX3" fmla="*/ 6029715 w 6029715"/>
                <a:gd name="connsiteY3" fmla="*/ 0 h 6875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29715" h="6875638">
                  <a:moveTo>
                    <a:pt x="6029715" y="0"/>
                  </a:moveTo>
                  <a:lnTo>
                    <a:pt x="6029715" y="6875638"/>
                  </a:lnTo>
                  <a:lnTo>
                    <a:pt x="0" y="6875638"/>
                  </a:lnTo>
                  <a:lnTo>
                    <a:pt x="6029715" y="0"/>
                  </a:lnTo>
                  <a:close/>
                </a:path>
              </a:pathLst>
            </a:custGeom>
            <a:solidFill>
              <a:srgbClr val="1768B1">
                <a:alpha val="1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 descr="foot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18497"/>
            <a:ext cx="9152141" cy="547644"/>
          </a:xfrm>
          <a:prstGeom prst="rect">
            <a:avLst/>
          </a:prstGeom>
        </p:spPr>
      </p:pic>
      <p:sp>
        <p:nvSpPr>
          <p:cNvPr id="34" name="Slide Number Placeholder 5"/>
          <p:cNvSpPr txBox="1">
            <a:spLocks/>
          </p:cNvSpPr>
          <p:nvPr userDrawn="1"/>
        </p:nvSpPr>
        <p:spPr>
          <a:xfrm>
            <a:off x="6826732" y="641496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300" smtClean="0">
                <a:solidFill>
                  <a:srgbClr val="FFFFFF"/>
                </a:solidFill>
                <a:latin typeface="Arial"/>
                <a:cs typeface="Arial"/>
              </a:rPr>
              <a:t>   |   </a:t>
            </a:r>
            <a:fld id="{D43A6F16-D3CF-4F46-B6D9-B3CAB1B87938}" type="slidenum">
              <a:rPr lang="en-US" sz="1300" smtClean="0">
                <a:solidFill>
                  <a:srgbClr val="FFFFFF"/>
                </a:solidFill>
                <a:latin typeface="Arial"/>
                <a:cs typeface="Arial"/>
              </a:rPr>
              <a:pPr algn="r"/>
              <a:t>‹#›</a:t>
            </a:fld>
            <a:endParaRPr lang="en-US" sz="13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5" name="Title 19"/>
          <p:cNvSpPr>
            <a:spLocks noGrp="1"/>
          </p:cNvSpPr>
          <p:nvPr userDrawn="1">
            <p:ph type="title" hasCustomPrompt="1"/>
          </p:nvPr>
        </p:nvSpPr>
        <p:spPr>
          <a:xfrm>
            <a:off x="0" y="-7478"/>
            <a:ext cx="9144000" cy="710655"/>
          </a:xfrm>
          <a:prstGeom prst="rect">
            <a:avLst/>
          </a:prstGeom>
          <a:solidFill>
            <a:srgbClr val="1768B1"/>
          </a:solidFill>
        </p:spPr>
        <p:txBody>
          <a:bodyPr vert="horz"/>
          <a:lstStyle>
            <a:lvl1pPr marL="292100" algn="l">
              <a:lnSpc>
                <a:spcPts val="3980"/>
              </a:lnSpc>
              <a:defRPr sz="3000" b="0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959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2 Decor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1834554" y="3552825"/>
            <a:ext cx="0" cy="252996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Arc 14"/>
          <p:cNvSpPr/>
          <p:nvPr/>
        </p:nvSpPr>
        <p:spPr>
          <a:xfrm rot="16200000">
            <a:off x="1834554" y="3494144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1895439" y="3494144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105" y="4878249"/>
            <a:ext cx="1193800" cy="952500"/>
          </a:xfrm>
          <a:prstGeom prst="rect">
            <a:avLst/>
          </a:prstGeom>
        </p:spPr>
      </p:pic>
      <p:sp>
        <p:nvSpPr>
          <p:cNvPr id="2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/>
  </p:cSld>
  <p:clrMapOvr>
    <a:masterClrMapping/>
  </p:clrMapOvr>
  <p:hf hdr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0" y="-67733"/>
            <a:ext cx="9309518" cy="6954090"/>
            <a:chOff x="0" y="-67733"/>
            <a:chExt cx="9309518" cy="6954090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246474"/>
              <a:ext cx="9309518" cy="6368988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 userDrawn="1"/>
          </p:nvSpPr>
          <p:spPr>
            <a:xfrm>
              <a:off x="0" y="-67733"/>
              <a:ext cx="9309518" cy="351829"/>
            </a:xfrm>
            <a:prstGeom prst="rect">
              <a:avLst/>
            </a:prstGeom>
            <a:solidFill>
              <a:srgbClr val="0624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0" y="6602262"/>
              <a:ext cx="9309518" cy="284095"/>
            </a:xfrm>
            <a:prstGeom prst="rect">
              <a:avLst/>
            </a:prstGeom>
            <a:solidFill>
              <a:srgbClr val="0624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/>
          <p:cNvSpPr/>
          <p:nvPr userDrawn="1"/>
        </p:nvSpPr>
        <p:spPr>
          <a:xfrm>
            <a:off x="0" y="4130514"/>
            <a:ext cx="9309518" cy="1898497"/>
          </a:xfrm>
          <a:prstGeom prst="rect">
            <a:avLst/>
          </a:prstGeom>
          <a:solidFill>
            <a:srgbClr val="1768B1">
              <a:alpha val="8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4130514"/>
            <a:ext cx="1697789" cy="189849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ICANN_Logo_W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566" y="4566371"/>
            <a:ext cx="1253416" cy="97283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 flipV="1">
            <a:off x="-1" y="4130513"/>
            <a:ext cx="9309519" cy="116253"/>
          </a:xfrm>
          <a:prstGeom prst="rect">
            <a:avLst/>
          </a:prstGeom>
          <a:solidFill>
            <a:srgbClr val="0C1F24">
              <a:alpha val="3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40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9"/>
          <p:cNvSpPr>
            <a:spLocks noGrp="1"/>
          </p:cNvSpPr>
          <p:nvPr>
            <p:ph type="title" hasCustomPrompt="1"/>
          </p:nvPr>
        </p:nvSpPr>
        <p:spPr>
          <a:xfrm>
            <a:off x="0" y="-7478"/>
            <a:ext cx="9144000" cy="710655"/>
          </a:xfrm>
          <a:prstGeom prst="rect">
            <a:avLst/>
          </a:prstGeom>
          <a:solidFill>
            <a:srgbClr val="1768B1"/>
          </a:solidFill>
        </p:spPr>
        <p:txBody>
          <a:bodyPr vert="horz"/>
          <a:lstStyle>
            <a:lvl1pPr marL="292100" algn="l">
              <a:lnSpc>
                <a:spcPts val="3980"/>
              </a:lnSpc>
              <a:defRPr sz="3000" b="0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15" name="Picture 14" descr="foot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18497"/>
            <a:ext cx="9152141" cy="547644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6826732" y="641496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300" smtClean="0">
                <a:solidFill>
                  <a:srgbClr val="FFFFFF"/>
                </a:solidFill>
                <a:latin typeface="Arial"/>
                <a:cs typeface="Arial"/>
              </a:rPr>
              <a:t>   |   </a:t>
            </a:r>
            <a:fld id="{D43A6F16-D3CF-4F46-B6D9-B3CAB1B87938}" type="slidenum">
              <a:rPr lang="en-US" sz="1300" smtClean="0">
                <a:solidFill>
                  <a:srgbClr val="FFFFFF"/>
                </a:solidFill>
                <a:latin typeface="Arial"/>
                <a:cs typeface="Arial"/>
              </a:rPr>
              <a:pPr algn="r"/>
              <a:t>‹#›</a:t>
            </a:fld>
            <a:endParaRPr lang="en-US" sz="130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3083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5112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0960" y="-8390"/>
            <a:ext cx="9296400" cy="6881326"/>
          </a:xfrm>
          <a:prstGeom prst="rect">
            <a:avLst/>
          </a:prstGeom>
        </p:spPr>
      </p:pic>
      <p:sp>
        <p:nvSpPr>
          <p:cNvPr id="36" name="Text Placeholder 35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69913" y="2377590"/>
            <a:ext cx="6256337" cy="17287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500" b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 sz="3500" b="1" dirty="0" smtClean="0">
                <a:latin typeface="Arial"/>
                <a:cs typeface="Arial"/>
              </a:rPr>
              <a:t>Name of an Agenda Item</a:t>
            </a:r>
          </a:p>
          <a:p>
            <a:r>
              <a:rPr lang="en-US" sz="3500" dirty="0" smtClean="0">
                <a:latin typeface="Arial"/>
                <a:cs typeface="Arial"/>
              </a:rPr>
              <a:t>Section Divider</a:t>
            </a:r>
            <a:endParaRPr lang="en-US" sz="3500" dirty="0">
              <a:latin typeface="Arial"/>
              <a:cs typeface="Arial"/>
            </a:endParaRPr>
          </a:p>
        </p:txBody>
      </p:sp>
      <p:pic>
        <p:nvPicPr>
          <p:cNvPr id="6" name="Picture 5" descr="ICANN Logo-06.eps"/>
          <p:cNvPicPr>
            <a:picLocks noChangeAspect="1"/>
          </p:cNvPicPr>
          <p:nvPr userDrawn="1"/>
        </p:nvPicPr>
        <p:blipFill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73" y="6402263"/>
            <a:ext cx="450555" cy="3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8375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0960" y="-8390"/>
            <a:ext cx="9296400" cy="6881326"/>
          </a:xfrm>
          <a:prstGeom prst="rect">
            <a:avLst/>
          </a:prstGeom>
        </p:spPr>
      </p:pic>
      <p:sp>
        <p:nvSpPr>
          <p:cNvPr id="9" name="Text Placeholder 35"/>
          <p:cNvSpPr>
            <a:spLocks noGrp="1"/>
          </p:cNvSpPr>
          <p:nvPr>
            <p:ph type="body" sz="quarter" idx="13" hasCustomPrompt="1"/>
          </p:nvPr>
        </p:nvSpPr>
        <p:spPr>
          <a:xfrm>
            <a:off x="569913" y="2377590"/>
            <a:ext cx="6256337" cy="17287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500" b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 sz="3500" b="1" dirty="0" smtClean="0">
                <a:latin typeface="Arial"/>
                <a:cs typeface="Arial"/>
              </a:rPr>
              <a:t>Name of an Agenda Item</a:t>
            </a:r>
          </a:p>
          <a:p>
            <a:r>
              <a:rPr lang="en-US" sz="3500" dirty="0" smtClean="0">
                <a:latin typeface="Arial"/>
                <a:cs typeface="Arial"/>
              </a:rPr>
              <a:t>Section Divider</a:t>
            </a:r>
            <a:endParaRPr lang="en-US" sz="3500" dirty="0">
              <a:latin typeface="Arial"/>
              <a:cs typeface="Arial"/>
            </a:endParaRPr>
          </a:p>
        </p:txBody>
      </p:sp>
      <p:pic>
        <p:nvPicPr>
          <p:cNvPr id="4" name="Picture 3" descr="ICANN Logo-06.eps"/>
          <p:cNvPicPr>
            <a:picLocks noChangeAspect="1"/>
          </p:cNvPicPr>
          <p:nvPr userDrawn="1"/>
        </p:nvPicPr>
        <p:blipFill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73" y="6402263"/>
            <a:ext cx="450555" cy="3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095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0960" y="-8390"/>
            <a:ext cx="9296400" cy="6881326"/>
          </a:xfrm>
          <a:prstGeom prst="rect">
            <a:avLst/>
          </a:prstGeom>
        </p:spPr>
      </p:pic>
      <p:sp>
        <p:nvSpPr>
          <p:cNvPr id="4" name="Text Placeholder 35"/>
          <p:cNvSpPr>
            <a:spLocks noGrp="1"/>
          </p:cNvSpPr>
          <p:nvPr>
            <p:ph type="body" sz="quarter" idx="13" hasCustomPrompt="1"/>
          </p:nvPr>
        </p:nvSpPr>
        <p:spPr>
          <a:xfrm>
            <a:off x="569913" y="2377590"/>
            <a:ext cx="6256337" cy="17287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500" b="0" i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 sz="3500" b="1" dirty="0" smtClean="0">
                <a:latin typeface="Arial"/>
                <a:cs typeface="Arial"/>
              </a:rPr>
              <a:t>Name of an Agenda Item</a:t>
            </a:r>
          </a:p>
          <a:p>
            <a:r>
              <a:rPr lang="en-US" sz="3500" dirty="0" smtClean="0">
                <a:latin typeface="Arial"/>
                <a:cs typeface="Arial"/>
              </a:rPr>
              <a:t>Section Divider</a:t>
            </a:r>
            <a:endParaRPr lang="en-US" sz="3500" dirty="0">
              <a:latin typeface="Arial"/>
              <a:cs typeface="Arial"/>
            </a:endParaRPr>
          </a:p>
        </p:txBody>
      </p:sp>
      <p:pic>
        <p:nvPicPr>
          <p:cNvPr id="6" name="Picture 5" descr="ICANN Logo-06.eps"/>
          <p:cNvPicPr>
            <a:picLocks noChangeAspect="1"/>
          </p:cNvPicPr>
          <p:nvPr userDrawn="1"/>
        </p:nvPicPr>
        <p:blipFill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73" y="6402263"/>
            <a:ext cx="450555" cy="3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330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Backgrou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-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8288" y="615707"/>
            <a:ext cx="9180576" cy="5705856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(No Header/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329943"/>
            <a:ext cx="9144000" cy="5280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623477"/>
            <a:ext cx="4598988" cy="5687676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50" Type="http://schemas.openxmlformats.org/officeDocument/2006/relationships/slideLayout" Target="../slideLayouts/slideLayout50.xml"/><Relationship Id="rId51" Type="http://schemas.openxmlformats.org/officeDocument/2006/relationships/slideLayout" Target="../slideLayouts/slideLayout51.xml"/><Relationship Id="rId52" Type="http://schemas.openxmlformats.org/officeDocument/2006/relationships/slideLayout" Target="../slideLayouts/slideLayout52.xml"/><Relationship Id="rId53" Type="http://schemas.openxmlformats.org/officeDocument/2006/relationships/slideLayout" Target="../slideLayouts/slideLayout53.xml"/><Relationship Id="rId54" Type="http://schemas.openxmlformats.org/officeDocument/2006/relationships/slideLayout" Target="../slideLayouts/slideLayout54.xml"/><Relationship Id="rId55" Type="http://schemas.openxmlformats.org/officeDocument/2006/relationships/slideLayout" Target="../slideLayouts/slideLayout55.xml"/><Relationship Id="rId56" Type="http://schemas.openxmlformats.org/officeDocument/2006/relationships/theme" Target="../theme/theme1.xml"/><Relationship Id="rId57" Type="http://schemas.openxmlformats.org/officeDocument/2006/relationships/image" Target="../media/image1.png"/><Relationship Id="rId40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41.xml"/><Relationship Id="rId42" Type="http://schemas.openxmlformats.org/officeDocument/2006/relationships/slideLayout" Target="../slideLayouts/slideLayout42.xml"/><Relationship Id="rId43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44.xml"/><Relationship Id="rId45" Type="http://schemas.openxmlformats.org/officeDocument/2006/relationships/slideLayout" Target="../slideLayouts/slideLayout45.xml"/><Relationship Id="rId46" Type="http://schemas.openxmlformats.org/officeDocument/2006/relationships/slideLayout" Target="../slideLayouts/slideLayout46.xml"/><Relationship Id="rId47" Type="http://schemas.openxmlformats.org/officeDocument/2006/relationships/slideLayout" Target="../slideLayouts/slideLayout47.xml"/><Relationship Id="rId48" Type="http://schemas.openxmlformats.org/officeDocument/2006/relationships/slideLayout" Target="../slideLayouts/slideLayout48.xml"/><Relationship Id="rId49" Type="http://schemas.openxmlformats.org/officeDocument/2006/relationships/slideLayout" Target="../slideLayouts/slideLayout4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37" Type="http://schemas.openxmlformats.org/officeDocument/2006/relationships/slideLayout" Target="../slideLayouts/slideLayout37.xml"/><Relationship Id="rId38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237744" y="6460580"/>
            <a:ext cx="368520" cy="293992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/>
          <p:cNvSpPr txBox="1">
            <a:spLocks/>
          </p:cNvSpPr>
          <p:nvPr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129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1" r:id="rId26"/>
    <p:sldLayoutId id="2147483692" r:id="rId27"/>
    <p:sldLayoutId id="2147483693" r:id="rId28"/>
    <p:sldLayoutId id="2147483694" r:id="rId29"/>
    <p:sldLayoutId id="2147483695" r:id="rId30"/>
    <p:sldLayoutId id="2147483696" r:id="rId31"/>
    <p:sldLayoutId id="2147483697" r:id="rId32"/>
    <p:sldLayoutId id="2147483698" r:id="rId33"/>
    <p:sldLayoutId id="2147483699" r:id="rId34"/>
    <p:sldLayoutId id="2147483700" r:id="rId35"/>
    <p:sldLayoutId id="2147483701" r:id="rId36"/>
    <p:sldLayoutId id="2147483702" r:id="rId37"/>
    <p:sldLayoutId id="2147483703" r:id="rId38"/>
    <p:sldLayoutId id="2147483704" r:id="rId39"/>
    <p:sldLayoutId id="2147483705" r:id="rId40"/>
    <p:sldLayoutId id="2147483706" r:id="rId41"/>
    <p:sldLayoutId id="2147483707" r:id="rId42"/>
    <p:sldLayoutId id="2147483708" r:id="rId43"/>
    <p:sldLayoutId id="2147483709" r:id="rId44"/>
    <p:sldLayoutId id="2147483710" r:id="rId45"/>
    <p:sldLayoutId id="2147483711" r:id="rId46"/>
    <p:sldLayoutId id="2147483712" r:id="rId47"/>
    <p:sldLayoutId id="2147483713" r:id="rId48"/>
    <p:sldLayoutId id="2147483714" r:id="rId49"/>
    <p:sldLayoutId id="2147483649" r:id="rId50"/>
    <p:sldLayoutId id="2147483651" r:id="rId51"/>
    <p:sldLayoutId id="2147483664" r:id="rId52"/>
    <p:sldLayoutId id="2147483655" r:id="rId53"/>
    <p:sldLayoutId id="2147483663" r:id="rId54"/>
    <p:sldLayoutId id="2147483662" r:id="rId55"/>
  </p:sldLayoutIdLst>
  <p:hf hdr="0"/>
  <p:txStyles>
    <p:titleStyle>
      <a:lvl1pPr marL="0" indent="0" algn="l" defTabSz="457200" rtl="0" eaLnBrk="1" latinLnBrk="0" hangingPunct="1">
        <a:spcBef>
          <a:spcPct val="0"/>
        </a:spcBef>
        <a:buNone/>
        <a:defRPr lang="en-US" sz="2800" b="1" i="0" kern="1200" baseline="0" smtClean="0">
          <a:solidFill>
            <a:schemeClr val="accent6">
              <a:lumMod val="50000"/>
            </a:schemeClr>
          </a:solidFill>
          <a:effectLst/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pos="5365">
          <p15:clr>
            <a:srgbClr val="F26B43"/>
          </p15:clr>
        </p15:guide>
        <p15:guide id="4" pos="384">
          <p15:clr>
            <a:srgbClr val="F26B43"/>
          </p15:clr>
        </p15:guide>
        <p15:guide id="5" pos="260">
          <p15:clr>
            <a:srgbClr val="F26B43"/>
          </p15:clr>
        </p15:guide>
        <p15:guide id="6" orient="horz" pos="384">
          <p15:clr>
            <a:srgbClr val="F26B43"/>
          </p15:clr>
        </p15:guide>
        <p15:guide id="7" orient="horz" pos="398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-7938"/>
            <a:ext cx="9144000" cy="71120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Latin GP </a:t>
            </a:r>
            <a:r>
              <a:rPr lang="en-US" dirty="0" smtClean="0"/>
              <a:t>– Analysis of Variants</a:t>
            </a:r>
            <a:endParaRPr lang="en-US" sz="3000" dirty="0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5138" y="1055078"/>
            <a:ext cx="845233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b="1" dirty="0" smtClean="0">
                <a:latin typeface="Source Sans Pro"/>
                <a:cs typeface="Source Sans Pro"/>
              </a:rPr>
              <a:t>Objective: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000" dirty="0" smtClean="0">
                <a:latin typeface="Source Sans Pro"/>
                <a:cs typeface="Source Sans Pro"/>
              </a:rPr>
              <a:t>Determine variant relationships with related scripts, such as Cyrillic, Greek and Armenian, and others as the panel sees fit.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000" dirty="0" smtClean="0">
                <a:latin typeface="Source Sans Pro"/>
                <a:cs typeface="Source Sans Pro"/>
              </a:rPr>
              <a:t>Analyze variant relationships within Latin script</a:t>
            </a:r>
            <a:endParaRPr lang="en-US" sz="2000" dirty="0">
              <a:latin typeface="Source Sans Pro"/>
              <a:cs typeface="Source Sans Pro"/>
            </a:endParaRPr>
          </a:p>
          <a:p>
            <a:pPr marL="742950" lvl="1" indent="-285750">
              <a:buFont typeface="Arial" charset="0"/>
              <a:buChar char="•"/>
            </a:pPr>
            <a:endParaRPr lang="en-US" sz="2000" b="1" dirty="0" smtClean="0">
              <a:latin typeface="Source Sans Pro"/>
              <a:cs typeface="Source Sans Pro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000" b="1" dirty="0" smtClean="0">
                <a:latin typeface="Source Sans Pro"/>
                <a:cs typeface="Source Sans Pro"/>
              </a:rPr>
              <a:t>Scope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 smtClean="0">
                <a:latin typeface="Source Sans Pro"/>
                <a:cs typeface="Source Sans Pro"/>
              </a:rPr>
              <a:t>MSR-2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 smtClean="0">
                <a:latin typeface="Source Sans Pro"/>
                <a:cs typeface="Source Sans Pro"/>
              </a:rPr>
              <a:t>Latin GP Repertoire</a:t>
            </a:r>
          </a:p>
          <a:p>
            <a:pPr marL="800100" lvl="1" indent="-342900">
              <a:buFont typeface="Arial" charset="0"/>
              <a:buChar char="•"/>
            </a:pPr>
            <a:endParaRPr lang="en-US" sz="2000" dirty="0">
              <a:latin typeface="Source Sans Pro"/>
              <a:cs typeface="Source Sans Pro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000" b="1" dirty="0" smtClean="0">
                <a:latin typeface="Source Sans Pro"/>
                <a:cs typeface="Source Sans Pro"/>
              </a:rPr>
              <a:t>Principles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 smtClean="0">
                <a:latin typeface="Source Sans Pro"/>
                <a:cs typeface="Source Sans Pro"/>
              </a:rPr>
              <a:t>Relationship of two letters (or combination of letters) is sufficiently universal across the entire Latin script community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 smtClean="0">
                <a:latin typeface="Source Sans Pro"/>
                <a:cs typeface="Source Sans Pro"/>
              </a:rPr>
              <a:t>Code points (or sequences) are visually identical</a:t>
            </a:r>
          </a:p>
        </p:txBody>
      </p:sp>
    </p:spTree>
    <p:extLst>
      <p:ext uri="{BB962C8B-B14F-4D97-AF65-F5344CB8AC3E}">
        <p14:creationId xmlns:p14="http://schemas.microsoft.com/office/powerpoint/2010/main" val="91082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-7938"/>
            <a:ext cx="9144000" cy="71120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Latin GP </a:t>
            </a:r>
            <a:r>
              <a:rPr lang="en-US" dirty="0" smtClean="0"/>
              <a:t>– Analysis of Variants</a:t>
            </a:r>
            <a:endParaRPr lang="en-US" sz="3000" dirty="0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5830" y="1043355"/>
            <a:ext cx="845233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Source Sans Pro"/>
                <a:cs typeface="Source Sans Pro"/>
              </a:rPr>
              <a:t>Examples for analysis:</a:t>
            </a:r>
          </a:p>
          <a:p>
            <a:endParaRPr lang="en-US" sz="2800" dirty="0">
              <a:latin typeface="Source Sans Pro"/>
              <a:cs typeface="Source Sans Pro"/>
            </a:endParaRPr>
          </a:p>
          <a:p>
            <a:endParaRPr lang="en-US" sz="2800" dirty="0">
              <a:latin typeface="Source Sans Pro"/>
              <a:cs typeface="Source Sans Pro"/>
            </a:endParaRPr>
          </a:p>
          <a:p>
            <a:pPr marL="342900" indent="-342900">
              <a:buFont typeface="Arial" charset="0"/>
              <a:buChar char="•"/>
            </a:pPr>
            <a:endParaRPr lang="en-US" sz="2800" dirty="0" smtClean="0">
              <a:latin typeface="Source Sans Pro"/>
              <a:cs typeface="Source Sans Pro"/>
            </a:endParaRPr>
          </a:p>
          <a:p>
            <a:endParaRPr lang="en-US" sz="2800" dirty="0">
              <a:latin typeface="Source Sans Pro"/>
              <a:cs typeface="Source Sans Pro"/>
            </a:endParaRPr>
          </a:p>
          <a:p>
            <a:endParaRPr lang="en-US" sz="2800" dirty="0" smtClean="0">
              <a:latin typeface="Source Sans Pro"/>
              <a:cs typeface="Source Sans Pro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0922727"/>
              </p:ext>
            </p:extLst>
          </p:nvPr>
        </p:nvGraphicFramePr>
        <p:xfrm>
          <a:off x="445477" y="1783862"/>
          <a:ext cx="8352692" cy="4389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99692"/>
                <a:gridCol w="4953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Visually Identical</a:t>
                      </a:r>
                      <a:endParaRPr lang="en-US" sz="18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These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code points are visually identical:</a:t>
                      </a:r>
                      <a:endParaRPr lang="en-US" sz="18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Latin Small Letter E ‘e’ (0065)</a:t>
                      </a:r>
                    </a:p>
                    <a:p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Cyrillic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Small Letter IE </a:t>
                      </a:r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‘</a:t>
                      </a:r>
                      <a:r>
                        <a:rPr lang="en-US" sz="18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е</a:t>
                      </a:r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’ (0435)</a:t>
                      </a:r>
                    </a:p>
                    <a:p>
                      <a:endParaRPr lang="en-US" sz="18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These code points are not visually identical:</a:t>
                      </a:r>
                    </a:p>
                    <a:p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Latin Small Letter E ‘e’ (0065)</a:t>
                      </a:r>
                    </a:p>
                    <a:p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Latin Small Letter E with </a:t>
                      </a:r>
                      <a:r>
                        <a:rPr lang="en-US" sz="18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diaeresis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‘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ë</a:t>
                      </a:r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‘ (00EB)</a:t>
                      </a:r>
                    </a:p>
                    <a:p>
                      <a:endParaRPr 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Orthographic Considerations</a:t>
                      </a:r>
                      <a:endParaRPr lang="en-US" sz="18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Eszett in German: </a:t>
                      </a:r>
                    </a:p>
                    <a:p>
                      <a:r>
                        <a:rPr lang="de-DE" sz="18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Latin</a:t>
                      </a:r>
                      <a:r>
                        <a:rPr lang="de-DE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Small</a:t>
                      </a:r>
                      <a:r>
                        <a:rPr lang="de-DE" sz="18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Letter S </a:t>
                      </a:r>
                      <a:r>
                        <a:rPr lang="de-DE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‘</a:t>
                      </a:r>
                      <a:r>
                        <a:rPr lang="de-DE" sz="18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ss</a:t>
                      </a:r>
                      <a:r>
                        <a:rPr lang="de-DE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’ (0073 0073)</a:t>
                      </a:r>
                    </a:p>
                    <a:p>
                      <a:r>
                        <a:rPr lang="de-DE" sz="18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Latin</a:t>
                      </a:r>
                      <a:r>
                        <a:rPr lang="de-DE" sz="18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Small Letter Sharp S </a:t>
                      </a:r>
                      <a:r>
                        <a:rPr lang="de-DE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‘</a:t>
                      </a:r>
                      <a:r>
                        <a:rPr lang="de-DE" sz="18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ß</a:t>
                      </a:r>
                      <a:r>
                        <a:rPr lang="de-DE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’ (00DF)</a:t>
                      </a:r>
                    </a:p>
                    <a:p>
                      <a:endParaRPr 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Normalization Exceptions</a:t>
                      </a:r>
                      <a:endParaRPr lang="en-US" sz="18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When two visually</a:t>
                      </a:r>
                      <a:r>
                        <a:rPr lang="en-US" sz="1800" baseline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identical letters, albeit with different </a:t>
                      </a:r>
                      <a:r>
                        <a:rPr lang="en-US" sz="1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code</a:t>
                      </a:r>
                      <a:r>
                        <a:rPr lang="en-US" sz="1800" baseline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point sequences do not normalize to the same canonical form</a:t>
                      </a:r>
                      <a:endParaRPr 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929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-7938"/>
            <a:ext cx="9144000" cy="71120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Latin GP </a:t>
            </a:r>
            <a:r>
              <a:rPr lang="en-US" dirty="0" smtClean="0"/>
              <a:t>– Analysis of Variants</a:t>
            </a:r>
            <a:endParaRPr lang="en-US" sz="3000" dirty="0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5138" y="1055078"/>
            <a:ext cx="8452339" cy="5524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b="1" dirty="0" smtClean="0">
                <a:latin typeface="Source Sans Pro"/>
                <a:cs typeface="Source Sans Pro"/>
              </a:rPr>
              <a:t>Cross-Script Analysis: Cyrillic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sz="2800" dirty="0" smtClean="0">
                <a:latin typeface="Source Sans Pro"/>
                <a:cs typeface="Source Sans Pro"/>
              </a:rPr>
              <a:t>Preliminary findings</a:t>
            </a:r>
          </a:p>
          <a:p>
            <a:pPr marL="742950" lvl="1" indent="-285750">
              <a:spcBef>
                <a:spcPts val="600"/>
              </a:spcBef>
              <a:buFont typeface="Arial" charset="0"/>
              <a:buChar char="•"/>
            </a:pPr>
            <a:r>
              <a:rPr lang="en-US" sz="2800" dirty="0" smtClean="0">
                <a:latin typeface="Source Sans Pro"/>
                <a:cs typeface="Source Sans Pro"/>
              </a:rPr>
              <a:t>Cyrillic proposal: 17 variant sets</a:t>
            </a:r>
          </a:p>
          <a:p>
            <a:pPr marL="742950" lvl="1" indent="-285750">
              <a:spcBef>
                <a:spcPts val="600"/>
              </a:spcBef>
              <a:buFont typeface="Arial" charset="0"/>
              <a:buChar char="•"/>
            </a:pPr>
            <a:r>
              <a:rPr lang="en-US" sz="2800" dirty="0" smtClean="0">
                <a:latin typeface="Source Sans Pro"/>
                <a:cs typeface="Source Sans Pro"/>
              </a:rPr>
              <a:t>Found additional identical glyphs in both repertoires (e.g., 0103 and </a:t>
            </a:r>
            <a:r>
              <a:rPr lang="en-US" sz="2800" dirty="0">
                <a:latin typeface="Source Sans Pro"/>
                <a:cs typeface="Source Sans Pro"/>
              </a:rPr>
              <a:t>04D1 “</a:t>
            </a:r>
            <a:r>
              <a:rPr lang="en-US" sz="2800" dirty="0" err="1">
                <a:latin typeface="Source Sans Pro"/>
                <a:cs typeface="Source Sans Pro"/>
              </a:rPr>
              <a:t>ӑ</a:t>
            </a:r>
            <a:r>
              <a:rPr lang="nl-NL" sz="2800" dirty="0" smtClean="0">
                <a:latin typeface="Source Sans Pro"/>
                <a:cs typeface="Source Sans Pro"/>
              </a:rPr>
              <a:t> ” </a:t>
            </a:r>
            <a:r>
              <a:rPr lang="en-US" sz="2800" dirty="0" smtClean="0">
                <a:latin typeface="Source Sans Pro"/>
                <a:cs typeface="Source Sans Pro"/>
              </a:rPr>
              <a:t>, </a:t>
            </a:r>
            <a:r>
              <a:rPr lang="en-US" sz="2800" dirty="0" smtClean="0">
                <a:latin typeface="Source Sans Pro"/>
                <a:cs typeface="Source Sans Pro"/>
              </a:rPr>
              <a:t>0115 </a:t>
            </a:r>
            <a:r>
              <a:rPr lang="en-US" sz="2800" dirty="0" smtClean="0">
                <a:latin typeface="Source Sans Pro"/>
                <a:cs typeface="Source Sans Pro"/>
              </a:rPr>
              <a:t>and </a:t>
            </a:r>
            <a:r>
              <a:rPr lang="en-US" sz="2800" dirty="0">
                <a:latin typeface="Source Sans Pro"/>
                <a:cs typeface="Source Sans Pro"/>
              </a:rPr>
              <a:t>04D7 “</a:t>
            </a:r>
            <a:r>
              <a:rPr lang="en-US" sz="2800" dirty="0" err="1">
                <a:latin typeface="Source Sans Pro"/>
                <a:cs typeface="Source Sans Pro"/>
              </a:rPr>
              <a:t>ĕ</a:t>
            </a:r>
            <a:r>
              <a:rPr lang="en-US" sz="2800" dirty="0">
                <a:latin typeface="Source Sans Pro"/>
                <a:cs typeface="Source Sans Pro"/>
              </a:rPr>
              <a:t>”)</a:t>
            </a:r>
            <a:endParaRPr lang="en-US" sz="2800" dirty="0" smtClean="0">
              <a:latin typeface="Source Sans Pro"/>
              <a:cs typeface="Source Sans Pro"/>
            </a:endParaRPr>
          </a:p>
          <a:p>
            <a:pPr marL="742950" lvl="1" indent="-285750">
              <a:spcBef>
                <a:spcPts val="600"/>
              </a:spcBef>
              <a:buFont typeface="Arial" charset="0"/>
              <a:buChar char="•"/>
            </a:pPr>
            <a:endParaRPr lang="en-US" sz="2800" dirty="0" smtClean="0">
              <a:latin typeface="Source Sans Pro"/>
              <a:cs typeface="Source Sans Pro"/>
            </a:endParaRPr>
          </a:p>
          <a:p>
            <a:pPr marL="742950" lvl="1" indent="-285750">
              <a:spcBef>
                <a:spcPts val="600"/>
              </a:spcBef>
              <a:buFont typeface="Arial" charset="0"/>
              <a:buChar char="•"/>
            </a:pPr>
            <a:endParaRPr lang="en-US" sz="2800" dirty="0" smtClean="0">
              <a:latin typeface="Source Sans Pro"/>
              <a:cs typeface="Source Sans Pro"/>
            </a:endParaRPr>
          </a:p>
          <a:p>
            <a:pPr marL="800100" lvl="1" indent="-342900">
              <a:spcBef>
                <a:spcPts val="600"/>
              </a:spcBef>
              <a:buFont typeface="Arial" charset="0"/>
              <a:buChar char="•"/>
            </a:pPr>
            <a:endParaRPr lang="en-US" sz="2800" dirty="0">
              <a:latin typeface="Source Sans Pro"/>
              <a:cs typeface="Source Sans Pro"/>
            </a:endParaRPr>
          </a:p>
          <a:p>
            <a:pPr marL="342900" indent="-342900">
              <a:spcBef>
                <a:spcPts val="600"/>
              </a:spcBef>
              <a:buFont typeface="Arial" charset="0"/>
              <a:buChar char="•"/>
            </a:pPr>
            <a:endParaRPr lang="en-US" sz="2800" dirty="0" smtClean="0">
              <a:latin typeface="Source Sans Pro"/>
              <a:cs typeface="Source Sans Pro"/>
            </a:endParaRPr>
          </a:p>
          <a:p>
            <a:pPr>
              <a:spcBef>
                <a:spcPts val="600"/>
              </a:spcBef>
            </a:pPr>
            <a:endParaRPr lang="en-US" sz="2800" dirty="0">
              <a:latin typeface="Source Sans Pro"/>
              <a:cs typeface="Source Sans Pro"/>
            </a:endParaRPr>
          </a:p>
          <a:p>
            <a:pPr>
              <a:spcBef>
                <a:spcPts val="600"/>
              </a:spcBef>
            </a:pPr>
            <a:endParaRPr lang="en-US" sz="2800" dirty="0" smtClean="0"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0518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-7938"/>
            <a:ext cx="9144000" cy="71120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Latin GP </a:t>
            </a:r>
            <a:r>
              <a:rPr lang="en-US" dirty="0" smtClean="0"/>
              <a:t>– Analysis of Variants</a:t>
            </a:r>
            <a:endParaRPr lang="en-US" sz="3000" dirty="0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5138" y="1055078"/>
            <a:ext cx="8452339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b="1" dirty="0" smtClean="0">
                <a:latin typeface="Source Sans Pro"/>
                <a:cs typeface="Source Sans Pro"/>
              </a:rPr>
              <a:t>Next Steps: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sz="2800" dirty="0" smtClean="0">
                <a:latin typeface="Source Sans Pro"/>
                <a:cs typeface="Source Sans Pro"/>
              </a:rPr>
              <a:t>Continue cross-script analysis:</a:t>
            </a:r>
          </a:p>
          <a:p>
            <a:pPr marL="742950" lvl="1" indent="-285750">
              <a:spcBef>
                <a:spcPts val="600"/>
              </a:spcBef>
              <a:buFont typeface="Arial" charset="0"/>
              <a:buChar char="•"/>
            </a:pPr>
            <a:r>
              <a:rPr lang="en-US" sz="2800" dirty="0" smtClean="0">
                <a:latin typeface="Source Sans Pro"/>
                <a:cs typeface="Source Sans Pro"/>
              </a:rPr>
              <a:t>Greek</a:t>
            </a:r>
          </a:p>
          <a:p>
            <a:pPr marL="742950" lvl="1" indent="-285750">
              <a:spcBef>
                <a:spcPts val="600"/>
              </a:spcBef>
              <a:buFont typeface="Arial" charset="0"/>
              <a:buChar char="•"/>
            </a:pPr>
            <a:r>
              <a:rPr lang="en-US" sz="2800" dirty="0" smtClean="0">
                <a:latin typeface="Source Sans Pro"/>
                <a:cs typeface="Source Sans Pro"/>
              </a:rPr>
              <a:t>Armenian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sz="2800" dirty="0" smtClean="0">
                <a:latin typeface="Source Sans Pro"/>
                <a:cs typeface="Source Sans Pro"/>
              </a:rPr>
              <a:t>Analyze variant relationships within Latin script as repertoire is developed</a:t>
            </a:r>
          </a:p>
          <a:p>
            <a:pPr marL="742950" lvl="1" indent="-285750">
              <a:spcBef>
                <a:spcPts val="600"/>
              </a:spcBef>
              <a:buFont typeface="Arial" charset="0"/>
              <a:buChar char="•"/>
            </a:pPr>
            <a:endParaRPr lang="en-US" sz="2800" dirty="0" smtClean="0">
              <a:latin typeface="Source Sans Pro"/>
              <a:cs typeface="Source Sans Pro"/>
            </a:endParaRPr>
          </a:p>
          <a:p>
            <a:pPr marL="742950" lvl="1" indent="-285750">
              <a:spcBef>
                <a:spcPts val="600"/>
              </a:spcBef>
              <a:buFont typeface="Arial" charset="0"/>
              <a:buChar char="•"/>
            </a:pPr>
            <a:endParaRPr lang="en-US" sz="2800" dirty="0" smtClean="0">
              <a:latin typeface="Source Sans Pro"/>
              <a:cs typeface="Source Sans Pro"/>
            </a:endParaRPr>
          </a:p>
          <a:p>
            <a:pPr marL="800100" lvl="1" indent="-342900">
              <a:spcBef>
                <a:spcPts val="600"/>
              </a:spcBef>
              <a:buFont typeface="Arial" charset="0"/>
              <a:buChar char="•"/>
            </a:pPr>
            <a:endParaRPr lang="en-US" sz="2800" dirty="0">
              <a:latin typeface="Source Sans Pro"/>
              <a:cs typeface="Source Sans Pro"/>
            </a:endParaRPr>
          </a:p>
          <a:p>
            <a:pPr marL="342900" indent="-342900">
              <a:spcBef>
                <a:spcPts val="600"/>
              </a:spcBef>
              <a:buFont typeface="Arial" charset="0"/>
              <a:buChar char="•"/>
            </a:pPr>
            <a:endParaRPr lang="en-US" sz="2800" dirty="0" smtClean="0">
              <a:latin typeface="Source Sans Pro"/>
              <a:cs typeface="Source Sans Pro"/>
            </a:endParaRPr>
          </a:p>
          <a:p>
            <a:pPr>
              <a:spcBef>
                <a:spcPts val="600"/>
              </a:spcBef>
            </a:pPr>
            <a:endParaRPr lang="en-US" sz="2800" dirty="0">
              <a:latin typeface="Source Sans Pro"/>
              <a:cs typeface="Source Sans Pro"/>
            </a:endParaRPr>
          </a:p>
          <a:p>
            <a:pPr>
              <a:spcBef>
                <a:spcPts val="600"/>
              </a:spcBef>
            </a:pPr>
            <a:endParaRPr lang="en-US" sz="2800" dirty="0" smtClean="0"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71919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CANNPPT_Arial_4x3_June 2017_potx">
  <a:themeElements>
    <a:clrScheme name="ICANN PPT Colors">
      <a:dk1>
        <a:srgbClr val="0A1F24"/>
      </a:dk1>
      <a:lt1>
        <a:sysClr val="window" lastClr="FFFFFF"/>
      </a:lt1>
      <a:dk2>
        <a:srgbClr val="1A87C9"/>
      </a:dk2>
      <a:lt2>
        <a:srgbClr val="EEECE1"/>
      </a:lt2>
      <a:accent1>
        <a:srgbClr val="1A87C9"/>
      </a:accent1>
      <a:accent2>
        <a:srgbClr val="0D436C"/>
      </a:accent2>
      <a:accent3>
        <a:srgbClr val="1B6F74"/>
      </a:accent3>
      <a:accent4>
        <a:srgbClr val="EA903A"/>
      </a:accent4>
      <a:accent5>
        <a:srgbClr val="DB6033"/>
      </a:accent5>
      <a:accent6>
        <a:srgbClr val="1768B1"/>
      </a:accent6>
      <a:hlink>
        <a:srgbClr val="1D98D3"/>
      </a:hlink>
      <a:folHlink>
        <a:srgbClr val="427BB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err="1" smtClean="0">
            <a:cs typeface="Source Sans Pro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CANN PPT Template 4x3 20170607 (2).potx" id="{F2E86674-818B-4AF6-B9A5-625A3A795F51}" vid="{F6BB203E-BAFC-494B-A50F-57F1DB9FFFE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ICANN 60 Template</Template>
  <TotalTime>10073</TotalTime>
  <Words>400</Words>
  <Application>Microsoft Macintosh PowerPoint</Application>
  <PresentationFormat>On-screen Show (4:3)</PresentationFormat>
  <Paragraphs>60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Calibri</vt:lpstr>
      <vt:lpstr>ＭＳ Ｐゴシック</vt:lpstr>
      <vt:lpstr>Segoe UI</vt:lpstr>
      <vt:lpstr>Source Sans Pro</vt:lpstr>
      <vt:lpstr>Wingdings</vt:lpstr>
      <vt:lpstr>Arial</vt:lpstr>
      <vt:lpstr>ICANNPPT_Arial_4x3_June 2017_potx</vt:lpstr>
      <vt:lpstr>Latin GP – Analysis of Variants</vt:lpstr>
      <vt:lpstr>Latin GP – Analysis of Variants</vt:lpstr>
      <vt:lpstr>Latin GP – Analysis of Variants</vt:lpstr>
      <vt:lpstr>Latin GP – Analysis of Variants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Abigail</dc:creator>
  <cp:lastModifiedBy>Dennis Tan</cp:lastModifiedBy>
  <cp:revision>320</cp:revision>
  <cp:lastPrinted>2015-04-13T15:10:57Z</cp:lastPrinted>
  <dcterms:created xsi:type="dcterms:W3CDTF">2015-01-07T16:11:05Z</dcterms:created>
  <dcterms:modified xsi:type="dcterms:W3CDTF">2017-10-06T15:15:30Z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UniqueId">
    <vt:lpwstr>14430</vt:lpwstr>
  </property>
  <property fmtid="{D5CDD505-2E9C-101B-9397-08002B2CF9AE}" pid="3" name="Offisync_ProviderInitializationData">
    <vt:lpwstr>https://wecann.icann.org</vt:lpwstr>
  </property>
  <property fmtid="{D5CDD505-2E9C-101B-9397-08002B2CF9AE}" pid="4" name="Offisync_UpdateToken">
    <vt:lpwstr>1</vt:lpwstr>
  </property>
  <property fmtid="{D5CDD505-2E9C-101B-9397-08002B2CF9AE}" pid="5" name="Jive_VersionGuid">
    <vt:lpwstr>3e7f5455-1311-473d-b985-a30fbe052102</vt:lpwstr>
  </property>
  <property fmtid="{D5CDD505-2E9C-101B-9397-08002B2CF9AE}" pid="6" name="Offisync_ServerID">
    <vt:lpwstr>f1a3e59a-4990-4d5e-9ace-4d146556dde0</vt:lpwstr>
  </property>
  <property fmtid="{D5CDD505-2E9C-101B-9397-08002B2CF9AE}" pid="7" name="Jive_LatestUserAccountName">
    <vt:lpwstr>sarmad.hussain@icann.org</vt:lpwstr>
  </property>
</Properties>
</file>