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handoutMasterIdLst>
    <p:handoutMasterId r:id="rId19"/>
  </p:handoutMasterIdLst>
  <p:sldIdLst>
    <p:sldId id="357" r:id="rId2"/>
    <p:sldId id="356" r:id="rId3"/>
    <p:sldId id="347" r:id="rId4"/>
    <p:sldId id="346" r:id="rId5"/>
    <p:sldId id="358" r:id="rId6"/>
    <p:sldId id="345" r:id="rId7"/>
    <p:sldId id="348" r:id="rId8"/>
    <p:sldId id="349" r:id="rId9"/>
    <p:sldId id="350" r:id="rId10"/>
    <p:sldId id="359" r:id="rId11"/>
    <p:sldId id="360" r:id="rId12"/>
    <p:sldId id="361" r:id="rId13"/>
    <p:sldId id="353" r:id="rId14"/>
    <p:sldId id="351" r:id="rId15"/>
    <p:sldId id="362" r:id="rId16"/>
    <p:sldId id="35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422">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240F"/>
    <a:srgbClr val="CB460F"/>
    <a:srgbClr val="FA5B36"/>
    <a:srgbClr val="0E4B91"/>
    <a:srgbClr val="18548A"/>
    <a:srgbClr val="15538C"/>
    <a:srgbClr val="0B2F49"/>
    <a:srgbClr val="092F4B"/>
    <a:srgbClr val="A1472D"/>
    <a:srgbClr val="A347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4" autoAdjust="0"/>
    <p:restoredTop sz="98283" autoAdjust="0"/>
  </p:normalViewPr>
  <p:slideViewPr>
    <p:cSldViewPr snapToGrid="0" snapToObjects="1">
      <p:cViewPr varScale="1">
        <p:scale>
          <a:sx n="68" d="100"/>
          <a:sy n="68" d="100"/>
        </p:scale>
        <p:origin x="-654" y="-108"/>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7" d="100"/>
          <a:sy n="77" d="100"/>
        </p:scale>
        <p:origin x="3664"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pPr/>
              <a:t>2/22/2017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pPr/>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pPr/>
              <a:t>2/22/2017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pPr/>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icann.org/resources/pages/variant-tlds-2012-05-08-en"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8" Type="http://schemas.openxmlformats.org/officeDocument/2006/relationships/hyperlink" Target="http://cldr.unicode.org/cldr-features#TOC-Country-information:" TargetMode="External"/><Relationship Id="rId3" Type="http://schemas.openxmlformats.org/officeDocument/2006/relationships/hyperlink" Target="http://cldr.unicode.org/#TOC-Who-uses-CLDR-" TargetMode="External"/><Relationship Id="rId7" Type="http://schemas.openxmlformats.org/officeDocument/2006/relationships/hyperlink" Target="http://cldr.unicode.org/cldr-features#TOC-Language-and-script-information:"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cldr.unicode.org/cldr-features#TOC-Translations-of-names:" TargetMode="External"/><Relationship Id="rId5" Type="http://schemas.openxmlformats.org/officeDocument/2006/relationships/hyperlink" Target="http://cldr.unicode.org/cldr-features#TOC-Locale-specific-patterns-for-formatting-and-parsing:" TargetMode="External"/><Relationship Id="rId4" Type="http://schemas.openxmlformats.org/officeDocument/2006/relationships/hyperlink" Target="http://cldr.unicode.org/#TOC-What-is-CLDR-" TargetMode="External"/><Relationship Id="rId9" Type="http://schemas.openxmlformats.org/officeDocument/2006/relationships/hyperlink" Target="http://cldr.unicode.org/cldr-features#TOC-Other:"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1</a:t>
            </a:fld>
            <a:endParaRPr lang="en-US" dirty="0"/>
          </a:p>
        </p:txBody>
      </p:sp>
    </p:spTree>
    <p:extLst>
      <p:ext uri="{BB962C8B-B14F-4D97-AF65-F5344CB8AC3E}">
        <p14:creationId xmlns:p14="http://schemas.microsoft.com/office/powerpoint/2010/main" val="545587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10</a:t>
            </a:fld>
            <a:endParaRPr lang="en-US" dirty="0"/>
          </a:p>
        </p:txBody>
      </p:sp>
    </p:spTree>
    <p:extLst>
      <p:ext uri="{BB962C8B-B14F-4D97-AF65-F5344CB8AC3E}">
        <p14:creationId xmlns:p14="http://schemas.microsoft.com/office/powerpoint/2010/main" val="219955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2256905"/>
          </a:xfrm>
        </p:spPr>
        <p:txBody>
          <a:bodyPr/>
          <a:lstStyle/>
          <a:p>
            <a:r>
              <a:rPr lang="en-US" dirty="0"/>
              <a:t>From  </a:t>
            </a:r>
            <a:r>
              <a:rPr lang="en-US" u="sng" dirty="0">
                <a:hlinkClick r:id="rId3"/>
              </a:rPr>
              <a:t>https://www.icann.org/resources/pages/variant-tlds-2012-05-08-en</a:t>
            </a:r>
            <a:r>
              <a:rPr lang="en-US" dirty="0"/>
              <a:t/>
            </a:r>
            <a:br>
              <a:rPr lang="en-US" dirty="0"/>
            </a:br>
            <a:r>
              <a:rPr lang="en-US" dirty="0"/>
              <a:t/>
            </a:r>
            <a:br>
              <a:rPr lang="en-US" dirty="0"/>
            </a:br>
            <a:r>
              <a:rPr lang="en-GB" dirty="0"/>
              <a:t>Internationalized Domain Names, or IDNs, use character sets such as Chinese, Arabic, Cyrillic or any other characters outside US-ASCII. An </a:t>
            </a:r>
            <a:r>
              <a:rPr lang="en-GB" b="1" dirty="0"/>
              <a:t>IDN variant TLD </a:t>
            </a:r>
            <a:r>
              <a:rPr lang="en-GB" dirty="0"/>
              <a:t>can be defined as one that may look like or be considered exchangeable with another TLD by a user of the related writing system.</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11</a:t>
            </a:fld>
            <a:endParaRPr lang="en-US" dirty="0"/>
          </a:p>
        </p:txBody>
      </p:sp>
    </p:spTree>
    <p:extLst>
      <p:ext uri="{BB962C8B-B14F-4D97-AF65-F5344CB8AC3E}">
        <p14:creationId xmlns:p14="http://schemas.microsoft.com/office/powerpoint/2010/main" val="1139363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12</a:t>
            </a:fld>
            <a:endParaRPr lang="en-US" dirty="0"/>
          </a:p>
        </p:txBody>
      </p:sp>
    </p:spTree>
    <p:extLst>
      <p:ext uri="{BB962C8B-B14F-4D97-AF65-F5344CB8AC3E}">
        <p14:creationId xmlns:p14="http://schemas.microsoft.com/office/powerpoint/2010/main" val="15883108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adjust the length and width of the arrow, click on the arrow, grab a corner, and lengthen or shorten, depending on your preference.  </a:t>
            </a:r>
          </a:p>
          <a:p>
            <a:endParaRPr lang="en-US" baseline="0" dirty="0" smtClean="0"/>
          </a:p>
          <a:p>
            <a:r>
              <a:rPr lang="en-US" baseline="0" dirty="0" smtClean="0"/>
              <a:t>To add a bubble, click on the bubble, ensure it is fully highlighted, COPY and PASTE.  Then drag the bubble to your preferred placement.  </a:t>
            </a:r>
          </a:p>
          <a:p>
            <a:endParaRPr lang="en-US" baseline="0" dirty="0" smtClean="0"/>
          </a:p>
          <a:p>
            <a:r>
              <a:rPr lang="en-US" baseline="0" dirty="0" smtClean="0"/>
              <a:t>To delete a bubble, click on the bubble, ensuring it is highlighted and click DELETE.  If you make a mistake, go to your top bar on PP and click EDIT, UNDO</a:t>
            </a:r>
            <a:endParaRPr lang="en-US" dirty="0" smtClean="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13</a:t>
            </a:fld>
            <a:endParaRPr lang="en-US" dirty="0"/>
          </a:p>
        </p:txBody>
      </p:sp>
    </p:spTree>
    <p:extLst>
      <p:ext uri="{BB962C8B-B14F-4D97-AF65-F5344CB8AC3E}">
        <p14:creationId xmlns:p14="http://schemas.microsoft.com/office/powerpoint/2010/main" val="1430120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14</a:t>
            </a:fld>
            <a:endParaRPr lang="en-US" dirty="0"/>
          </a:p>
        </p:txBody>
      </p:sp>
    </p:spTree>
    <p:extLst>
      <p:ext uri="{BB962C8B-B14F-4D97-AF65-F5344CB8AC3E}">
        <p14:creationId xmlns:p14="http://schemas.microsoft.com/office/powerpoint/2010/main" val="742592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66255" y="4343400"/>
            <a:ext cx="6168043" cy="2888673"/>
          </a:xfrm>
        </p:spPr>
        <p:txBody>
          <a:bodyPr/>
          <a:lstStyle/>
          <a:p>
            <a:r>
              <a:rPr lang="en-US" dirty="0"/>
              <a:t>The Unicode CLDR provides key building blocks for software to support the world's languages, with the largest and most extensive standard repository of locale data available. This data is used by a </a:t>
            </a:r>
            <a:r>
              <a:rPr lang="en-US" dirty="0">
                <a:hlinkClick r:id="rId3"/>
              </a:rPr>
              <a:t>wide spectrum of companies</a:t>
            </a:r>
            <a:r>
              <a:rPr lang="en-US" dirty="0"/>
              <a:t> for their software internationalization and localization, adapting software to the conventions of different languages for such common software tasks. </a:t>
            </a:r>
          </a:p>
          <a:p>
            <a:r>
              <a:rPr lang="en-US" b="1" dirty="0">
                <a:hlinkClick r:id="rId4"/>
              </a:rPr>
              <a:t>2 </a:t>
            </a:r>
            <a:r>
              <a:rPr lang="en-US" b="1" dirty="0" smtClean="0">
                <a:hlinkClick r:id="rId5"/>
              </a:rPr>
              <a:t>Locale-specific </a:t>
            </a:r>
            <a:r>
              <a:rPr lang="en-US" b="1" dirty="0">
                <a:hlinkClick r:id="rId5"/>
              </a:rPr>
              <a:t>patterns for formatting and parsing:</a:t>
            </a:r>
            <a:r>
              <a:rPr lang="en-US" dirty="0"/>
              <a:t> dates, times, </a:t>
            </a:r>
            <a:r>
              <a:rPr lang="en-US" dirty="0" err="1"/>
              <a:t>timezones</a:t>
            </a:r>
            <a:r>
              <a:rPr lang="en-US" dirty="0"/>
              <a:t>, numbers and currency values</a:t>
            </a:r>
          </a:p>
          <a:p>
            <a:r>
              <a:rPr lang="en-US" b="1" dirty="0">
                <a:hlinkClick r:id="rId6"/>
              </a:rPr>
              <a:t>Translations of names:</a:t>
            </a:r>
            <a:r>
              <a:rPr lang="en-US" dirty="0"/>
              <a:t> languages, scripts, countries and regions, currencies, eras, months, weekdays, day periods, </a:t>
            </a:r>
            <a:r>
              <a:rPr lang="en-US" dirty="0" err="1"/>
              <a:t>timezones</a:t>
            </a:r>
            <a:r>
              <a:rPr lang="en-US" dirty="0"/>
              <a:t>, cities, and time units</a:t>
            </a:r>
          </a:p>
          <a:p>
            <a:r>
              <a:rPr lang="en-US" b="1" dirty="0">
                <a:hlinkClick r:id="rId7"/>
              </a:rPr>
              <a:t>Language &amp; script information:</a:t>
            </a:r>
            <a:r>
              <a:rPr lang="en-US" dirty="0"/>
              <a:t> characters used; plural cases; gender of lists; capitalization; rules for sorting &amp; searching; writing direction; transliteration rules; rules for spelling out numbers; rules for segmenting text into graphemes, words, and sentences</a:t>
            </a:r>
          </a:p>
          <a:p>
            <a:r>
              <a:rPr lang="en-US" b="1" dirty="0">
                <a:hlinkClick r:id="rId8"/>
              </a:rPr>
              <a:t>Country information:</a:t>
            </a:r>
            <a:r>
              <a:rPr lang="en-US" dirty="0"/>
              <a:t> language usage, currency information, calendar preference and week conventions, and telephone codes</a:t>
            </a:r>
          </a:p>
          <a:p>
            <a:r>
              <a:rPr lang="en-US" b="1" dirty="0">
                <a:hlinkClick r:id="rId9"/>
              </a:rPr>
              <a:t>Other:</a:t>
            </a:r>
            <a:r>
              <a:rPr lang="en-US" dirty="0"/>
              <a:t> ISO &amp; BCP 47 code support (cross mappings, etc.), keyboard layouts</a:t>
            </a:r>
          </a:p>
        </p:txBody>
      </p:sp>
      <p:sp>
        <p:nvSpPr>
          <p:cNvPr id="4" name="Slide Number Placeholder 3"/>
          <p:cNvSpPr>
            <a:spLocks noGrp="1"/>
          </p:cNvSpPr>
          <p:nvPr>
            <p:ph type="sldNum" sz="quarter" idx="10"/>
          </p:nvPr>
        </p:nvSpPr>
        <p:spPr/>
        <p:txBody>
          <a:bodyPr/>
          <a:lstStyle/>
          <a:p>
            <a:fld id="{7E002FF9-4628-B146-9948-95257A430692}" type="slidenum">
              <a:rPr lang="en-US" smtClean="0"/>
              <a:pPr/>
              <a:t>15</a:t>
            </a:fld>
            <a:endParaRPr lang="en-US"/>
          </a:p>
        </p:txBody>
      </p:sp>
    </p:spTree>
    <p:extLst>
      <p:ext uri="{BB962C8B-B14F-4D97-AF65-F5344CB8AC3E}">
        <p14:creationId xmlns:p14="http://schemas.microsoft.com/office/powerpoint/2010/main" val="525952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002FF9-4628-B146-9948-95257A430692}" type="slidenum">
              <a:rPr lang="en-US" smtClean="0"/>
              <a:t>16</a:t>
            </a:fld>
            <a:endParaRPr lang="en-US"/>
          </a:p>
        </p:txBody>
      </p:sp>
    </p:spTree>
    <p:extLst>
      <p:ext uri="{BB962C8B-B14F-4D97-AF65-F5344CB8AC3E}">
        <p14:creationId xmlns:p14="http://schemas.microsoft.com/office/powerpoint/2010/main" val="973369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2</a:t>
            </a:fld>
            <a:endParaRPr lang="en-US" dirty="0"/>
          </a:p>
        </p:txBody>
      </p:sp>
    </p:spTree>
    <p:extLst>
      <p:ext uri="{BB962C8B-B14F-4D97-AF65-F5344CB8AC3E}">
        <p14:creationId xmlns:p14="http://schemas.microsoft.com/office/powerpoint/2010/main" val="2107324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3</a:t>
            </a:fld>
            <a:endParaRPr lang="en-US" dirty="0"/>
          </a:p>
        </p:txBody>
      </p:sp>
    </p:spTree>
    <p:extLst>
      <p:ext uri="{BB962C8B-B14F-4D97-AF65-F5344CB8AC3E}">
        <p14:creationId xmlns:p14="http://schemas.microsoft.com/office/powerpoint/2010/main" val="945011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4</a:t>
            </a:fld>
            <a:endParaRPr lang="en-US" dirty="0"/>
          </a:p>
        </p:txBody>
      </p:sp>
    </p:spTree>
    <p:extLst>
      <p:ext uri="{BB962C8B-B14F-4D97-AF65-F5344CB8AC3E}">
        <p14:creationId xmlns:p14="http://schemas.microsoft.com/office/powerpoint/2010/main" val="1884708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5</a:t>
            </a:fld>
            <a:endParaRPr lang="en-US" dirty="0"/>
          </a:p>
        </p:txBody>
      </p:sp>
    </p:spTree>
    <p:extLst>
      <p:ext uri="{BB962C8B-B14F-4D97-AF65-F5344CB8AC3E}">
        <p14:creationId xmlns:p14="http://schemas.microsoft.com/office/powerpoint/2010/main" val="373199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6</a:t>
            </a:fld>
            <a:endParaRPr lang="en-US" dirty="0"/>
          </a:p>
        </p:txBody>
      </p:sp>
    </p:spTree>
    <p:extLst>
      <p:ext uri="{BB962C8B-B14F-4D97-AF65-F5344CB8AC3E}">
        <p14:creationId xmlns:p14="http://schemas.microsoft.com/office/powerpoint/2010/main" val="1191582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7</a:t>
            </a:fld>
            <a:endParaRPr lang="en-US" dirty="0"/>
          </a:p>
        </p:txBody>
      </p:sp>
    </p:spTree>
    <p:extLst>
      <p:ext uri="{BB962C8B-B14F-4D97-AF65-F5344CB8AC3E}">
        <p14:creationId xmlns:p14="http://schemas.microsoft.com/office/powerpoint/2010/main" val="944789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8</a:t>
            </a:fld>
            <a:endParaRPr lang="en-US" dirty="0"/>
          </a:p>
        </p:txBody>
      </p:sp>
    </p:spTree>
    <p:extLst>
      <p:ext uri="{BB962C8B-B14F-4D97-AF65-F5344CB8AC3E}">
        <p14:creationId xmlns:p14="http://schemas.microsoft.com/office/powerpoint/2010/main" val="783354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can be used for text, graphics or any other elements.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pPr/>
              <a:t>9</a:t>
            </a:fld>
            <a:endParaRPr lang="en-US" dirty="0"/>
          </a:p>
        </p:txBody>
      </p:sp>
    </p:spTree>
    <p:extLst>
      <p:ext uri="{BB962C8B-B14F-4D97-AF65-F5344CB8AC3E}">
        <p14:creationId xmlns:p14="http://schemas.microsoft.com/office/powerpoint/2010/main" val="9675018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a:solidFill>
                <a:srgbClr val="FFFFFF"/>
              </a:solidFill>
              <a:latin typeface="Arial"/>
              <a:cs typeface="Arial"/>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a:solidFill>
                <a:srgbClr val="FFFFFF"/>
              </a:solidFill>
              <a:latin typeface="Arial"/>
              <a:cs typeface="Arial"/>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4" name="Picture 3"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08033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hyperlink" Target="http://www.ethnologue.com/map/ID_sl_" TargetMode="External"/><Relationship Id="rId13" Type="http://schemas.openxmlformats.org/officeDocument/2006/relationships/hyperlink" Target="http://www.ethnologue.com/subgroups/j%C3%ADvaro-0" TargetMode="External"/><Relationship Id="rId18" Type="http://schemas.openxmlformats.org/officeDocument/2006/relationships/hyperlink" Target="http://www.ethnologue.com/map/PG_10" TargetMode="External"/><Relationship Id="rId26" Type="http://schemas.openxmlformats.org/officeDocument/2006/relationships/hyperlink" Target="http://www-01.sil.org/iso639-3/documentation.asp?id=gaz" TargetMode="External"/><Relationship Id="rId39" Type="http://schemas.openxmlformats.org/officeDocument/2006/relationships/hyperlink" Target="http://www.ethnologue.com/" TargetMode="External"/><Relationship Id="rId3" Type="http://schemas.openxmlformats.org/officeDocument/2006/relationships/hyperlink" Target="http://www.omniglot.com/writing/abenaki.php" TargetMode="External"/><Relationship Id="rId21" Type="http://schemas.openxmlformats.org/officeDocument/2006/relationships/hyperlink" Target="http://www.ethnologue.com/subgroups/oromo-0" TargetMode="External"/><Relationship Id="rId34" Type="http://schemas.openxmlformats.org/officeDocument/2006/relationships/hyperlink" Target="http://www.omniglot.com/writing/ainu.htm" TargetMode="External"/><Relationship Id="rId7" Type="http://schemas.openxmlformats.org/officeDocument/2006/relationships/hyperlink" Target="http://www.ethnologue.com/subgroups/acehnese-0" TargetMode="External"/><Relationship Id="rId12" Type="http://schemas.openxmlformats.org/officeDocument/2006/relationships/hyperlink" Target="http://www-01.sil.org/iso639-3/documentation.asp?id=acu" TargetMode="External"/><Relationship Id="rId17" Type="http://schemas.openxmlformats.org/officeDocument/2006/relationships/hyperlink" Target="http://www.ethnologue.com/subgroups/upper-0" TargetMode="External"/><Relationship Id="rId25" Type="http://schemas.openxmlformats.org/officeDocument/2006/relationships/hyperlink" Target="http://www-01.sil.org/iso639-3/documentation.asp?id=orc" TargetMode="External"/><Relationship Id="rId33" Type="http://schemas.openxmlformats.org/officeDocument/2006/relationships/hyperlink" Target="http://www.ethnologue.com/map/LSZASZ" TargetMode="External"/><Relationship Id="rId38" Type="http://schemas.openxmlformats.org/officeDocument/2006/relationships/hyperlink" Target="http://www.omniglot.com/writing/langalph.htm" TargetMode="External"/><Relationship Id="rId2" Type="http://schemas.openxmlformats.org/officeDocument/2006/relationships/notesSlide" Target="../notesSlides/notesSlide14.xml"/><Relationship Id="rId16" Type="http://schemas.openxmlformats.org/officeDocument/2006/relationships/hyperlink" Target="http://www-01.sil.org/iso639-3/documentation.asp?id=adz" TargetMode="External"/><Relationship Id="rId20" Type="http://schemas.openxmlformats.org/officeDocument/2006/relationships/hyperlink" Target="http://www-01.sil.org/iso639-3/documentation.asp?id=orm" TargetMode="External"/><Relationship Id="rId29" Type="http://schemas.openxmlformats.org/officeDocument/2006/relationships/hyperlink" Target="http://www.ethnologue.com/subgroups/saho-afar-0" TargetMode="External"/><Relationship Id="rId1" Type="http://schemas.openxmlformats.org/officeDocument/2006/relationships/slideLayout" Target="../slideLayouts/slideLayout2.xml"/><Relationship Id="rId6" Type="http://schemas.openxmlformats.org/officeDocument/2006/relationships/hyperlink" Target="http://www-01.sil.org/iso639-3/documentation.asp?id=ace" TargetMode="External"/><Relationship Id="rId11" Type="http://schemas.openxmlformats.org/officeDocument/2006/relationships/hyperlink" Target="http://www.ethnologue.com/map/SS" TargetMode="External"/><Relationship Id="rId24" Type="http://schemas.openxmlformats.org/officeDocument/2006/relationships/hyperlink" Target="http://www-01.sil.org/iso639-3/documentation.asp?id=hae" TargetMode="External"/><Relationship Id="rId32" Type="http://schemas.openxmlformats.org/officeDocument/2006/relationships/hyperlink" Target="http://www.ethnologue.com/subgroups/low-franconian-0" TargetMode="External"/><Relationship Id="rId37" Type="http://schemas.openxmlformats.org/officeDocument/2006/relationships/hyperlink" Target="http://www.ethnologue.com/country/JP" TargetMode="External"/><Relationship Id="rId5" Type="http://schemas.openxmlformats.org/officeDocument/2006/relationships/hyperlink" Target="http://www.ethnologue.com/subgroups/abenaki-0" TargetMode="External"/><Relationship Id="rId15" Type="http://schemas.openxmlformats.org/officeDocument/2006/relationships/hyperlink" Target="http://www.omniglot.com/writing/adzera.htm" TargetMode="External"/><Relationship Id="rId23" Type="http://schemas.openxmlformats.org/officeDocument/2006/relationships/hyperlink" Target="http://www-01.sil.org/iso639-3/documentation.asp?id=gax" TargetMode="External"/><Relationship Id="rId28" Type="http://schemas.openxmlformats.org/officeDocument/2006/relationships/hyperlink" Target="http://www-01.sil.org/iso639-3/documentation.asp?id=aar" TargetMode="External"/><Relationship Id="rId36" Type="http://schemas.openxmlformats.org/officeDocument/2006/relationships/hyperlink" Target="http://www.ethnologue.com/subgroups/language-isolate-0" TargetMode="External"/><Relationship Id="rId10" Type="http://schemas.openxmlformats.org/officeDocument/2006/relationships/hyperlink" Target="http://www.ethnologue.com/subgroups/lango-acholi-0" TargetMode="External"/><Relationship Id="rId19" Type="http://schemas.openxmlformats.org/officeDocument/2006/relationships/hyperlink" Target="http://www.omniglot.com/writing/oromo.htm" TargetMode="External"/><Relationship Id="rId31" Type="http://schemas.openxmlformats.org/officeDocument/2006/relationships/hyperlink" Target="http://www-01.sil.org/iso639-3/documentation.asp?id=afr" TargetMode="External"/><Relationship Id="rId4" Type="http://schemas.openxmlformats.org/officeDocument/2006/relationships/hyperlink" Target="http://www-01.sil.org/iso639-3/documentation.asp?id=aaq" TargetMode="External"/><Relationship Id="rId9" Type="http://schemas.openxmlformats.org/officeDocument/2006/relationships/hyperlink" Target="http://www-01.sil.org/iso639-3/documentation.asp?id=ach" TargetMode="External"/><Relationship Id="rId14" Type="http://schemas.openxmlformats.org/officeDocument/2006/relationships/hyperlink" Target="http://www.ethnologue.com/map/EC" TargetMode="External"/><Relationship Id="rId22" Type="http://schemas.openxmlformats.org/officeDocument/2006/relationships/hyperlink" Target="http://www.ethnologue.com/map/DJER__" TargetMode="External"/><Relationship Id="rId27" Type="http://schemas.openxmlformats.org/officeDocument/2006/relationships/hyperlink" Target="http://www.omniglot.com/writing/afar.htm" TargetMode="External"/><Relationship Id="rId30" Type="http://schemas.openxmlformats.org/officeDocument/2006/relationships/hyperlink" Target="http://www.omniglot.com/writing/afrikaans.htm" TargetMode="External"/><Relationship Id="rId35" Type="http://schemas.openxmlformats.org/officeDocument/2006/relationships/hyperlink" Target="http://www-01.sil.org/iso639-3/documentation.asp?id=ain"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unicode.org/cldr/charts/28/summary/fr.html" TargetMode="External"/><Relationship Id="rId3" Type="http://schemas.openxmlformats.org/officeDocument/2006/relationships/hyperlink" Target="http://www.unicode.org/cldr/charts/28/summary/de.html" TargetMode="External"/><Relationship Id="rId7" Type="http://schemas.openxmlformats.org/officeDocument/2006/relationships/hyperlink" Target="http://www.unicode.org/cldr/charts/28/summary/sv.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en.wikipedia.org/wiki/Turkish_alphabet" TargetMode="External"/><Relationship Id="rId5" Type="http://schemas.openxmlformats.org/officeDocument/2006/relationships/hyperlink" Target="http://www.unicode.org/cldr/charts/28/summary/es.html" TargetMode="External"/><Relationship Id="rId4" Type="http://schemas.openxmlformats.org/officeDocument/2006/relationships/hyperlink" Target="http://www.unicode.org/cldr/charts/28/summary/pt.html"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youtube.com/user/ICANNnews" TargetMode="External"/><Relationship Id="rId13" Type="http://schemas.openxmlformats.org/officeDocument/2006/relationships/image" Target="../media/image11.png"/><Relationship Id="rId18" Type="http://schemas.openxmlformats.org/officeDocument/2006/relationships/hyperlink" Target="slideshare.net/icannpresentations" TargetMode="External"/><Relationship Id="rId3" Type="http://schemas.openxmlformats.org/officeDocument/2006/relationships/image" Target="../media/image2.emf"/><Relationship Id="rId7" Type="http://schemas.openxmlformats.org/officeDocument/2006/relationships/image" Target="../media/image8.png"/><Relationship Id="rId12" Type="http://schemas.openxmlformats.org/officeDocument/2006/relationships/hyperlink" Target="twitter.com/icann" TargetMode="External"/><Relationship Id="rId17" Type="http://schemas.openxmlformats.org/officeDocument/2006/relationships/image" Target="../media/image13.png"/><Relationship Id="rId2" Type="http://schemas.openxmlformats.org/officeDocument/2006/relationships/notesSlide" Target="../notesSlides/notesSlide16.xml"/><Relationship Id="rId16" Type="http://schemas.openxmlformats.org/officeDocument/2006/relationships/hyperlink" Target="weibo.com/ICANNorg" TargetMode="External"/><Relationship Id="rId1" Type="http://schemas.openxmlformats.org/officeDocument/2006/relationships/slideLayout" Target="../slideLayouts/slideLayout3.xml"/><Relationship Id="rId6" Type="http://schemas.openxmlformats.org/officeDocument/2006/relationships/hyperlink" Target="facebook.com/icannorg" TargetMode="External"/><Relationship Id="rId11" Type="http://schemas.openxmlformats.org/officeDocument/2006/relationships/image" Target="../media/image10.png"/><Relationship Id="rId5" Type="http://schemas.openxmlformats.org/officeDocument/2006/relationships/image" Target="../media/image7.png"/><Relationship Id="rId15" Type="http://schemas.openxmlformats.org/officeDocument/2006/relationships/image" Target="../media/image12.png"/><Relationship Id="rId10" Type="http://schemas.openxmlformats.org/officeDocument/2006/relationships/hyperlink" Target="linkedin.com/company/icann" TargetMode="External"/><Relationship Id="rId19" Type="http://schemas.openxmlformats.org/officeDocument/2006/relationships/image" Target="../media/image14.png"/><Relationship Id="rId4" Type="http://schemas.openxmlformats.org/officeDocument/2006/relationships/hyperlink" Target="flickr.com/photos/icann" TargetMode="External"/><Relationship Id="rId9" Type="http://schemas.openxmlformats.org/officeDocument/2006/relationships/image" Target="../media/image9.png"/><Relationship Id="rId14" Type="http://schemas.openxmlformats.org/officeDocument/2006/relationships/hyperlink" Target="gplus.to/ican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en.wikipedia.org/wiki/Pinyin"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76115" y="4471954"/>
            <a:ext cx="5432898" cy="695062"/>
          </a:xfrm>
          <a:prstGeom prst="rect">
            <a:avLst/>
          </a:prstGeom>
          <a:noFill/>
        </p:spPr>
        <p:txBody>
          <a:bodyPr wrap="none" rtlCol="0">
            <a:spAutoFit/>
          </a:bodyPr>
          <a:lstStyle/>
          <a:p>
            <a:pPr>
              <a:lnSpc>
                <a:spcPts val="4700"/>
              </a:lnSpc>
            </a:pPr>
            <a:r>
              <a:rPr lang="en-US" sz="4000" dirty="0" smtClean="0">
                <a:solidFill>
                  <a:srgbClr val="FFFFFF"/>
                </a:solidFill>
                <a:latin typeface="Source Sans Pro"/>
                <a:cs typeface="Source Sans Pro"/>
              </a:rPr>
              <a:t>Latin Generation Panel</a:t>
            </a:r>
            <a:endParaRPr lang="en-US" sz="4000" dirty="0">
              <a:solidFill>
                <a:srgbClr val="FFFFFF"/>
              </a:solidFill>
              <a:latin typeface="Source Sans Pro"/>
              <a:cs typeface="Source Sans Pro"/>
            </a:endParaRPr>
          </a:p>
        </p:txBody>
      </p:sp>
      <p:sp>
        <p:nvSpPr>
          <p:cNvPr id="4" name="TextBox 3"/>
          <p:cNvSpPr txBox="1"/>
          <p:nvPr/>
        </p:nvSpPr>
        <p:spPr>
          <a:xfrm>
            <a:off x="1883074" y="5152820"/>
            <a:ext cx="5877058" cy="400110"/>
          </a:xfrm>
          <a:prstGeom prst="rect">
            <a:avLst/>
          </a:prstGeom>
          <a:noFill/>
        </p:spPr>
        <p:txBody>
          <a:bodyPr wrap="none" rtlCol="0">
            <a:spAutoFit/>
          </a:bodyPr>
          <a:lstStyle/>
          <a:p>
            <a:r>
              <a:rPr lang="en-US" sz="2000" dirty="0" smtClean="0">
                <a:solidFill>
                  <a:srgbClr val="FFFFFF"/>
                </a:solidFill>
                <a:latin typeface="Source Sans Pro"/>
                <a:cs typeface="Source Sans Pro"/>
              </a:rPr>
              <a:t>Mirjana Tasic|  Face to face session, </a:t>
            </a:r>
            <a:r>
              <a:rPr lang="en-US" sz="2000" dirty="0">
                <a:solidFill>
                  <a:srgbClr val="FFFFFF"/>
                </a:solidFill>
                <a:latin typeface="Source Sans Pro"/>
                <a:cs typeface="Source Sans Pro"/>
              </a:rPr>
              <a:t>C</a:t>
            </a:r>
            <a:r>
              <a:rPr lang="en-US" sz="2000" dirty="0" smtClean="0">
                <a:solidFill>
                  <a:srgbClr val="FFFFFF"/>
                </a:solidFill>
                <a:latin typeface="Source Sans Pro"/>
                <a:cs typeface="Source Sans Pro"/>
              </a:rPr>
              <a:t>openhagen, 2017</a:t>
            </a:r>
            <a:endParaRPr lang="en-US" sz="2000" dirty="0">
              <a:solidFill>
                <a:srgbClr val="FFFFFF"/>
              </a:solidFill>
              <a:latin typeface="Source Sans Pro"/>
              <a:cs typeface="Source Sans Pro"/>
            </a:endParaRPr>
          </a:p>
        </p:txBody>
      </p:sp>
    </p:spTree>
    <p:extLst>
      <p:ext uri="{BB962C8B-B14F-4D97-AF65-F5344CB8AC3E}">
        <p14:creationId xmlns:p14="http://schemas.microsoft.com/office/powerpoint/2010/main" val="1494850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Work plan - phases details</a:t>
            </a:r>
            <a:r>
              <a:rPr lang="en-US" sz="3200" dirty="0"/>
              <a:t/>
            </a:r>
            <a:br>
              <a:rPr lang="en-US" sz="3200" dirty="0"/>
            </a:br>
            <a:r>
              <a:rPr lang="en-US" sz="3200" dirty="0" smtClean="0"/>
              <a:t> </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TextBox 1"/>
          <p:cNvSpPr txBox="1"/>
          <p:nvPr/>
        </p:nvSpPr>
        <p:spPr>
          <a:xfrm>
            <a:off x="0" y="1650211"/>
            <a:ext cx="8849813" cy="3462486"/>
          </a:xfrm>
          <a:prstGeom prst="rect">
            <a:avLst/>
          </a:prstGeom>
          <a:noFill/>
        </p:spPr>
        <p:txBody>
          <a:bodyPr wrap="square" rtlCol="0">
            <a:spAutoFit/>
          </a:bodyPr>
          <a:lstStyle/>
          <a:p>
            <a:pPr lvl="1">
              <a:spcBef>
                <a:spcPts val="1200"/>
              </a:spcBef>
              <a:spcAft>
                <a:spcPts val="600"/>
              </a:spcAft>
            </a:pPr>
            <a:r>
              <a:rPr lang="en-US" sz="2400" b="1" dirty="0"/>
              <a:t>1. Developing Code Point </a:t>
            </a:r>
            <a:r>
              <a:rPr lang="en-US" sz="2400" b="1" dirty="0" smtClean="0"/>
              <a:t>Repertoire</a:t>
            </a:r>
            <a:endParaRPr lang="en-US" sz="2000" b="1" dirty="0"/>
          </a:p>
          <a:p>
            <a:pPr marL="800100" lvl="1" indent="-342900">
              <a:spcBef>
                <a:spcPts val="1200"/>
              </a:spcBef>
              <a:spcAft>
                <a:spcPts val="600"/>
              </a:spcAft>
              <a:buFont typeface="Arial" charset="0"/>
              <a:buChar char="•"/>
            </a:pPr>
            <a:r>
              <a:rPr lang="en-US" sz="2000" dirty="0" smtClean="0"/>
              <a:t>Determine </a:t>
            </a:r>
            <a:r>
              <a:rPr lang="en-US" sz="2000" dirty="0"/>
              <a:t>criteria for including code </a:t>
            </a:r>
            <a:r>
              <a:rPr lang="en-US" sz="2000" dirty="0" smtClean="0"/>
              <a:t>points</a:t>
            </a:r>
          </a:p>
          <a:p>
            <a:pPr marL="800100" lvl="1" indent="-342900">
              <a:spcBef>
                <a:spcPts val="1200"/>
              </a:spcBef>
              <a:spcAft>
                <a:spcPts val="600"/>
              </a:spcAft>
              <a:buFont typeface="Arial" charset="0"/>
              <a:buChar char="•"/>
            </a:pPr>
            <a:r>
              <a:rPr lang="en-US" sz="2000" dirty="0"/>
              <a:t>Analyze each code point in Latin script in MSR-2 to determine its </a:t>
            </a:r>
            <a:r>
              <a:rPr lang="en-US" sz="2000" dirty="0" smtClean="0"/>
              <a:t>inclusion</a:t>
            </a:r>
          </a:p>
          <a:p>
            <a:pPr marL="800100" lvl="1" indent="-342900">
              <a:spcBef>
                <a:spcPts val="1200"/>
              </a:spcBef>
              <a:spcAft>
                <a:spcPts val="600"/>
              </a:spcAft>
              <a:buFont typeface="Arial" charset="0"/>
              <a:buChar char="•"/>
            </a:pPr>
            <a:r>
              <a:rPr lang="en-US" sz="2000" dirty="0" smtClean="0">
                <a:cs typeface="Source Sans Pro"/>
              </a:rPr>
              <a:t>Analyze  languages using Latin script to attest </a:t>
            </a:r>
            <a:r>
              <a:rPr lang="en-US" sz="2000" dirty="0" smtClean="0">
                <a:cs typeface="Source Sans Pro"/>
              </a:rPr>
              <a:t>whether all letters are </a:t>
            </a:r>
            <a:r>
              <a:rPr lang="en-US" sz="2000" dirty="0" smtClean="0">
                <a:cs typeface="Source Sans Pro"/>
              </a:rPr>
              <a:t>included in MSR-2</a:t>
            </a:r>
            <a:endParaRPr lang="en-US" sz="2000" dirty="0">
              <a:cs typeface="Source Sans Pro"/>
            </a:endParaRPr>
          </a:p>
          <a:p>
            <a:pPr marL="800100" lvl="1" indent="-342900">
              <a:spcBef>
                <a:spcPts val="1200"/>
              </a:spcBef>
              <a:spcAft>
                <a:spcPts val="600"/>
              </a:spcAft>
              <a:buFont typeface="Arial" charset="0"/>
              <a:buChar char="•"/>
            </a:pPr>
            <a:r>
              <a:rPr lang="en-US" sz="2000" dirty="0"/>
              <a:t>Finalize included and excluded code </a:t>
            </a:r>
            <a:r>
              <a:rPr lang="en-US" sz="2000" dirty="0" smtClean="0"/>
              <a:t>points</a:t>
            </a:r>
          </a:p>
          <a:p>
            <a:pPr marL="800100" lvl="1" indent="-342900">
              <a:spcBef>
                <a:spcPts val="1200"/>
              </a:spcBef>
              <a:spcAft>
                <a:spcPts val="600"/>
              </a:spcAft>
              <a:buFont typeface="Arial" charset="0"/>
              <a:buChar char="•"/>
            </a:pPr>
            <a:r>
              <a:rPr lang="en-US" sz="2000" dirty="0"/>
              <a:t>Release for public comment by Latin GP</a:t>
            </a:r>
            <a:endParaRPr lang="en-US" sz="2000" dirty="0" smtClean="0">
              <a:cs typeface="Source Sans Pro"/>
            </a:endParaRPr>
          </a:p>
        </p:txBody>
      </p:sp>
    </p:spTree>
    <p:extLst>
      <p:ext uri="{BB962C8B-B14F-4D97-AF65-F5344CB8AC3E}">
        <p14:creationId xmlns:p14="http://schemas.microsoft.com/office/powerpoint/2010/main" val="350494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Work plan </a:t>
            </a:r>
            <a:r>
              <a:rPr lang="en-US" dirty="0"/>
              <a:t>-</a:t>
            </a:r>
            <a:r>
              <a:rPr lang="en-US" dirty="0" smtClean="0"/>
              <a:t> phases details</a:t>
            </a:r>
            <a:endParaRPr lang="en-US" sz="3000" dirty="0">
              <a:solidFill>
                <a:schemeClr val="tx1"/>
              </a:solidFill>
            </a:endParaRPr>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TextBox 1"/>
          <p:cNvSpPr txBox="1"/>
          <p:nvPr/>
        </p:nvSpPr>
        <p:spPr>
          <a:xfrm>
            <a:off x="163558" y="1144430"/>
            <a:ext cx="8555626" cy="4770537"/>
          </a:xfrm>
          <a:prstGeom prst="rect">
            <a:avLst/>
          </a:prstGeom>
          <a:noFill/>
        </p:spPr>
        <p:txBody>
          <a:bodyPr wrap="square" rtlCol="0">
            <a:spAutoFit/>
          </a:bodyPr>
          <a:lstStyle/>
          <a:p>
            <a:pPr lvl="1">
              <a:spcBef>
                <a:spcPts val="1200"/>
              </a:spcBef>
              <a:spcAft>
                <a:spcPts val="600"/>
              </a:spcAft>
            </a:pPr>
            <a:r>
              <a:rPr lang="en-US" sz="2400" b="1" dirty="0"/>
              <a:t>2. Developing  Code Point </a:t>
            </a:r>
            <a:r>
              <a:rPr lang="en-US" sz="2400" b="1" dirty="0" smtClean="0"/>
              <a:t>Variants</a:t>
            </a:r>
            <a:endParaRPr lang="en-US" sz="2000" b="1" dirty="0" smtClean="0"/>
          </a:p>
          <a:p>
            <a:pPr marL="800100" lvl="1" indent="-342900">
              <a:spcBef>
                <a:spcPts val="600"/>
              </a:spcBef>
              <a:spcAft>
                <a:spcPts val="600"/>
              </a:spcAft>
              <a:buFont typeface="Arial" charset="0"/>
              <a:buChar char="•"/>
            </a:pPr>
            <a:r>
              <a:rPr lang="en-US" sz="2000" dirty="0" smtClean="0"/>
              <a:t>Determine </a:t>
            </a:r>
            <a:r>
              <a:rPr lang="en-US" sz="2000" dirty="0"/>
              <a:t>criteria for within-script </a:t>
            </a:r>
            <a:r>
              <a:rPr lang="en-US" sz="2000" dirty="0" smtClean="0"/>
              <a:t>variants</a:t>
            </a:r>
          </a:p>
          <a:p>
            <a:pPr marL="800100" lvl="1" indent="-342900">
              <a:spcBef>
                <a:spcPts val="600"/>
              </a:spcBef>
              <a:spcAft>
                <a:spcPts val="600"/>
              </a:spcAft>
              <a:buFont typeface="Arial" charset="0"/>
              <a:buChar char="•"/>
            </a:pPr>
            <a:r>
              <a:rPr lang="en-US" sz="2000" dirty="0"/>
              <a:t>Determine criteria for cross-script variants, including identification of relevant </a:t>
            </a:r>
            <a:r>
              <a:rPr lang="en-US" sz="2000" dirty="0" smtClean="0"/>
              <a:t>scripts</a:t>
            </a:r>
          </a:p>
          <a:p>
            <a:pPr marL="800100" lvl="1" indent="-342900">
              <a:spcBef>
                <a:spcPts val="600"/>
              </a:spcBef>
              <a:spcAft>
                <a:spcPts val="600"/>
              </a:spcAft>
              <a:buFont typeface="Arial" charset="0"/>
              <a:buChar char="•"/>
            </a:pPr>
            <a:r>
              <a:rPr lang="en-US" sz="2000" dirty="0"/>
              <a:t>Analyze each code point to determine within-script variant </a:t>
            </a:r>
            <a:r>
              <a:rPr lang="en-US" sz="2000" dirty="0" smtClean="0"/>
              <a:t>sets</a:t>
            </a:r>
          </a:p>
          <a:p>
            <a:pPr marL="800100" lvl="1" indent="-342900">
              <a:spcBef>
                <a:spcPts val="600"/>
              </a:spcBef>
              <a:spcAft>
                <a:spcPts val="600"/>
              </a:spcAft>
              <a:buFont typeface="Arial" charset="0"/>
              <a:buChar char="•"/>
            </a:pPr>
            <a:r>
              <a:rPr lang="en-US" sz="2000" dirty="0"/>
              <a:t>Analyze each code point to determine cross-script variant sets</a:t>
            </a:r>
          </a:p>
          <a:p>
            <a:pPr marL="800100" lvl="1" indent="-342900">
              <a:spcBef>
                <a:spcPts val="600"/>
              </a:spcBef>
              <a:spcAft>
                <a:spcPts val="600"/>
              </a:spcAft>
              <a:buFont typeface="Arial" charset="0"/>
              <a:buChar char="•"/>
            </a:pPr>
            <a:r>
              <a:rPr lang="en-US" sz="2000" dirty="0"/>
              <a:t>Review the impact of variant analysis on current delegations of </a:t>
            </a:r>
            <a:r>
              <a:rPr lang="en-US" sz="2000" dirty="0" smtClean="0"/>
              <a:t>TLDs</a:t>
            </a:r>
          </a:p>
          <a:p>
            <a:pPr marL="800100" lvl="1" indent="-342900">
              <a:spcBef>
                <a:spcPts val="600"/>
              </a:spcBef>
              <a:spcAft>
                <a:spcPts val="600"/>
              </a:spcAft>
              <a:buFont typeface="Arial" charset="0"/>
              <a:buChar char="•"/>
            </a:pPr>
            <a:r>
              <a:rPr lang="en-US" sz="2000" dirty="0"/>
              <a:t>Finalize variant sets, reviewing the symmetry, transitivity, security and stability of the system</a:t>
            </a:r>
          </a:p>
          <a:p>
            <a:pPr marL="800100" lvl="1" indent="-342900">
              <a:spcBef>
                <a:spcPts val="600"/>
              </a:spcBef>
              <a:spcAft>
                <a:spcPts val="600"/>
              </a:spcAft>
              <a:buFont typeface="Arial" charset="0"/>
              <a:buChar char="•"/>
            </a:pPr>
            <a:r>
              <a:rPr lang="en-US" sz="2000" dirty="0"/>
              <a:t>Coordinate with other relevant GPs for finalizing cross-script </a:t>
            </a:r>
            <a:r>
              <a:rPr lang="en-US" sz="2000" dirty="0" smtClean="0"/>
              <a:t>variants</a:t>
            </a:r>
          </a:p>
          <a:p>
            <a:pPr marL="800100" lvl="1" indent="-342900">
              <a:spcBef>
                <a:spcPts val="600"/>
              </a:spcBef>
              <a:spcAft>
                <a:spcPts val="600"/>
              </a:spcAft>
              <a:buFont typeface="Arial" charset="0"/>
              <a:buChar char="•"/>
            </a:pPr>
            <a:r>
              <a:rPr lang="en-US" sz="2000" dirty="0"/>
              <a:t>Release for public comment by Latin GP</a:t>
            </a:r>
            <a:endParaRPr lang="en-US" sz="2000" dirty="0">
              <a:cs typeface="Source Sans Pro"/>
            </a:endParaRPr>
          </a:p>
        </p:txBody>
      </p:sp>
    </p:spTree>
    <p:extLst>
      <p:ext uri="{BB962C8B-B14F-4D97-AF65-F5344CB8AC3E}">
        <p14:creationId xmlns:p14="http://schemas.microsoft.com/office/powerpoint/2010/main" val="976127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79269"/>
          </a:xfrm>
          <a:prstGeom prst="rect">
            <a:avLst/>
          </a:prstGeom>
        </p:spPr>
        <p:txBody>
          <a:bodyPr/>
          <a:lstStyle/>
          <a:p>
            <a:r>
              <a:rPr lang="en-US" dirty="0"/>
              <a:t>Work plan - phases details</a:t>
            </a:r>
            <a:r>
              <a:rPr lang="en-US" sz="3200" dirty="0"/>
              <a:t/>
            </a:r>
            <a:br>
              <a:rPr lang="en-US" sz="3200" dirty="0"/>
            </a:br>
            <a:r>
              <a:rPr lang="en-US" sz="3200" dirty="0"/>
              <a:t> </a:t>
            </a:r>
            <a:endParaRPr lang="en-US" sz="3000" dirty="0">
              <a:solidFill>
                <a:schemeClr val="tx1"/>
              </a:solidFill>
            </a:endParaRPr>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5" name="Rectangle 4"/>
          <p:cNvSpPr/>
          <p:nvPr/>
        </p:nvSpPr>
        <p:spPr>
          <a:xfrm>
            <a:off x="318303" y="1083910"/>
            <a:ext cx="8507393" cy="4893647"/>
          </a:xfrm>
          <a:prstGeom prst="rect">
            <a:avLst/>
          </a:prstGeom>
        </p:spPr>
        <p:txBody>
          <a:bodyPr wrap="square">
            <a:spAutoFit/>
          </a:bodyPr>
          <a:lstStyle/>
          <a:p>
            <a:pPr lvl="1">
              <a:spcBef>
                <a:spcPts val="1200"/>
              </a:spcBef>
              <a:spcAft>
                <a:spcPts val="600"/>
              </a:spcAft>
            </a:pPr>
            <a:r>
              <a:rPr lang="en-US" sz="2400" b="1" dirty="0"/>
              <a:t>3. Developing Whole Label Evaluation  Rules</a:t>
            </a:r>
            <a:endParaRPr lang="en-US" sz="2400" b="1" dirty="0" smtClean="0"/>
          </a:p>
          <a:p>
            <a:pPr marL="1257300" lvl="2" indent="-342900">
              <a:spcBef>
                <a:spcPts val="1200"/>
              </a:spcBef>
              <a:spcAft>
                <a:spcPts val="600"/>
              </a:spcAft>
              <a:buFont typeface="Arial" charset="0"/>
              <a:buChar char="•"/>
            </a:pPr>
            <a:r>
              <a:rPr lang="en-US" sz="2000" dirty="0" smtClean="0"/>
              <a:t>Determine </a:t>
            </a:r>
            <a:r>
              <a:rPr lang="en-US" sz="2000" dirty="0"/>
              <a:t>relevant WLE </a:t>
            </a:r>
            <a:r>
              <a:rPr lang="en-US" sz="2000" dirty="0" smtClean="0"/>
              <a:t>rules</a:t>
            </a:r>
          </a:p>
          <a:p>
            <a:pPr lvl="1">
              <a:spcBef>
                <a:spcPts val="1200"/>
              </a:spcBef>
              <a:spcAft>
                <a:spcPts val="600"/>
              </a:spcAft>
            </a:pPr>
            <a:r>
              <a:rPr lang="en-US" sz="2400" b="1" dirty="0" smtClean="0"/>
              <a:t>4</a:t>
            </a:r>
            <a:r>
              <a:rPr lang="en-US" sz="2400" b="1" dirty="0" smtClean="0"/>
              <a:t>. Prepare </a:t>
            </a:r>
            <a:r>
              <a:rPr lang="en-US" sz="2400" b="1" dirty="0"/>
              <a:t>Latin script LGR proposal for public comment</a:t>
            </a:r>
          </a:p>
          <a:p>
            <a:pPr marL="1257300" lvl="2" indent="-342900">
              <a:spcBef>
                <a:spcPts val="1200"/>
              </a:spcBef>
              <a:spcAft>
                <a:spcPts val="600"/>
              </a:spcAft>
              <a:buFont typeface="Arial" charset="0"/>
              <a:buChar char="•"/>
            </a:pPr>
            <a:r>
              <a:rPr lang="en-US" sz="2000" dirty="0"/>
              <a:t>Finalize the documentation for Latin script </a:t>
            </a:r>
            <a:r>
              <a:rPr lang="en-US" sz="2000" dirty="0" smtClean="0"/>
              <a:t>LGR</a:t>
            </a:r>
          </a:p>
          <a:p>
            <a:pPr marL="1257300" lvl="2" indent="-342900">
              <a:spcBef>
                <a:spcPts val="1200"/>
              </a:spcBef>
              <a:spcAft>
                <a:spcPts val="600"/>
              </a:spcAft>
              <a:buFont typeface="Arial" charset="0"/>
              <a:buChar char="•"/>
            </a:pPr>
            <a:r>
              <a:rPr lang="en-US" sz="2000" dirty="0"/>
              <a:t>Finalize the XML formulation of the </a:t>
            </a:r>
            <a:r>
              <a:rPr lang="en-US" sz="2000" dirty="0" smtClean="0"/>
              <a:t>proposal</a:t>
            </a:r>
          </a:p>
          <a:p>
            <a:pPr marL="1257300" lvl="2" indent="-342900">
              <a:spcBef>
                <a:spcPts val="1200"/>
              </a:spcBef>
              <a:spcAft>
                <a:spcPts val="600"/>
              </a:spcAft>
              <a:buFont typeface="Arial" charset="0"/>
              <a:buChar char="•"/>
            </a:pPr>
            <a:r>
              <a:rPr lang="en-US" sz="2000" dirty="0"/>
              <a:t>Collect labels to test the proposed </a:t>
            </a:r>
            <a:r>
              <a:rPr lang="en-US" sz="2000" dirty="0" smtClean="0"/>
              <a:t>LGR</a:t>
            </a:r>
          </a:p>
          <a:p>
            <a:pPr lvl="1">
              <a:spcBef>
                <a:spcPts val="1200"/>
              </a:spcBef>
              <a:spcAft>
                <a:spcPts val="600"/>
              </a:spcAft>
            </a:pPr>
            <a:r>
              <a:rPr lang="en-US" sz="2400" b="1" dirty="0" smtClean="0"/>
              <a:t>5.</a:t>
            </a:r>
            <a:r>
              <a:rPr lang="en-US" sz="2400" b="1" dirty="0"/>
              <a:t> Finalize Latin LGR </a:t>
            </a:r>
            <a:r>
              <a:rPr lang="en-US" sz="2400" b="1" dirty="0" smtClean="0"/>
              <a:t>proposal</a:t>
            </a:r>
          </a:p>
          <a:p>
            <a:pPr marL="1257300" lvl="2" indent="-342900">
              <a:spcBef>
                <a:spcPts val="1200"/>
              </a:spcBef>
              <a:spcAft>
                <a:spcPts val="600"/>
              </a:spcAft>
              <a:buFont typeface="Arial" charset="0"/>
              <a:buChar char="•"/>
            </a:pPr>
            <a:r>
              <a:rPr lang="en-US" sz="2000" dirty="0"/>
              <a:t>Release for formal public comment by </a:t>
            </a:r>
            <a:r>
              <a:rPr lang="en-US" sz="2000" dirty="0" smtClean="0"/>
              <a:t>ICANN</a:t>
            </a:r>
          </a:p>
          <a:p>
            <a:pPr marL="1257300" lvl="2" indent="-342900">
              <a:spcBef>
                <a:spcPts val="1200"/>
              </a:spcBef>
              <a:spcAft>
                <a:spcPts val="600"/>
              </a:spcAft>
              <a:buFont typeface="Arial" charset="0"/>
              <a:buChar char="•"/>
            </a:pPr>
            <a:r>
              <a:rPr lang="en-US" sz="2000" dirty="0"/>
              <a:t>Finalize Latin LGR proposal based on public comment</a:t>
            </a:r>
          </a:p>
        </p:txBody>
      </p:sp>
    </p:spTree>
    <p:extLst>
      <p:ext uri="{BB962C8B-B14F-4D97-AF65-F5344CB8AC3E}">
        <p14:creationId xmlns:p14="http://schemas.microsoft.com/office/powerpoint/2010/main" val="168243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hevron 48"/>
          <p:cNvSpPr/>
          <p:nvPr/>
        </p:nvSpPr>
        <p:spPr>
          <a:xfrm>
            <a:off x="544104" y="3172029"/>
            <a:ext cx="7022592" cy="91440"/>
          </a:xfrm>
          <a:prstGeom prst="chevron">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latin typeface="Arial"/>
              <a:cs typeface="Arial"/>
            </a:endParaRPr>
          </a:p>
        </p:txBody>
      </p:sp>
      <p:sp>
        <p:nvSpPr>
          <p:cNvPr id="7" name="Oval 6"/>
          <p:cNvSpPr/>
          <p:nvPr/>
        </p:nvSpPr>
        <p:spPr>
          <a:xfrm>
            <a:off x="862872" y="3127367"/>
            <a:ext cx="166258" cy="166258"/>
          </a:xfrm>
          <a:prstGeom prst="ellipse">
            <a:avLst/>
          </a:prstGeom>
          <a:solidFill>
            <a:srgbClr val="1D98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5" name="Oval 14"/>
          <p:cNvSpPr/>
          <p:nvPr/>
        </p:nvSpPr>
        <p:spPr>
          <a:xfrm>
            <a:off x="3346568" y="3127367"/>
            <a:ext cx="166258" cy="166258"/>
          </a:xfrm>
          <a:prstGeom prst="ellipse">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6" name="Oval 15"/>
          <p:cNvSpPr/>
          <p:nvPr/>
        </p:nvSpPr>
        <p:spPr>
          <a:xfrm>
            <a:off x="4595170" y="3127367"/>
            <a:ext cx="166258" cy="166258"/>
          </a:xfrm>
          <a:prstGeom prst="ellipse">
            <a:avLst/>
          </a:prstGeom>
          <a:solidFill>
            <a:srgbClr val="DB6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33" name="Oval 32"/>
          <p:cNvSpPr/>
          <p:nvPr/>
        </p:nvSpPr>
        <p:spPr>
          <a:xfrm>
            <a:off x="5809716" y="3127367"/>
            <a:ext cx="166258" cy="166258"/>
          </a:xfrm>
          <a:prstGeom prst="ellipse">
            <a:avLst/>
          </a:prstGeom>
          <a:solidFill>
            <a:srgbClr val="0D43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7" name="Oval 16"/>
          <p:cNvSpPr/>
          <p:nvPr/>
        </p:nvSpPr>
        <p:spPr>
          <a:xfrm>
            <a:off x="7030625" y="3127367"/>
            <a:ext cx="166258" cy="166258"/>
          </a:xfrm>
          <a:prstGeom prst="ellipse">
            <a:avLst/>
          </a:prstGeom>
          <a:solidFill>
            <a:srgbClr val="1768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grpSp>
        <p:nvGrpSpPr>
          <p:cNvPr id="14" name="Group 13"/>
          <p:cNvGrpSpPr/>
          <p:nvPr/>
        </p:nvGrpSpPr>
        <p:grpSpPr>
          <a:xfrm>
            <a:off x="316226" y="1483781"/>
            <a:ext cx="1259550" cy="1259550"/>
            <a:chOff x="569487" y="2043501"/>
            <a:chExt cx="1346792" cy="1346792"/>
          </a:xfrm>
        </p:grpSpPr>
        <p:sp>
          <p:nvSpPr>
            <p:cNvPr id="11" name="Teardrop 10"/>
            <p:cNvSpPr/>
            <p:nvPr/>
          </p:nvSpPr>
          <p:spPr>
            <a:xfrm rot="8100000">
              <a:off x="569487" y="2043501"/>
              <a:ext cx="1346792" cy="1346792"/>
            </a:xfrm>
            <a:prstGeom prst="teardrop">
              <a:avLst>
                <a:gd name="adj" fmla="val 96125"/>
              </a:avLst>
            </a:prstGeom>
            <a:solidFill>
              <a:srgbClr val="2599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12" name="TextBox 11"/>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April</a:t>
              </a:r>
            </a:p>
            <a:p>
              <a:pPr algn="ctr"/>
              <a:r>
                <a:rPr lang="en-US" dirty="0" smtClean="0">
                  <a:solidFill>
                    <a:schemeClr val="bg1"/>
                  </a:solidFill>
                  <a:latin typeface="Arial"/>
                  <a:cs typeface="Arial"/>
                </a:rPr>
                <a:t>2017</a:t>
              </a:r>
              <a:endParaRPr lang="en-US" dirty="0">
                <a:solidFill>
                  <a:schemeClr val="bg1"/>
                </a:solidFill>
                <a:latin typeface="Arial"/>
                <a:cs typeface="Arial"/>
              </a:endParaRPr>
            </a:p>
          </p:txBody>
        </p:sp>
      </p:grpSp>
      <p:grpSp>
        <p:nvGrpSpPr>
          <p:cNvPr id="18" name="Group 17"/>
          <p:cNvGrpSpPr/>
          <p:nvPr/>
        </p:nvGrpSpPr>
        <p:grpSpPr>
          <a:xfrm>
            <a:off x="1549777" y="1519428"/>
            <a:ext cx="1259550" cy="1774198"/>
            <a:chOff x="2105815" y="2043501"/>
            <a:chExt cx="1346792" cy="1897087"/>
          </a:xfrm>
        </p:grpSpPr>
        <p:sp>
          <p:nvSpPr>
            <p:cNvPr id="13" name="Oval 12"/>
            <p:cNvSpPr/>
            <p:nvPr/>
          </p:nvSpPr>
          <p:spPr>
            <a:xfrm>
              <a:off x="2690831" y="3762814"/>
              <a:ext cx="177774" cy="177774"/>
            </a:xfrm>
            <a:prstGeom prst="ellipse">
              <a:avLst/>
            </a:prstGeom>
            <a:solidFill>
              <a:srgbClr val="1B6F7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grpSp>
          <p:nvGrpSpPr>
            <p:cNvPr id="22" name="Group 21"/>
            <p:cNvGrpSpPr/>
            <p:nvPr/>
          </p:nvGrpSpPr>
          <p:grpSpPr>
            <a:xfrm>
              <a:off x="2105815" y="2043501"/>
              <a:ext cx="1346792" cy="1346792"/>
              <a:chOff x="569487" y="2043501"/>
              <a:chExt cx="1346792" cy="1346792"/>
            </a:xfrm>
          </p:grpSpPr>
          <p:sp>
            <p:nvSpPr>
              <p:cNvPr id="23" name="Teardrop 22"/>
              <p:cNvSpPr/>
              <p:nvPr/>
            </p:nvSpPr>
            <p:spPr>
              <a:xfrm rot="8100000">
                <a:off x="569487" y="2043501"/>
                <a:ext cx="1346792" cy="1346792"/>
              </a:xfrm>
              <a:prstGeom prst="teardrop">
                <a:avLst>
                  <a:gd name="adj" fmla="val 9612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24" name="TextBox 23"/>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Oct</a:t>
                </a:r>
              </a:p>
              <a:p>
                <a:pPr algn="ctr"/>
                <a:r>
                  <a:rPr lang="en-US" dirty="0" smtClean="0">
                    <a:solidFill>
                      <a:schemeClr val="bg1"/>
                    </a:solidFill>
                    <a:latin typeface="Arial"/>
                    <a:cs typeface="Arial"/>
                  </a:rPr>
                  <a:t>2017</a:t>
                </a:r>
                <a:endParaRPr lang="en-US" dirty="0">
                  <a:solidFill>
                    <a:schemeClr val="bg1"/>
                  </a:solidFill>
                  <a:latin typeface="Arial"/>
                  <a:cs typeface="Arial"/>
                </a:endParaRPr>
              </a:p>
            </p:txBody>
          </p:sp>
        </p:grpSp>
      </p:grpSp>
      <p:grpSp>
        <p:nvGrpSpPr>
          <p:cNvPr id="25" name="Group 24"/>
          <p:cNvGrpSpPr/>
          <p:nvPr/>
        </p:nvGrpSpPr>
        <p:grpSpPr>
          <a:xfrm>
            <a:off x="2783328" y="1483781"/>
            <a:ext cx="1259550" cy="1259550"/>
            <a:chOff x="569487" y="2043501"/>
            <a:chExt cx="1346792" cy="1346792"/>
          </a:xfrm>
        </p:grpSpPr>
        <p:sp>
          <p:nvSpPr>
            <p:cNvPr id="26" name="Teardrop 25"/>
            <p:cNvSpPr/>
            <p:nvPr/>
          </p:nvSpPr>
          <p:spPr>
            <a:xfrm rot="8100000">
              <a:off x="569487" y="2043501"/>
              <a:ext cx="1346792" cy="1346792"/>
            </a:xfrm>
            <a:prstGeom prst="teardrop">
              <a:avLst>
                <a:gd name="adj" fmla="val 9612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28" name="TextBox 27"/>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March</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grpSp>
        <p:nvGrpSpPr>
          <p:cNvPr id="29" name="Group 28"/>
          <p:cNvGrpSpPr/>
          <p:nvPr/>
        </p:nvGrpSpPr>
        <p:grpSpPr>
          <a:xfrm>
            <a:off x="4016879" y="1483781"/>
            <a:ext cx="1259550" cy="1259550"/>
            <a:chOff x="569487" y="2043501"/>
            <a:chExt cx="1346792" cy="1346792"/>
          </a:xfrm>
        </p:grpSpPr>
        <p:sp>
          <p:nvSpPr>
            <p:cNvPr id="31" name="Teardrop 30"/>
            <p:cNvSpPr/>
            <p:nvPr/>
          </p:nvSpPr>
          <p:spPr>
            <a:xfrm rot="8100000">
              <a:off x="569487" y="2043501"/>
              <a:ext cx="1346792" cy="1346792"/>
            </a:xfrm>
            <a:prstGeom prst="teardrop">
              <a:avLst>
                <a:gd name="adj" fmla="val 96125"/>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34" name="TextBox 33"/>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Apr</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grpSp>
        <p:nvGrpSpPr>
          <p:cNvPr id="43" name="Group 42"/>
          <p:cNvGrpSpPr/>
          <p:nvPr/>
        </p:nvGrpSpPr>
        <p:grpSpPr>
          <a:xfrm>
            <a:off x="5250430" y="1483781"/>
            <a:ext cx="1259550" cy="1259550"/>
            <a:chOff x="569487" y="2043501"/>
            <a:chExt cx="1346792" cy="1346792"/>
          </a:xfrm>
        </p:grpSpPr>
        <p:sp>
          <p:nvSpPr>
            <p:cNvPr id="44" name="Teardrop 43"/>
            <p:cNvSpPr/>
            <p:nvPr/>
          </p:nvSpPr>
          <p:spPr>
            <a:xfrm rot="8100000">
              <a:off x="569487" y="2043501"/>
              <a:ext cx="1346792" cy="1346792"/>
            </a:xfrm>
            <a:prstGeom prst="teardrop">
              <a:avLst>
                <a:gd name="adj" fmla="val 96125"/>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45" name="TextBox 44"/>
            <p:cNvSpPr txBox="1"/>
            <p:nvPr/>
          </p:nvSpPr>
          <p:spPr>
            <a:xfrm>
              <a:off x="594800" y="2386020"/>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May</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grpSp>
        <p:nvGrpSpPr>
          <p:cNvPr id="35" name="Group 34"/>
          <p:cNvGrpSpPr/>
          <p:nvPr/>
        </p:nvGrpSpPr>
        <p:grpSpPr>
          <a:xfrm>
            <a:off x="6483979" y="1483781"/>
            <a:ext cx="1259550" cy="1259550"/>
            <a:chOff x="569487" y="2043501"/>
            <a:chExt cx="1346792" cy="1346792"/>
          </a:xfrm>
        </p:grpSpPr>
        <p:sp>
          <p:nvSpPr>
            <p:cNvPr id="36" name="Teardrop 35"/>
            <p:cNvSpPr/>
            <p:nvPr/>
          </p:nvSpPr>
          <p:spPr>
            <a:xfrm rot="8100000">
              <a:off x="569487" y="2043501"/>
              <a:ext cx="1346792" cy="1346792"/>
            </a:xfrm>
            <a:prstGeom prst="teardrop">
              <a:avLst>
                <a:gd name="adj" fmla="val 96125"/>
              </a:avLst>
            </a:prstGeom>
            <a:solidFill>
              <a:srgbClr val="1768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cs typeface="Arial"/>
              </a:endParaRPr>
            </a:p>
          </p:txBody>
        </p:sp>
        <p:sp>
          <p:nvSpPr>
            <p:cNvPr id="37" name="TextBox 36"/>
            <p:cNvSpPr txBox="1"/>
            <p:nvPr/>
          </p:nvSpPr>
          <p:spPr>
            <a:xfrm>
              <a:off x="575508" y="2424136"/>
              <a:ext cx="1273358" cy="691099"/>
            </a:xfrm>
            <a:prstGeom prst="rect">
              <a:avLst/>
            </a:prstGeom>
            <a:noFill/>
          </p:spPr>
          <p:txBody>
            <a:bodyPr wrap="square" rtlCol="0">
              <a:spAutoFit/>
            </a:bodyPr>
            <a:lstStyle/>
            <a:p>
              <a:pPr algn="ctr"/>
              <a:r>
                <a:rPr lang="en-US" dirty="0" smtClean="0">
                  <a:solidFill>
                    <a:schemeClr val="bg1"/>
                  </a:solidFill>
                  <a:latin typeface="Arial"/>
                  <a:cs typeface="Arial"/>
                </a:rPr>
                <a:t>July</a:t>
              </a:r>
            </a:p>
            <a:p>
              <a:pPr algn="ctr"/>
              <a:r>
                <a:rPr lang="en-US" dirty="0" smtClean="0">
                  <a:solidFill>
                    <a:schemeClr val="bg1"/>
                  </a:solidFill>
                  <a:latin typeface="Arial"/>
                  <a:cs typeface="Arial"/>
                </a:rPr>
                <a:t>2018</a:t>
              </a:r>
              <a:endParaRPr lang="en-US" dirty="0">
                <a:solidFill>
                  <a:schemeClr val="bg1"/>
                </a:solidFill>
                <a:latin typeface="Arial"/>
                <a:cs typeface="Arial"/>
              </a:endParaRPr>
            </a:p>
          </p:txBody>
        </p:sp>
      </p:grpSp>
      <p:sp>
        <p:nvSpPr>
          <p:cNvPr id="38" name="TextBox 37"/>
          <p:cNvSpPr txBox="1"/>
          <p:nvPr/>
        </p:nvSpPr>
        <p:spPr>
          <a:xfrm>
            <a:off x="350565" y="3457102"/>
            <a:ext cx="1190873" cy="646331"/>
          </a:xfrm>
          <a:prstGeom prst="rect">
            <a:avLst/>
          </a:prstGeom>
          <a:noFill/>
        </p:spPr>
        <p:txBody>
          <a:bodyPr wrap="square" rtlCol="0">
            <a:spAutoFit/>
          </a:bodyPr>
          <a:lstStyle/>
          <a:p>
            <a:pPr algn="ctr"/>
            <a:r>
              <a:rPr lang="en-US" sz="1200" dirty="0" smtClean="0">
                <a:latin typeface="Arial"/>
                <a:cs typeface="Arial"/>
              </a:rPr>
              <a:t>Developing of code points repertoire</a:t>
            </a:r>
            <a:endParaRPr lang="en-US" sz="1200" dirty="0">
              <a:latin typeface="Arial"/>
              <a:cs typeface="Arial"/>
            </a:endParaRPr>
          </a:p>
        </p:txBody>
      </p:sp>
      <p:sp>
        <p:nvSpPr>
          <p:cNvPr id="39" name="TextBox 38"/>
          <p:cNvSpPr txBox="1"/>
          <p:nvPr/>
        </p:nvSpPr>
        <p:spPr>
          <a:xfrm>
            <a:off x="1597714" y="3457102"/>
            <a:ext cx="1190873" cy="646331"/>
          </a:xfrm>
          <a:prstGeom prst="rect">
            <a:avLst/>
          </a:prstGeom>
          <a:noFill/>
        </p:spPr>
        <p:txBody>
          <a:bodyPr wrap="square" rtlCol="0">
            <a:spAutoFit/>
          </a:bodyPr>
          <a:lstStyle/>
          <a:p>
            <a:pPr algn="ctr"/>
            <a:r>
              <a:rPr lang="en-US" sz="1200" dirty="0" smtClean="0">
                <a:latin typeface="Arial"/>
                <a:cs typeface="Arial"/>
              </a:rPr>
              <a:t>Developing Code points Variants</a:t>
            </a:r>
            <a:endParaRPr lang="en-US" sz="1200" dirty="0">
              <a:latin typeface="Arial"/>
              <a:cs typeface="Arial"/>
            </a:endParaRPr>
          </a:p>
        </p:txBody>
      </p:sp>
      <p:sp>
        <p:nvSpPr>
          <p:cNvPr id="40" name="TextBox 39"/>
          <p:cNvSpPr txBox="1"/>
          <p:nvPr/>
        </p:nvSpPr>
        <p:spPr>
          <a:xfrm>
            <a:off x="2838766" y="3457102"/>
            <a:ext cx="1190873" cy="461665"/>
          </a:xfrm>
          <a:prstGeom prst="rect">
            <a:avLst/>
          </a:prstGeom>
          <a:noFill/>
        </p:spPr>
        <p:txBody>
          <a:bodyPr wrap="square" rtlCol="0">
            <a:spAutoFit/>
          </a:bodyPr>
          <a:lstStyle/>
          <a:p>
            <a:pPr algn="ctr"/>
            <a:r>
              <a:rPr lang="en-US" sz="1200" dirty="0" smtClean="0">
                <a:latin typeface="Arial"/>
                <a:cs typeface="Arial"/>
              </a:rPr>
              <a:t>Determine WLE rules</a:t>
            </a:r>
            <a:endParaRPr lang="en-US" sz="1200" dirty="0">
              <a:latin typeface="Arial"/>
              <a:cs typeface="Arial"/>
            </a:endParaRPr>
          </a:p>
        </p:txBody>
      </p:sp>
      <p:sp>
        <p:nvSpPr>
          <p:cNvPr id="41" name="TextBox 40"/>
          <p:cNvSpPr txBox="1"/>
          <p:nvPr/>
        </p:nvSpPr>
        <p:spPr>
          <a:xfrm>
            <a:off x="4087489" y="3457102"/>
            <a:ext cx="1190873" cy="830997"/>
          </a:xfrm>
          <a:prstGeom prst="rect">
            <a:avLst/>
          </a:prstGeom>
          <a:noFill/>
        </p:spPr>
        <p:txBody>
          <a:bodyPr wrap="square" rtlCol="0">
            <a:spAutoFit/>
          </a:bodyPr>
          <a:lstStyle/>
          <a:p>
            <a:pPr algn="ctr"/>
            <a:r>
              <a:rPr lang="en-US" sz="1200" dirty="0"/>
              <a:t>Prepare Latin script LGR proposal for public comment</a:t>
            </a:r>
            <a:endParaRPr lang="en-US" sz="1200" dirty="0">
              <a:latin typeface="Arial"/>
              <a:cs typeface="Arial"/>
            </a:endParaRPr>
          </a:p>
        </p:txBody>
      </p:sp>
      <p:sp>
        <p:nvSpPr>
          <p:cNvPr id="42" name="TextBox 41"/>
          <p:cNvSpPr txBox="1"/>
          <p:nvPr/>
        </p:nvSpPr>
        <p:spPr>
          <a:xfrm>
            <a:off x="5298737" y="3457102"/>
            <a:ext cx="1190873" cy="461665"/>
          </a:xfrm>
          <a:prstGeom prst="rect">
            <a:avLst/>
          </a:prstGeom>
          <a:noFill/>
        </p:spPr>
        <p:txBody>
          <a:bodyPr wrap="square" rtlCol="0">
            <a:spAutoFit/>
          </a:bodyPr>
          <a:lstStyle/>
          <a:p>
            <a:pPr algn="ctr"/>
            <a:r>
              <a:rPr lang="en-US" sz="1200" dirty="0"/>
              <a:t>Finalize Latin LGR proposal</a:t>
            </a:r>
            <a:endParaRPr lang="en-US" sz="1200" dirty="0">
              <a:latin typeface="Arial"/>
              <a:cs typeface="Arial"/>
            </a:endParaRPr>
          </a:p>
        </p:txBody>
      </p:sp>
      <p:sp>
        <p:nvSpPr>
          <p:cNvPr id="47" name="TextBox 46"/>
          <p:cNvSpPr txBox="1"/>
          <p:nvPr/>
        </p:nvSpPr>
        <p:spPr>
          <a:xfrm>
            <a:off x="272153" y="4297066"/>
            <a:ext cx="8103993" cy="1154162"/>
          </a:xfrm>
          <a:prstGeom prst="rect">
            <a:avLst/>
          </a:prstGeom>
          <a:noFill/>
        </p:spPr>
        <p:txBody>
          <a:bodyPr wrap="square" rtlCol="0">
            <a:spAutoFit/>
          </a:bodyPr>
          <a:lstStyle/>
          <a:p>
            <a:r>
              <a:rPr lang="en-US" sz="1400" dirty="0"/>
              <a:t/>
            </a:r>
            <a:br>
              <a:rPr lang="en-US" sz="1400" dirty="0"/>
            </a:br>
            <a:r>
              <a:rPr lang="en-US" sz="1400" dirty="0"/>
              <a:t>Note: This </a:t>
            </a:r>
            <a:r>
              <a:rPr lang="en-US" sz="1400" dirty="0" smtClean="0"/>
              <a:t>timeline </a:t>
            </a:r>
            <a:r>
              <a:rPr lang="en-US" sz="1400" dirty="0"/>
              <a:t>will be updated in a timely manner according to the increasing/decreasing number of action items, and the coordination situation.</a:t>
            </a:r>
          </a:p>
          <a:p>
            <a:r>
              <a:rPr lang="en-US" sz="1400" dirty="0"/>
              <a:t/>
            </a:r>
            <a:br>
              <a:rPr lang="en-US" sz="1400" dirty="0"/>
            </a:br>
            <a:endParaRPr lang="en-US" sz="1300" dirty="0">
              <a:solidFill>
                <a:srgbClr val="154A78"/>
              </a:solidFill>
              <a:latin typeface="Arial"/>
              <a:cs typeface="Arial"/>
            </a:endParaRPr>
          </a:p>
        </p:txBody>
      </p:sp>
      <p:sp>
        <p:nvSpPr>
          <p:cNvPr id="48" name="TextBox 47"/>
          <p:cNvSpPr txBox="1"/>
          <p:nvPr/>
        </p:nvSpPr>
        <p:spPr>
          <a:xfrm>
            <a:off x="251743" y="5485913"/>
            <a:ext cx="7175410" cy="348813"/>
          </a:xfrm>
          <a:prstGeom prst="rect">
            <a:avLst/>
          </a:prstGeom>
          <a:noFill/>
        </p:spPr>
        <p:txBody>
          <a:bodyPr wrap="square" rtlCol="0">
            <a:spAutoFit/>
          </a:bodyPr>
          <a:lstStyle/>
          <a:p>
            <a:pPr>
              <a:lnSpc>
                <a:spcPts val="1980"/>
              </a:lnSpc>
            </a:pPr>
            <a:r>
              <a:rPr lang="en-US" sz="1700" b="1" dirty="0" smtClean="0">
                <a:solidFill>
                  <a:srgbClr val="154A78"/>
                </a:solidFill>
                <a:latin typeface="Arial"/>
                <a:cs typeface="Arial"/>
              </a:rPr>
              <a:t>To Summarize: 15 months is estimated time for project finalization</a:t>
            </a:r>
            <a:endParaRPr lang="en-US" sz="1700" b="1" dirty="0">
              <a:solidFill>
                <a:srgbClr val="154A78"/>
              </a:solidFill>
              <a:latin typeface="Arial"/>
              <a:cs typeface="Arial"/>
            </a:endParaRPr>
          </a:p>
        </p:txBody>
      </p:sp>
      <p:sp>
        <p:nvSpPr>
          <p:cNvPr id="2" name="Title 1"/>
          <p:cNvSpPr>
            <a:spLocks noGrp="1"/>
          </p:cNvSpPr>
          <p:nvPr>
            <p:ph type="title"/>
          </p:nvPr>
        </p:nvSpPr>
        <p:spPr>
          <a:xfrm>
            <a:off x="23170" y="57855"/>
            <a:ext cx="9144000" cy="710655"/>
          </a:xfrm>
        </p:spPr>
        <p:txBody>
          <a:bodyPr/>
          <a:lstStyle/>
          <a:p>
            <a:r>
              <a:rPr lang="en-US" sz="3000" dirty="0" smtClean="0">
                <a:latin typeface="Arial"/>
                <a:cs typeface="Arial"/>
              </a:rPr>
              <a:t>Timeline </a:t>
            </a:r>
            <a:endParaRPr lang="en-US" sz="3000" dirty="0">
              <a:latin typeface="Arial"/>
              <a:cs typeface="Arial"/>
            </a:endParaRPr>
          </a:p>
        </p:txBody>
      </p:sp>
      <p:sp>
        <p:nvSpPr>
          <p:cNvPr id="46" name="TextBox 45"/>
          <p:cNvSpPr txBox="1"/>
          <p:nvPr/>
        </p:nvSpPr>
        <p:spPr>
          <a:xfrm>
            <a:off x="6532415" y="3458602"/>
            <a:ext cx="1190873" cy="461665"/>
          </a:xfrm>
          <a:prstGeom prst="rect">
            <a:avLst/>
          </a:prstGeom>
          <a:noFill/>
        </p:spPr>
        <p:txBody>
          <a:bodyPr wrap="square" rtlCol="0">
            <a:spAutoFit/>
          </a:bodyPr>
          <a:lstStyle/>
          <a:p>
            <a:pPr algn="ctr"/>
            <a:r>
              <a:rPr lang="en-US" sz="1200" dirty="0" smtClean="0">
                <a:latin typeface="Arial"/>
                <a:cs typeface="Arial"/>
              </a:rPr>
              <a:t>Submission to ICANN</a:t>
            </a:r>
            <a:endParaRPr lang="en-US" sz="1200" dirty="0">
              <a:latin typeface="Arial"/>
              <a:cs typeface="Arial"/>
            </a:endParaRPr>
          </a:p>
        </p:txBody>
      </p:sp>
    </p:spTree>
    <p:extLst>
      <p:ext uri="{BB962C8B-B14F-4D97-AF65-F5344CB8AC3E}">
        <p14:creationId xmlns:p14="http://schemas.microsoft.com/office/powerpoint/2010/main" val="629495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2"/>
            <a:ext cx="9144000" cy="710655"/>
          </a:xfrm>
          <a:prstGeom prst="rect">
            <a:avLst/>
          </a:prstGeom>
        </p:spPr>
        <p:txBody>
          <a:bodyPr/>
          <a:lstStyle/>
          <a:p>
            <a:r>
              <a:rPr lang="en-US" dirty="0" smtClean="0"/>
              <a:t>Appendix A: World languages using Latin script</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graphicFrame>
        <p:nvGraphicFramePr>
          <p:cNvPr id="8" name="Table 7"/>
          <p:cNvGraphicFramePr>
            <a:graphicFrameLocks noGrp="1"/>
          </p:cNvGraphicFramePr>
          <p:nvPr>
            <p:extLst>
              <p:ext uri="{D42A27DB-BD31-4B8C-83A1-F6EECF244321}">
                <p14:modId xmlns:p14="http://schemas.microsoft.com/office/powerpoint/2010/main" val="267167600"/>
              </p:ext>
            </p:extLst>
          </p:nvPr>
        </p:nvGraphicFramePr>
        <p:xfrm>
          <a:off x="98383" y="710653"/>
          <a:ext cx="9039827" cy="4841706"/>
        </p:xfrm>
        <a:graphic>
          <a:graphicData uri="http://schemas.openxmlformats.org/drawingml/2006/table">
            <a:tbl>
              <a:tblPr>
                <a:tableStyleId>{5C22544A-7EE6-4342-B048-85BDC9FD1C3A}</a:tableStyleId>
              </a:tblPr>
              <a:tblGrid>
                <a:gridCol w="1619348"/>
                <a:gridCol w="566487"/>
                <a:gridCol w="2334244"/>
                <a:gridCol w="930314"/>
                <a:gridCol w="567748"/>
                <a:gridCol w="1589698"/>
                <a:gridCol w="1431988"/>
              </a:tblGrid>
              <a:tr h="380952">
                <a:tc>
                  <a:txBody>
                    <a:bodyPr/>
                    <a:lstStyle/>
                    <a:p>
                      <a:pPr>
                        <a:spcAft>
                          <a:spcPts val="0"/>
                        </a:spcAft>
                      </a:pPr>
                      <a:r>
                        <a:rPr lang="en-US" sz="800" dirty="0">
                          <a:effectLst/>
                        </a:rPr>
                        <a:t>Language</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ISO 639-3</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Classification</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Population</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Lang, status</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Language map</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Comment</a:t>
                      </a:r>
                      <a:endParaRPr lang="en-US" sz="1000" dirty="0">
                        <a:effectLst/>
                        <a:latin typeface="Times New Roman" charset="0"/>
                        <a:ea typeface="Times New Roman" charset="0"/>
                      </a:endParaRPr>
                    </a:p>
                  </a:txBody>
                  <a:tcPr marL="56558" marR="56558" marT="0" marB="0" anchor="ctr"/>
                </a:tc>
              </a:tr>
              <a:tr h="290248">
                <a:tc>
                  <a:txBody>
                    <a:bodyPr/>
                    <a:lstStyle/>
                    <a:p>
                      <a:pPr>
                        <a:spcAft>
                          <a:spcPts val="0"/>
                        </a:spcAft>
                      </a:pPr>
                      <a:r>
                        <a:rPr lang="en-US" sz="800" u="sng" dirty="0">
                          <a:effectLst/>
                          <a:hlinkClick r:id="rId3"/>
                        </a:rPr>
                        <a:t>AbenakiEastern</a:t>
                      </a:r>
                      <a:r>
                        <a:rPr lang="en-US" sz="800" u="sng">
                          <a:effectLst/>
                          <a:hlinkClick r:id="rId3"/>
                        </a:rPr>
                        <a:t> Abnaki</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4"/>
                        </a:rPr>
                        <a:t>aaq</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5"/>
                        </a:rPr>
                        <a:t>Algic</a:t>
                      </a:r>
                      <a:r>
                        <a:rPr lang="en-US" sz="800" u="sng">
                          <a:effectLst/>
                          <a:hlinkClick r:id="rId5"/>
                        </a:rPr>
                        <a:t>, Algonquian, Eastern Algonquian, Abenaki</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90</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9</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USA Maine</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no known L1 speakers</a:t>
                      </a:r>
                      <a:endParaRPr lang="en-US" sz="1000" dirty="0">
                        <a:effectLst/>
                        <a:latin typeface="Times New Roman" charset="0"/>
                        <a:ea typeface="Times New Roman" charset="0"/>
                      </a:endParaRPr>
                    </a:p>
                  </a:txBody>
                  <a:tcPr marL="56558" marR="56558" marT="0" marB="0" anchor="ctr"/>
                </a:tc>
              </a:tr>
              <a:tr h="308389">
                <a:tc>
                  <a:txBody>
                    <a:bodyPr/>
                    <a:lstStyle/>
                    <a:p>
                      <a:pPr>
                        <a:spcAft>
                          <a:spcPts val="0"/>
                        </a:spcAft>
                      </a:pPr>
                      <a:r>
                        <a:rPr lang="en-US" sz="800" u="sng" dirty="0">
                          <a:effectLst/>
                        </a:rPr>
                        <a:t>Acehnese,</a:t>
                      </a:r>
                      <a:r>
                        <a:rPr lang="en-US" sz="800" dirty="0">
                          <a:effectLst/>
                        </a:rPr>
                        <a:t> Achehnese AchineseAceh</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6"/>
                        </a:rPr>
                        <a:t>ace</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7"/>
                        </a:rPr>
                        <a:t>Austronesian, Malayo-Polynesian, Malayo-Chamic, Chamic, Acehnese</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3,500,032</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dirty="0">
                          <a:effectLst/>
                        </a:rPr>
                        <a:t>5</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8"/>
                        </a:rPr>
                        <a:t>Indonesia, Sulawesi, Indonesia, Sumatra</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 </a:t>
                      </a:r>
                      <a:endParaRPr lang="en-US" sz="1000" dirty="0">
                        <a:effectLst/>
                        <a:latin typeface="Times New Roman" charset="0"/>
                        <a:ea typeface="Times New Roman" charset="0"/>
                      </a:endParaRPr>
                    </a:p>
                  </a:txBody>
                  <a:tcPr marL="56558" marR="56558" marT="0" marB="0" anchor="ctr"/>
                </a:tc>
              </a:tr>
              <a:tr h="580497">
                <a:tc>
                  <a:txBody>
                    <a:bodyPr/>
                    <a:lstStyle/>
                    <a:p>
                      <a:pPr>
                        <a:spcAft>
                          <a:spcPts val="0"/>
                        </a:spcAft>
                      </a:pPr>
                      <a:r>
                        <a:rPr lang="en-US" sz="800" u="sng" dirty="0">
                          <a:effectLst/>
                        </a:rPr>
                        <a:t>Acholi,</a:t>
                      </a:r>
                      <a:r>
                        <a:rPr lang="en-US" sz="800" dirty="0">
                          <a:effectLst/>
                        </a:rPr>
                        <a:t> Acoli Acooli Akoli Atscholi Dok </a:t>
                      </a:r>
                      <a:r>
                        <a:rPr lang="en-US" sz="800" dirty="0" err="1">
                          <a:effectLst/>
                        </a:rPr>
                        <a:t>Acoli</a:t>
                      </a:r>
                      <a:r>
                        <a:rPr lang="en-US" sz="800" dirty="0">
                          <a:effectLst/>
                        </a:rPr>
                        <a:t> Gang </a:t>
                      </a:r>
                      <a:r>
                        <a:rPr lang="en-US" sz="800" dirty="0" err="1">
                          <a:effectLst/>
                        </a:rPr>
                        <a:t>Lëbacoli</a:t>
                      </a:r>
                      <a:r>
                        <a:rPr lang="en-US" sz="800" dirty="0">
                          <a:effectLst/>
                        </a:rPr>
                        <a:t> Log </a:t>
                      </a:r>
                      <a:r>
                        <a:rPr lang="en-US" sz="800" dirty="0" err="1">
                          <a:effectLst/>
                        </a:rPr>
                        <a:t>Acoli</a:t>
                      </a:r>
                      <a:r>
                        <a:rPr lang="en-US" sz="800" dirty="0">
                          <a:effectLst/>
                        </a:rPr>
                        <a:t> </a:t>
                      </a:r>
                      <a:r>
                        <a:rPr lang="en-US" sz="800" dirty="0" err="1">
                          <a:effectLst/>
                        </a:rPr>
                        <a:t>Lwo</a:t>
                      </a:r>
                      <a:r>
                        <a:rPr lang="en-US" sz="800" dirty="0">
                          <a:effectLst/>
                        </a:rPr>
                        <a:t> </a:t>
                      </a:r>
                      <a:r>
                        <a:rPr lang="en-US" sz="800" dirty="0" err="1">
                          <a:effectLst/>
                        </a:rPr>
                        <a:t>Lwoo</a:t>
                      </a:r>
                      <a:r>
                        <a:rPr lang="en-US" sz="800" dirty="0">
                          <a:effectLst/>
                        </a:rPr>
                        <a:t> Shuli</a:t>
                      </a:r>
                      <a:endParaRPr lang="en-US" sz="1000" dirty="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9"/>
                        </a:rPr>
                        <a:t>ach</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0"/>
                        </a:rPr>
                        <a:t>Nilo-Saharan, Eastern Sudanic, Nilotic, Western, Luo, Southern, Luo-Acholi, Alur-Acholi, Lango-Acholi</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1,197,000,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1"/>
                        </a:rPr>
                        <a:t>South SudanUganda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478910">
                <a:tc>
                  <a:txBody>
                    <a:bodyPr/>
                    <a:lstStyle/>
                    <a:p>
                      <a:pPr>
                        <a:spcAft>
                          <a:spcPts val="0"/>
                        </a:spcAft>
                      </a:pPr>
                      <a:r>
                        <a:rPr lang="en-US" sz="800" u="sng">
                          <a:effectLst/>
                        </a:rPr>
                        <a:t>Achuar-Shiwiar,</a:t>
                      </a:r>
                      <a:r>
                        <a:rPr lang="en-US" sz="1100">
                          <a:effectLst/>
                        </a:rPr>
                        <a:t> </a:t>
                      </a:r>
                      <a:r>
                        <a:rPr lang="en-US" sz="800">
                          <a:effectLst/>
                        </a:rPr>
                        <a:t>Achual Achuale Achuar Achuara Jivaro Maina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2"/>
                        </a:rPr>
                        <a:t>acu</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dirty="0">
                          <a:effectLst/>
                          <a:hlinkClick r:id="rId13"/>
                        </a:rPr>
                        <a:t>Jivaroan, Jívaro</a:t>
                      </a:r>
                      <a:endParaRPr lang="en-US" sz="1000" dirty="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7,000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4"/>
                        </a:rPr>
                        <a:t>EcuadorPeru</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725621">
                <a:tc>
                  <a:txBody>
                    <a:bodyPr/>
                    <a:lstStyle/>
                    <a:p>
                      <a:pPr>
                        <a:spcAft>
                          <a:spcPts val="0"/>
                        </a:spcAft>
                      </a:pPr>
                      <a:r>
                        <a:rPr lang="en-US" sz="800" u="sng">
                          <a:effectLst/>
                          <a:hlinkClick r:id="rId15"/>
                        </a:rPr>
                        <a:t>Adzera,Atzera, Azera, Atsera or Acira,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6"/>
                        </a:rPr>
                        <a:t>adz</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7"/>
                        </a:rPr>
                        <a:t>Austronesian Malayo-Polynesian Central-Eastern Malayo-Polynesian Eastern Malayo-Polynesian Oceanic Western Oceanic North New Guinea Huon Gulf Markham Upper</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30,000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 4</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18"/>
                        </a:rPr>
                        <a:t>Morobe Province of Papua New Guinea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870745">
                <a:tc>
                  <a:txBody>
                    <a:bodyPr/>
                    <a:lstStyle/>
                    <a:p>
                      <a:pPr>
                        <a:spcAft>
                          <a:spcPts val="0"/>
                        </a:spcAft>
                      </a:pPr>
                      <a:r>
                        <a:rPr lang="en-US" sz="800" u="sng">
                          <a:effectLst/>
                          <a:hlinkClick r:id="rId19"/>
                        </a:rPr>
                        <a:t>Afaan Oromooromo</a:t>
                      </a:r>
                      <a:r>
                        <a:rPr lang="en-US" sz="800">
                          <a:effectLst/>
                        </a:rPr>
                        <a:t> Oromiffa “Galla” (pej,) “Galligna” (pej,) “Gallinya” (pej,) Southern Oromo</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0"/>
                        </a:rPr>
                        <a:t>orm</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1"/>
                        </a:rPr>
                        <a:t>Afro-Asiatic, Cushitic, East, Oromo</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30,000,000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2"/>
                        </a:rPr>
                        <a:t>Ethiopia, Kenya, Somalia Egypt ,Djibouti Eritrea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Borana-Arsi-Guji Oromo [</a:t>
                      </a:r>
                      <a:r>
                        <a:rPr lang="en-US" sz="800" u="sng">
                          <a:effectLst/>
                          <a:hlinkClick r:id="rId23"/>
                        </a:rPr>
                        <a:t>gax</a:t>
                      </a:r>
                      <a:r>
                        <a:rPr lang="en-US" sz="800">
                          <a:effectLst/>
                        </a:rPr>
                        <a:t>]</a:t>
                      </a:r>
                      <a:endParaRPr lang="en-US" sz="1000">
                        <a:effectLst/>
                      </a:endParaRPr>
                    </a:p>
                    <a:p>
                      <a:pPr>
                        <a:spcAft>
                          <a:spcPts val="0"/>
                        </a:spcAft>
                      </a:pPr>
                      <a:r>
                        <a:rPr lang="en-US" sz="800">
                          <a:effectLst/>
                        </a:rPr>
                        <a:t>Eastern Oromo [</a:t>
                      </a:r>
                      <a:r>
                        <a:rPr lang="en-US" sz="800" u="sng">
                          <a:effectLst/>
                          <a:hlinkClick r:id="rId24"/>
                        </a:rPr>
                        <a:t>hae</a:t>
                      </a:r>
                      <a:r>
                        <a:rPr lang="en-US" sz="800">
                          <a:effectLst/>
                        </a:rPr>
                        <a:t>]</a:t>
                      </a:r>
                      <a:endParaRPr lang="en-US" sz="1000">
                        <a:effectLst/>
                      </a:endParaRPr>
                    </a:p>
                    <a:p>
                      <a:pPr>
                        <a:spcAft>
                          <a:spcPts val="0"/>
                        </a:spcAft>
                      </a:pPr>
                      <a:r>
                        <a:rPr lang="en-US" sz="800">
                          <a:effectLst/>
                        </a:rPr>
                        <a:t>Orma [</a:t>
                      </a:r>
                      <a:r>
                        <a:rPr lang="en-US" sz="800" u="sng">
                          <a:effectLst/>
                          <a:hlinkClick r:id="rId25"/>
                        </a:rPr>
                        <a:t>orc</a:t>
                      </a:r>
                      <a:r>
                        <a:rPr lang="en-US" sz="800">
                          <a:effectLst/>
                        </a:rPr>
                        <a:t>]</a:t>
                      </a:r>
                      <a:endParaRPr lang="en-US" sz="1000">
                        <a:effectLst/>
                      </a:endParaRPr>
                    </a:p>
                    <a:p>
                      <a:pPr>
                        <a:spcAft>
                          <a:spcPts val="0"/>
                        </a:spcAft>
                      </a:pPr>
                      <a:r>
                        <a:rPr lang="en-US" sz="800">
                          <a:effectLst/>
                        </a:rPr>
                        <a:t>West Central Oromo [</a:t>
                      </a:r>
                      <a:r>
                        <a:rPr lang="en-US" sz="800" u="sng">
                          <a:effectLst/>
                          <a:hlinkClick r:id="rId26"/>
                        </a:rPr>
                        <a:t>gaz</a:t>
                      </a:r>
                      <a:r>
                        <a:rPr lang="en-US" sz="800">
                          <a:effectLst/>
                        </a:rPr>
                        <a:t>]</a:t>
                      </a:r>
                      <a:endParaRPr lang="en-US" sz="1000">
                        <a:effectLst/>
                        <a:latin typeface="Times New Roman" charset="0"/>
                        <a:ea typeface="Times New Roman" charset="0"/>
                      </a:endParaRPr>
                    </a:p>
                  </a:txBody>
                  <a:tcPr marL="56558" marR="56558" marT="0" marB="0" anchor="ctr"/>
                </a:tc>
              </a:tr>
              <a:tr h="435372">
                <a:tc>
                  <a:txBody>
                    <a:bodyPr/>
                    <a:lstStyle/>
                    <a:p>
                      <a:pPr>
                        <a:spcAft>
                          <a:spcPts val="0"/>
                        </a:spcAft>
                      </a:pPr>
                      <a:r>
                        <a:rPr lang="en-US" sz="800" u="sng">
                          <a:effectLst/>
                          <a:hlinkClick r:id="rId27"/>
                        </a:rPr>
                        <a:t>Afar,Adal, ’Afar Af, Afaraf, “Danakil” (pej,), “Denkel” (pej,), Qafar</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8"/>
                        </a:rPr>
                        <a:t>aar</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9"/>
                        </a:rPr>
                        <a:t>Afro-Asiatic, Cushitic, East, Saho-Afar</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1,379,200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5</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22"/>
                        </a:rPr>
                        <a:t>Djibouti, Eritrea and Ethiopia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462583">
                <a:tc>
                  <a:txBody>
                    <a:bodyPr/>
                    <a:lstStyle/>
                    <a:p>
                      <a:pPr>
                        <a:spcAft>
                          <a:spcPts val="0"/>
                        </a:spcAft>
                      </a:pPr>
                      <a:r>
                        <a:rPr lang="en-US" sz="800" u="sng">
                          <a:effectLst/>
                          <a:hlinkClick r:id="rId30"/>
                        </a:rPr>
                        <a:t>Afrikaans,</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1"/>
                        </a:rPr>
                        <a:t>afr</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2"/>
                        </a:rPr>
                        <a:t>Indo-European, Germanic, West, Low Saxon-Low Franconian, Low Franconian</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7,096,810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3"/>
                        </a:rPr>
                        <a:t>Botswana, Lesotho, South Africa and SwazilandNamibia</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a:effectLst/>
                        </a:rPr>
                        <a:t> </a:t>
                      </a:r>
                      <a:endParaRPr lang="en-US" sz="1000">
                        <a:effectLst/>
                        <a:latin typeface="Times New Roman" charset="0"/>
                        <a:ea typeface="Times New Roman" charset="0"/>
                      </a:endParaRPr>
                    </a:p>
                  </a:txBody>
                  <a:tcPr marL="56558" marR="56558" marT="0" marB="0" anchor="ctr"/>
                </a:tc>
              </a:tr>
              <a:tr h="308389">
                <a:tc>
                  <a:txBody>
                    <a:bodyPr/>
                    <a:lstStyle/>
                    <a:p>
                      <a:pPr>
                        <a:spcAft>
                          <a:spcPts val="0"/>
                        </a:spcAft>
                      </a:pPr>
                      <a:r>
                        <a:rPr lang="en-US" sz="800" u="sng">
                          <a:effectLst/>
                          <a:hlinkClick r:id="rId34"/>
                        </a:rPr>
                        <a:t>Ainu,</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5"/>
                        </a:rPr>
                        <a:t>ain</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6"/>
                        </a:rPr>
                        <a:t>Language isolate</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15,000</a:t>
                      </a:r>
                      <a:endParaRPr lang="en-US" sz="1000">
                        <a:effectLst/>
                        <a:latin typeface="Times New Roman" charset="0"/>
                        <a:ea typeface="Times New Roman" charset="0"/>
                      </a:endParaRPr>
                    </a:p>
                  </a:txBody>
                  <a:tcPr marL="56558" marR="56558" marT="0" marB="0" anchor="ctr"/>
                </a:tc>
                <a:tc>
                  <a:txBody>
                    <a:bodyPr/>
                    <a:lstStyle/>
                    <a:p>
                      <a:pPr algn="r">
                        <a:spcAft>
                          <a:spcPts val="0"/>
                        </a:spcAft>
                      </a:pPr>
                      <a:r>
                        <a:rPr lang="en-US" sz="800">
                          <a:effectLst/>
                        </a:rPr>
                        <a:t>8b</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u="sng">
                          <a:effectLst/>
                          <a:hlinkClick r:id="rId37"/>
                        </a:rPr>
                        <a:t>Hokkaido Prefecture, Tsishima, Kuril islands</a:t>
                      </a:r>
                      <a:r>
                        <a:rPr lang="en-US" sz="800">
                          <a:effectLst/>
                        </a:rPr>
                        <a:t>,</a:t>
                      </a:r>
                      <a:endParaRPr lang="en-US" sz="1000">
                        <a:effectLst/>
                        <a:latin typeface="Times New Roman" charset="0"/>
                        <a:ea typeface="Times New Roman" charset="0"/>
                      </a:endParaRPr>
                    </a:p>
                  </a:txBody>
                  <a:tcPr marL="56558" marR="56558" marT="0" marB="0" anchor="ctr"/>
                </a:tc>
                <a:tc>
                  <a:txBody>
                    <a:bodyPr/>
                    <a:lstStyle/>
                    <a:p>
                      <a:pPr>
                        <a:spcAft>
                          <a:spcPts val="0"/>
                        </a:spcAft>
                      </a:pPr>
                      <a:r>
                        <a:rPr lang="en-US" sz="800" dirty="0">
                          <a:effectLst/>
                        </a:rPr>
                        <a:t> </a:t>
                      </a:r>
                      <a:endParaRPr lang="en-US" sz="1000" dirty="0">
                        <a:effectLst/>
                        <a:latin typeface="Times New Roman" charset="0"/>
                        <a:ea typeface="Times New Roman" charset="0"/>
                      </a:endParaRPr>
                    </a:p>
                  </a:txBody>
                  <a:tcPr marL="56558" marR="56558" marT="0" marB="0" anchor="ctr"/>
                </a:tc>
              </a:tr>
            </a:tbl>
          </a:graphicData>
        </a:graphic>
      </p:graphicFrame>
      <p:sp>
        <p:nvSpPr>
          <p:cNvPr id="9" name="TextBox 8"/>
          <p:cNvSpPr txBox="1"/>
          <p:nvPr/>
        </p:nvSpPr>
        <p:spPr>
          <a:xfrm>
            <a:off x="98383" y="5633748"/>
            <a:ext cx="8947231" cy="584775"/>
          </a:xfrm>
          <a:prstGeom prst="rect">
            <a:avLst/>
          </a:prstGeom>
          <a:noFill/>
        </p:spPr>
        <p:txBody>
          <a:bodyPr wrap="square" rtlCol="0">
            <a:spAutoFit/>
          </a:bodyPr>
          <a:lstStyle/>
          <a:p>
            <a:r>
              <a:rPr lang="en-US" sz="1600" dirty="0" smtClean="0">
                <a:latin typeface="Source Sans Pro"/>
                <a:cs typeface="Source Sans Pro"/>
              </a:rPr>
              <a:t>Table contains, at the moment, information on 455 </a:t>
            </a:r>
            <a:r>
              <a:rPr lang="en-US" sz="1600" dirty="0">
                <a:latin typeface="Source Sans Pro"/>
                <a:cs typeface="Source Sans Pro"/>
              </a:rPr>
              <a:t>Languages using Latin </a:t>
            </a:r>
            <a:r>
              <a:rPr lang="en-US" sz="1600" dirty="0" smtClean="0">
                <a:latin typeface="Source Sans Pro"/>
                <a:cs typeface="Source Sans Pro"/>
              </a:rPr>
              <a:t>script. It is developed using data </a:t>
            </a:r>
            <a:r>
              <a:rPr lang="en-US" sz="1600" dirty="0">
                <a:latin typeface="Source Sans Pro"/>
                <a:cs typeface="Source Sans Pro"/>
              </a:rPr>
              <a:t>from </a:t>
            </a:r>
            <a:r>
              <a:rPr lang="en-US" sz="1600" dirty="0">
                <a:latin typeface="Source Sans Pro"/>
                <a:cs typeface="Source Sans Pro"/>
                <a:hlinkClick r:id="rId38"/>
              </a:rPr>
              <a:t>http://</a:t>
            </a:r>
            <a:r>
              <a:rPr lang="en-US" sz="1600" dirty="0" smtClean="0">
                <a:latin typeface="Source Sans Pro"/>
                <a:cs typeface="Source Sans Pro"/>
                <a:hlinkClick r:id="rId38"/>
              </a:rPr>
              <a:t>www.omniglot.com/writing/langalph.htm</a:t>
            </a:r>
            <a:r>
              <a:rPr lang="en-US" sz="1600" dirty="0">
                <a:latin typeface="Source Sans Pro"/>
                <a:cs typeface="Source Sans Pro"/>
              </a:rPr>
              <a:t> </a:t>
            </a:r>
            <a:r>
              <a:rPr lang="en-US" sz="1600" dirty="0" smtClean="0">
                <a:latin typeface="Source Sans Pro"/>
                <a:cs typeface="Source Sans Pro"/>
              </a:rPr>
              <a:t>and </a:t>
            </a:r>
            <a:r>
              <a:rPr lang="en-US" sz="1600" u="sng" dirty="0">
                <a:hlinkClick r:id="rId39"/>
              </a:rPr>
              <a:t>www.ethnologue.com </a:t>
            </a:r>
            <a:r>
              <a:rPr lang="en-US" sz="1600" u="sng" dirty="0" smtClean="0"/>
              <a:t>.</a:t>
            </a:r>
            <a:endParaRPr lang="en-US" sz="1600" dirty="0" smtClean="0">
              <a:latin typeface="Source Sans Pro"/>
              <a:cs typeface="Source Sans Pro"/>
            </a:endParaRPr>
          </a:p>
        </p:txBody>
      </p:sp>
    </p:spTree>
    <p:extLst>
      <p:ext uri="{BB962C8B-B14F-4D97-AF65-F5344CB8AC3E}">
        <p14:creationId xmlns:p14="http://schemas.microsoft.com/office/powerpoint/2010/main" val="185187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Appendix B: </a:t>
            </a:r>
            <a:r>
              <a:rPr lang="en-US" sz="2800" dirty="0" smtClean="0"/>
              <a:t>Latin MSR-2 code points with attestation</a:t>
            </a:r>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1512584706"/>
              </p:ext>
            </p:extLst>
          </p:nvPr>
        </p:nvGraphicFramePr>
        <p:xfrm>
          <a:off x="211678" y="935024"/>
          <a:ext cx="8720643" cy="5264837"/>
        </p:xfrm>
        <a:graphic>
          <a:graphicData uri="http://schemas.openxmlformats.org/drawingml/2006/table">
            <a:tbl>
              <a:tblPr/>
              <a:tblGrid>
                <a:gridCol w="313037"/>
                <a:gridCol w="250815"/>
                <a:gridCol w="404853"/>
                <a:gridCol w="223235"/>
                <a:gridCol w="1099990"/>
                <a:gridCol w="850874"/>
                <a:gridCol w="416560"/>
                <a:gridCol w="955040"/>
                <a:gridCol w="345440"/>
                <a:gridCol w="2479040"/>
                <a:gridCol w="1381759"/>
              </a:tblGrid>
              <a:tr h="857541">
                <a:tc>
                  <a:txBody>
                    <a:bodyPr/>
                    <a:lstStyle/>
                    <a:p>
                      <a:pPr rtl="0" fontAlgn="b"/>
                      <a:r>
                        <a:rPr lang="en-US" sz="1100" b="1" dirty="0">
                          <a:solidFill>
                            <a:srgbClr val="000000"/>
                          </a:solidFill>
                          <a:effectLst/>
                          <a:latin typeface="Calibri" charset="0"/>
                        </a:rPr>
                        <a:t>Status CD</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Status MM</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Unicode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Glyph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Example languages using the code point</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EGIDS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mr-IN" sz="1100" b="1" dirty="0">
                          <a:solidFill>
                            <a:srgbClr val="000000"/>
                          </a:solidFill>
                          <a:effectLst/>
                          <a:latin typeface="Calibri" charset="0"/>
                        </a:rPr>
                        <a:t>ISO 639-3</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en-US" sz="1100" b="1" dirty="0">
                          <a:solidFill>
                            <a:srgbClr val="000000"/>
                          </a:solidFill>
                          <a:effectLst/>
                          <a:latin typeface="Calibri" charset="0"/>
                        </a:rPr>
                        <a:t>Population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Ref</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Unicode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b="1" dirty="0">
                          <a:solidFill>
                            <a:srgbClr val="000000"/>
                          </a:solidFill>
                          <a:effectLst/>
                          <a:latin typeface="Calibri" charset="0"/>
                        </a:rPr>
                        <a:t>Comments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582368">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e-DE" sz="1100" dirty="0">
                          <a:solidFill>
                            <a:srgbClr val="000000"/>
                          </a:solidFill>
                          <a:effectLst/>
                          <a:latin typeface="Calibri" charset="0"/>
                        </a:rPr>
                        <a:t>00DF</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e-DE" sz="1100" dirty="0">
                          <a:solidFill>
                            <a:srgbClr val="000000"/>
                          </a:solidFill>
                          <a:effectLst/>
                          <a:latin typeface="Calibri" charset="0"/>
                        </a:rPr>
                        <a:t>ß</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German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German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deu</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dirty="0">
                          <a:solidFill>
                            <a:srgbClr val="000000"/>
                          </a:solidFill>
                          <a:effectLst/>
                          <a:latin typeface="Calibri" charset="0"/>
                        </a:rPr>
                        <a:t>78,093,980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3"/>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SHARP 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May only appear in the middle or at the end of a label.</a:t>
                      </a:r>
                      <a:br>
                        <a:rPr lang="en-US" sz="1100" dirty="0">
                          <a:solidFill>
                            <a:srgbClr val="000000"/>
                          </a:solidFill>
                          <a:effectLst/>
                          <a:latin typeface="Calibri" charset="0"/>
                        </a:rPr>
                      </a:br>
                      <a:r>
                        <a:rPr lang="en-US" sz="1100" dirty="0">
                          <a:solidFill>
                            <a:srgbClr val="000000"/>
                          </a:solidFill>
                          <a:effectLst/>
                          <a:latin typeface="Calibri" charset="0"/>
                        </a:rPr>
                        <a:t>IDNA version issues.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436776">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fr-FR" sz="1100" dirty="0">
                          <a:solidFill>
                            <a:srgbClr val="000000"/>
                          </a:solidFill>
                          <a:effectLst/>
                          <a:latin typeface="Calibri" charset="0"/>
                        </a:rPr>
                        <a:t>à</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Portuguese, French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4"/>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GRAVE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effectLst/>
                        </a:rPr>
                        <a:t>00E1</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cs-CZ" sz="1100" dirty="0">
                          <a:effectLst/>
                        </a:rPr>
                        <a:t>á</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Spanish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1 Spanish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spa</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fi-FI" sz="1100" dirty="0">
                          <a:effectLst/>
                        </a:rPr>
                        <a:t>398,931,840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1155CC"/>
                          </a:solidFill>
                          <a:effectLst/>
                          <a:hlinkClick r:id="rId5"/>
                        </a:rPr>
                        <a:t>CLDR</a:t>
                      </a:r>
                      <a:endParaRPr lang="en-US" sz="1100" u="sng" dirty="0">
                        <a:solidFill>
                          <a:srgbClr val="1155CC"/>
                        </a:solidFill>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effectLst/>
                        </a:rPr>
                        <a:t>LATIN SMALL LETTER A WITH ACUTE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582368">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00E2</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ro-RO" sz="1100" dirty="0">
                          <a:solidFill>
                            <a:srgbClr val="000000"/>
                          </a:solidFill>
                          <a:effectLst/>
                          <a:latin typeface="Calibri" charset="0"/>
                        </a:rPr>
                        <a:t>â</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Portuguese, French, Turkish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smtClean="0">
                          <a:solidFill>
                            <a:srgbClr val="000000"/>
                          </a:solidFill>
                          <a:effectLst/>
                          <a:latin typeface="Calibri" charset="0"/>
                        </a:rPr>
                        <a:t>por</a:t>
                      </a:r>
                      <a:endParaRPr lang="en-US" sz="1100" dirty="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4"/>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CIRCUMFLEX</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6"/>
                        </a:rPr>
                        <a:t>More information about circumflex use in Turkish in the Distinctive Features section.</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436776">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00E3</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pt-BR" sz="1100" dirty="0">
                          <a:solidFill>
                            <a:srgbClr val="000000"/>
                          </a:solidFill>
                          <a:effectLst/>
                          <a:latin typeface="Calibri" charset="0"/>
                        </a:rPr>
                        <a:t>ã</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por</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4"/>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TILDE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00E4</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fi-FI" sz="1100" dirty="0">
                          <a:solidFill>
                            <a:srgbClr val="000000"/>
                          </a:solidFill>
                          <a:effectLst/>
                          <a:latin typeface="Calibri" charset="0"/>
                        </a:rPr>
                        <a:t>ä</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German, Swedish, Turkmen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German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deu</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78,093,980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3"/>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DIAERESIS</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00E5</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a-DK" sz="1100" dirty="0">
                          <a:solidFill>
                            <a:srgbClr val="000000"/>
                          </a:solidFill>
                          <a:effectLst/>
                          <a:latin typeface="Calibri" charset="0"/>
                        </a:rPr>
                        <a:t>å</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Swedish, Norwegian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Swedish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swe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cs-CZ" sz="1100" dirty="0">
                          <a:solidFill>
                            <a:srgbClr val="000000"/>
                          </a:solidFill>
                          <a:effectLst/>
                          <a:latin typeface="Calibri" charset="0"/>
                        </a:rPr>
                        <a:t>9,197,090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7"/>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 WITH RING ABOVE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00E6</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da-DK" sz="1100" dirty="0">
                          <a:solidFill>
                            <a:srgbClr val="000000"/>
                          </a:solidFill>
                          <a:effectLst/>
                          <a:latin typeface="Calibri" charset="0"/>
                        </a:rPr>
                        <a:t>æ</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French, Danish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1 French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fra</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fi-FI" sz="1100" dirty="0">
                          <a:solidFill>
                            <a:srgbClr val="000000"/>
                          </a:solidFill>
                          <a:effectLst/>
                          <a:latin typeface="Calibri" charset="0"/>
                        </a:rPr>
                        <a:t>75,916,150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dirty="0">
                          <a:solidFill>
                            <a:srgbClr val="0563C1"/>
                          </a:solidFill>
                          <a:effectLst/>
                          <a:latin typeface="Calibri" charset="0"/>
                          <a:hlinkClick r:id="rId8"/>
                        </a:rPr>
                        <a:t>CLDR</a:t>
                      </a:r>
                      <a:endParaRPr lang="en-US" sz="1100" u="sng" dirty="0">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LATIN SMALL LETTER AE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dirty="0">
                          <a:solidFill>
                            <a:srgbClr val="000000"/>
                          </a:solidFill>
                          <a:effectLst/>
                          <a:latin typeface="Calibri" charset="0"/>
                        </a:rPr>
                        <a:t>SH: ae (not a ligature) used in </a:t>
                      </a:r>
                      <a:r>
                        <a:rPr lang="en-US" sz="1100" dirty="0" err="1">
                          <a:solidFill>
                            <a:srgbClr val="000000"/>
                          </a:solidFill>
                          <a:effectLst/>
                          <a:latin typeface="Calibri" charset="0"/>
                        </a:rPr>
                        <a:t>bis</a:t>
                      </a:r>
                      <a:endParaRPr lang="en-US" sz="1100" dirty="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436776">
                <a:tc>
                  <a:txBody>
                    <a:bodyPr/>
                    <a:lstStyle/>
                    <a:p>
                      <a:pPr rtl="0" fontAlgn="b"/>
                      <a:endParaRPr lang="en-US" sz="110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00E7</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pt-BR" sz="1100">
                          <a:solidFill>
                            <a:srgbClr val="000000"/>
                          </a:solidFill>
                          <a:effectLst/>
                          <a:latin typeface="Calibri" charset="0"/>
                        </a:rPr>
                        <a:t>ç</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Portuguese, Catalan, Turkish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1 Portuguese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por</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is-IS" sz="1100">
                          <a:solidFill>
                            <a:srgbClr val="000000"/>
                          </a:solidFill>
                          <a:effectLst/>
                          <a:latin typeface="Calibri" charset="0"/>
                        </a:rPr>
                        <a:t>203,352,100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a:solidFill>
                            <a:srgbClr val="0563C1"/>
                          </a:solidFill>
                          <a:effectLst/>
                          <a:latin typeface="Calibri" charset="0"/>
                          <a:hlinkClick r:id="rId4"/>
                        </a:rPr>
                        <a:t>CLDR</a:t>
                      </a:r>
                      <a:endParaRPr lang="en-US" sz="1100" u="sng">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LATIN SMALL LETTER C WITH CEDILLA</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r h="291184">
                <a:tc>
                  <a:txBody>
                    <a:bodyPr/>
                    <a:lstStyle/>
                    <a:p>
                      <a:pPr rtl="0" fontAlgn="b"/>
                      <a:endParaRPr lang="en-US" sz="110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OK</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is-IS" sz="1100">
                          <a:solidFill>
                            <a:srgbClr val="000000"/>
                          </a:solidFill>
                          <a:effectLst/>
                          <a:latin typeface="Calibri" charset="0"/>
                        </a:rPr>
                        <a:t>00E8</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fr-FR" sz="1100" err="1">
                          <a:solidFill>
                            <a:srgbClr val="000000"/>
                          </a:solidFill>
                          <a:effectLst/>
                          <a:latin typeface="Calibri" charset="0"/>
                        </a:rPr>
                        <a:t>è</a:t>
                      </a:r>
                      <a:endParaRPr lang="fr-FR" sz="110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French, Italian</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1 French</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err="1">
                          <a:solidFill>
                            <a:srgbClr val="000000"/>
                          </a:solidFill>
                          <a:effectLst/>
                          <a:latin typeface="Calibri" charset="0"/>
                        </a:rPr>
                        <a:t>fra</a:t>
                      </a:r>
                      <a:endParaRPr lang="en-US" sz="1100">
                        <a:solidFill>
                          <a:srgbClr val="000000"/>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r" rtl="0" fontAlgn="b"/>
                      <a:r>
                        <a:rPr lang="fi-FI" sz="1100">
                          <a:solidFill>
                            <a:srgbClr val="000000"/>
                          </a:solidFill>
                          <a:effectLst/>
                          <a:latin typeface="Calibri" charset="0"/>
                        </a:rPr>
                        <a:t>75,916,150</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u="sng">
                          <a:solidFill>
                            <a:srgbClr val="0563C1"/>
                          </a:solidFill>
                          <a:effectLst/>
                          <a:latin typeface="Calibri" charset="0"/>
                          <a:hlinkClick r:id="rId8"/>
                        </a:rPr>
                        <a:t>CLDR</a:t>
                      </a:r>
                      <a:endParaRPr lang="en-US" sz="1100" u="sng">
                        <a:solidFill>
                          <a:srgbClr val="0563C1"/>
                        </a:solidFill>
                        <a:effectLst/>
                        <a:latin typeface="Calibri" charset="0"/>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r>
                        <a:rPr lang="en-US" sz="1100">
                          <a:solidFill>
                            <a:srgbClr val="000000"/>
                          </a:solidFill>
                          <a:effectLst/>
                          <a:latin typeface="Calibri" charset="0"/>
                        </a:rPr>
                        <a:t>LATIN SMALL LETTER E WITH GRAVE</a:t>
                      </a: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rtl="0" fontAlgn="b"/>
                      <a:endParaRPr lang="en-US" sz="1100" dirty="0">
                        <a:effectLst/>
                      </a:endParaRPr>
                    </a:p>
                  </a:txBody>
                  <a:tcPr marL="9685" marR="9685" marT="0" marB="0" anchor="b">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42509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38598" y="736024"/>
            <a:ext cx="6405402" cy="2249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a:solidFill>
                <a:prstClr val="white"/>
              </a:solidFill>
            </a:endParaRPr>
          </a:p>
        </p:txBody>
      </p:sp>
      <p:sp>
        <p:nvSpPr>
          <p:cNvPr id="7" name="Text Placeholder 32"/>
          <p:cNvSpPr txBox="1">
            <a:spLocks/>
          </p:cNvSpPr>
          <p:nvPr/>
        </p:nvSpPr>
        <p:spPr bwMode="auto">
          <a:xfrm>
            <a:off x="2968430" y="1603503"/>
            <a:ext cx="6013010"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685800">
              <a:defRPr>
                <a:solidFill>
                  <a:schemeClr val="tx1"/>
                </a:solidFill>
                <a:latin typeface="Calibri" charset="0"/>
                <a:ea typeface="ＭＳ Ｐゴシック" charset="0"/>
              </a:defRPr>
            </a:lvl1pPr>
            <a:lvl2pPr marL="514350" indent="-171450" defTabSz="685800">
              <a:defRPr>
                <a:solidFill>
                  <a:schemeClr val="tx1"/>
                </a:solidFill>
                <a:latin typeface="Calibri" charset="0"/>
                <a:ea typeface="ＭＳ Ｐゴシック" charset="0"/>
              </a:defRPr>
            </a:lvl2pPr>
            <a:lvl3pPr marL="857250" indent="-171450" defTabSz="685800">
              <a:defRPr>
                <a:solidFill>
                  <a:schemeClr val="tx1"/>
                </a:solidFill>
                <a:latin typeface="Calibri" charset="0"/>
                <a:ea typeface="ＭＳ Ｐゴシック" charset="0"/>
              </a:defRPr>
            </a:lvl3pPr>
            <a:lvl4pPr marL="1200150" indent="-171450" defTabSz="685800">
              <a:defRPr>
                <a:solidFill>
                  <a:schemeClr val="tx1"/>
                </a:solidFill>
                <a:latin typeface="Calibri" charset="0"/>
                <a:ea typeface="ＭＳ Ｐゴシック" charset="0"/>
              </a:defRPr>
            </a:lvl4pPr>
            <a:lvl5pPr marL="1543050" indent="-171450" defTabSz="685800">
              <a:defRPr>
                <a:solidFill>
                  <a:schemeClr val="tx1"/>
                </a:solidFill>
                <a:latin typeface="Calibri" charset="0"/>
                <a:ea typeface="ＭＳ Ｐゴシック" charset="0"/>
              </a:defRPr>
            </a:lvl5pPr>
            <a:lvl6pPr marL="2000250" indent="-171450" defTabSz="685800" fontAlgn="base">
              <a:spcBef>
                <a:spcPct val="0"/>
              </a:spcBef>
              <a:spcAft>
                <a:spcPct val="0"/>
              </a:spcAft>
              <a:defRPr>
                <a:solidFill>
                  <a:schemeClr val="tx1"/>
                </a:solidFill>
                <a:latin typeface="Calibri" charset="0"/>
                <a:ea typeface="ＭＳ Ｐゴシック" charset="0"/>
              </a:defRPr>
            </a:lvl6pPr>
            <a:lvl7pPr marL="2457450" indent="-171450" defTabSz="685800" fontAlgn="base">
              <a:spcBef>
                <a:spcPct val="0"/>
              </a:spcBef>
              <a:spcAft>
                <a:spcPct val="0"/>
              </a:spcAft>
              <a:defRPr>
                <a:solidFill>
                  <a:schemeClr val="tx1"/>
                </a:solidFill>
                <a:latin typeface="Calibri" charset="0"/>
                <a:ea typeface="ＭＳ Ｐゴシック" charset="0"/>
              </a:defRPr>
            </a:lvl7pPr>
            <a:lvl8pPr marL="2914650" indent="-171450" defTabSz="685800" fontAlgn="base">
              <a:spcBef>
                <a:spcPct val="0"/>
              </a:spcBef>
              <a:spcAft>
                <a:spcPct val="0"/>
              </a:spcAft>
              <a:defRPr>
                <a:solidFill>
                  <a:schemeClr val="tx1"/>
                </a:solidFill>
                <a:latin typeface="Calibri" charset="0"/>
                <a:ea typeface="ＭＳ Ｐゴシック" charset="0"/>
              </a:defRPr>
            </a:lvl8pPr>
            <a:lvl9pPr marL="3371850" indent="-171450" defTabSz="685800" fontAlgn="base">
              <a:spcBef>
                <a:spcPct val="0"/>
              </a:spcBef>
              <a:spcAft>
                <a:spcPct val="0"/>
              </a:spcAft>
              <a:defRPr>
                <a:solidFill>
                  <a:schemeClr val="tx1"/>
                </a:solidFill>
                <a:latin typeface="Calibri" charset="0"/>
                <a:ea typeface="ＭＳ Ｐゴシック" charset="0"/>
              </a:defRPr>
            </a:lvl9pPr>
          </a:lstStyle>
          <a:p>
            <a:r>
              <a:rPr lang="en-US" sz="2000" dirty="0" smtClean="0">
                <a:solidFill>
                  <a:schemeClr val="bg1"/>
                </a:solidFill>
                <a:latin typeface="Source Sans Pro"/>
                <a:cs typeface="Source Sans Pro"/>
              </a:rPr>
              <a:t>Website: </a:t>
            </a:r>
            <a:r>
              <a:rPr lang="en-US" sz="2000" dirty="0">
                <a:solidFill>
                  <a:schemeClr val="bg1"/>
                </a:solidFill>
                <a:latin typeface="Source Sans Pro"/>
                <a:cs typeface="Source Sans Pro"/>
              </a:rPr>
              <a:t>https://</a:t>
            </a:r>
            <a:r>
              <a:rPr lang="en-US" sz="2000" dirty="0" err="1" smtClean="0">
                <a:solidFill>
                  <a:schemeClr val="bg1"/>
                </a:solidFill>
                <a:latin typeface="Source Sans Pro"/>
                <a:cs typeface="Source Sans Pro"/>
              </a:rPr>
              <a:t>community.icann.org</a:t>
            </a:r>
            <a:r>
              <a:rPr lang="en-US" sz="2000" dirty="0" smtClean="0">
                <a:solidFill>
                  <a:schemeClr val="bg1"/>
                </a:solidFill>
                <a:latin typeface="Source Sans Pro"/>
                <a:cs typeface="Source Sans Pro"/>
              </a:rPr>
              <a:t>/display/</a:t>
            </a:r>
            <a:br>
              <a:rPr lang="en-US" sz="2000" dirty="0" smtClean="0">
                <a:solidFill>
                  <a:schemeClr val="bg1"/>
                </a:solidFill>
                <a:latin typeface="Source Sans Pro"/>
                <a:cs typeface="Source Sans Pro"/>
              </a:rPr>
            </a:br>
            <a:r>
              <a:rPr lang="en-US" sz="2000" dirty="0" err="1" smtClean="0">
                <a:solidFill>
                  <a:schemeClr val="bg1"/>
                </a:solidFill>
                <a:latin typeface="Source Sans Pro"/>
                <a:cs typeface="Source Sans Pro"/>
              </a:rPr>
              <a:t>croscomlgrprocedure</a:t>
            </a:r>
            <a:r>
              <a:rPr lang="en-US" sz="2000" dirty="0" smtClean="0">
                <a:solidFill>
                  <a:schemeClr val="bg1"/>
                </a:solidFill>
                <a:latin typeface="Source Sans Pro"/>
                <a:cs typeface="Source Sans Pro"/>
              </a:rPr>
              <a:t>/</a:t>
            </a:r>
            <a:r>
              <a:rPr lang="en-US" sz="2000" dirty="0" err="1" smtClean="0">
                <a:solidFill>
                  <a:schemeClr val="bg1"/>
                </a:solidFill>
                <a:latin typeface="Source Sans Pro"/>
                <a:cs typeface="Source Sans Pro"/>
              </a:rPr>
              <a:t>Latin+GP</a:t>
            </a:r>
            <a:endParaRPr lang="en-US" sz="2000" dirty="0" smtClean="0">
              <a:solidFill>
                <a:schemeClr val="bg1"/>
              </a:solidFill>
              <a:latin typeface="Source Sans Pro"/>
              <a:cs typeface="Source Sans Pro"/>
            </a:endParaRPr>
          </a:p>
          <a:p>
            <a:r>
              <a:rPr lang="en-US" sz="2000" dirty="0" smtClean="0">
                <a:solidFill>
                  <a:schemeClr val="bg1"/>
                </a:solidFill>
                <a:latin typeface="Source Sans Pro"/>
                <a:cs typeface="Source Sans Pro"/>
              </a:rPr>
              <a:t>email</a:t>
            </a:r>
            <a:r>
              <a:rPr lang="en-US" sz="2000" dirty="0">
                <a:solidFill>
                  <a:schemeClr val="bg1"/>
                </a:solidFill>
                <a:latin typeface="Source Sans Pro"/>
                <a:cs typeface="Source Sans Pro"/>
              </a:rPr>
              <a:t>: </a:t>
            </a:r>
            <a:r>
              <a:rPr lang="en-US" sz="2000" dirty="0" err="1" smtClean="0">
                <a:solidFill>
                  <a:schemeClr val="bg1"/>
                </a:solidFill>
                <a:latin typeface="Source Sans Pro"/>
                <a:cs typeface="Source Sans Pro"/>
              </a:rPr>
              <a:t>Mirjana.Tasic@rnids.rs</a:t>
            </a:r>
            <a:endParaRPr lang="en-US" sz="2000" dirty="0">
              <a:solidFill>
                <a:schemeClr val="bg1"/>
              </a:solidFill>
              <a:latin typeface="Source Sans Pro"/>
              <a:cs typeface="Source Sans Pro"/>
            </a:endParaRPr>
          </a:p>
          <a:p>
            <a:endParaRPr lang="en-US" sz="2000" dirty="0" smtClean="0">
              <a:solidFill>
                <a:schemeClr val="bg1"/>
              </a:solidFill>
              <a:latin typeface="Source Sans Pro"/>
              <a:cs typeface="Source Sans Pro"/>
            </a:endParaRPr>
          </a:p>
        </p:txBody>
      </p:sp>
      <p:sp>
        <p:nvSpPr>
          <p:cNvPr id="8" name="Text Placeholder 33"/>
          <p:cNvSpPr txBox="1">
            <a:spLocks/>
          </p:cNvSpPr>
          <p:nvPr/>
        </p:nvSpPr>
        <p:spPr bwMode="auto">
          <a:xfrm>
            <a:off x="2968430" y="1099944"/>
            <a:ext cx="4808999" cy="393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55613">
              <a:defRPr>
                <a:solidFill>
                  <a:schemeClr val="tx1"/>
                </a:solidFill>
                <a:latin typeface="Calibri" charset="0"/>
                <a:ea typeface="ＭＳ Ｐゴシック" charset="0"/>
              </a:defRPr>
            </a:lvl1pPr>
            <a:lvl2pPr marL="514350" indent="-171450" defTabSz="455613">
              <a:defRPr>
                <a:solidFill>
                  <a:schemeClr val="tx1"/>
                </a:solidFill>
                <a:latin typeface="Calibri" charset="0"/>
                <a:ea typeface="ＭＳ Ｐゴシック" charset="0"/>
              </a:defRPr>
            </a:lvl2pPr>
            <a:lvl3pPr marL="857250" indent="-171450" defTabSz="455613">
              <a:defRPr>
                <a:solidFill>
                  <a:schemeClr val="tx1"/>
                </a:solidFill>
                <a:latin typeface="Calibri" charset="0"/>
                <a:ea typeface="ＭＳ Ｐゴシック" charset="0"/>
              </a:defRPr>
            </a:lvl3pPr>
            <a:lvl4pPr marL="1200150" indent="-171450" defTabSz="455613">
              <a:defRPr>
                <a:solidFill>
                  <a:schemeClr val="tx1"/>
                </a:solidFill>
                <a:latin typeface="Calibri" charset="0"/>
                <a:ea typeface="ＭＳ Ｐゴシック" charset="0"/>
              </a:defRPr>
            </a:lvl4pPr>
            <a:lvl5pPr marL="1543050" indent="-171450" defTabSz="455613">
              <a:defRPr>
                <a:solidFill>
                  <a:schemeClr val="tx1"/>
                </a:solidFill>
                <a:latin typeface="Calibri" charset="0"/>
                <a:ea typeface="ＭＳ Ｐゴシック" charset="0"/>
              </a:defRPr>
            </a:lvl5pPr>
            <a:lvl6pPr marL="2000250" indent="-171450" defTabSz="455613" fontAlgn="base">
              <a:spcBef>
                <a:spcPct val="0"/>
              </a:spcBef>
              <a:spcAft>
                <a:spcPct val="0"/>
              </a:spcAft>
              <a:defRPr>
                <a:solidFill>
                  <a:schemeClr val="tx1"/>
                </a:solidFill>
                <a:latin typeface="Calibri" charset="0"/>
                <a:ea typeface="ＭＳ Ｐゴシック" charset="0"/>
              </a:defRPr>
            </a:lvl6pPr>
            <a:lvl7pPr marL="2457450" indent="-171450" defTabSz="455613" fontAlgn="base">
              <a:spcBef>
                <a:spcPct val="0"/>
              </a:spcBef>
              <a:spcAft>
                <a:spcPct val="0"/>
              </a:spcAft>
              <a:defRPr>
                <a:solidFill>
                  <a:schemeClr val="tx1"/>
                </a:solidFill>
                <a:latin typeface="Calibri" charset="0"/>
                <a:ea typeface="ＭＳ Ｐゴシック" charset="0"/>
              </a:defRPr>
            </a:lvl7pPr>
            <a:lvl8pPr marL="2914650" indent="-171450" defTabSz="455613" fontAlgn="base">
              <a:spcBef>
                <a:spcPct val="0"/>
              </a:spcBef>
              <a:spcAft>
                <a:spcPct val="0"/>
              </a:spcAft>
              <a:defRPr>
                <a:solidFill>
                  <a:schemeClr val="tx1"/>
                </a:solidFill>
                <a:latin typeface="Calibri" charset="0"/>
                <a:ea typeface="ＭＳ Ｐゴシック" charset="0"/>
              </a:defRPr>
            </a:lvl8pPr>
            <a:lvl9pPr marL="3371850" indent="-171450" defTabSz="455613" fontAlgn="base">
              <a:spcBef>
                <a:spcPct val="0"/>
              </a:spcBef>
              <a:spcAft>
                <a:spcPct val="0"/>
              </a:spcAft>
              <a:defRPr>
                <a:solidFill>
                  <a:schemeClr val="tx1"/>
                </a:solidFill>
                <a:latin typeface="Calibri" charset="0"/>
                <a:ea typeface="ＭＳ Ｐゴシック" charset="0"/>
              </a:defRPr>
            </a:lvl9pPr>
          </a:lstStyle>
          <a:p>
            <a:pPr>
              <a:lnSpc>
                <a:spcPct val="90000"/>
              </a:lnSpc>
              <a:spcBef>
                <a:spcPct val="20000"/>
              </a:spcBef>
            </a:pPr>
            <a:r>
              <a:rPr lang="en-AU" sz="2800" b="1">
                <a:solidFill>
                  <a:schemeClr val="bg1"/>
                </a:solidFill>
                <a:latin typeface="Source Sans Pro" charset="0"/>
                <a:ea typeface="Segoe UI" charset="0"/>
                <a:cs typeface="Segoe UI Semilight" charset="0"/>
              </a:rPr>
              <a:t>Thank </a:t>
            </a:r>
            <a:r>
              <a:rPr lang="en-AU" sz="2800" b="1" smtClean="0">
                <a:solidFill>
                  <a:schemeClr val="bg1"/>
                </a:solidFill>
                <a:latin typeface="Source Sans Pro" charset="0"/>
                <a:ea typeface="Segoe UI" charset="0"/>
                <a:cs typeface="Segoe UI Semilight" charset="0"/>
              </a:rPr>
              <a:t>you </a:t>
            </a:r>
            <a:r>
              <a:rPr lang="en-AU" sz="2800" b="1">
                <a:solidFill>
                  <a:schemeClr val="bg1"/>
                </a:solidFill>
                <a:latin typeface="Source Sans Pro" charset="0"/>
                <a:ea typeface="Segoe UI" charset="0"/>
                <a:cs typeface="Segoe UI Semilight" charset="0"/>
              </a:rPr>
              <a:t>and </a:t>
            </a:r>
            <a:r>
              <a:rPr lang="en-AU" sz="2800" b="1" smtClean="0">
                <a:solidFill>
                  <a:schemeClr val="bg1"/>
                </a:solidFill>
                <a:latin typeface="Source Sans Pro" charset="0"/>
                <a:ea typeface="Segoe UI" charset="0"/>
                <a:cs typeface="Segoe UI Semilight" charset="0"/>
              </a:rPr>
              <a:t>questions</a:t>
            </a:r>
            <a:endParaRPr lang="en-AU" sz="2800" b="1">
              <a:solidFill>
                <a:schemeClr val="bg1"/>
              </a:solidFill>
              <a:latin typeface="Source Sans Pro" charset="0"/>
              <a:ea typeface="Segoe UI" charset="0"/>
              <a:cs typeface="Segoe UI Semilight" charset="0"/>
            </a:endParaRPr>
          </a:p>
        </p:txBody>
      </p:sp>
      <p:sp>
        <p:nvSpPr>
          <p:cNvPr id="18" name="Rectangle 17"/>
          <p:cNvSpPr/>
          <p:nvPr/>
        </p:nvSpPr>
        <p:spPr>
          <a:xfrm>
            <a:off x="1" y="736024"/>
            <a:ext cx="2693114" cy="22492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a:solidFill>
                <a:prstClr val="white"/>
              </a:solidFill>
            </a:endParaRPr>
          </a:p>
        </p:txBody>
      </p:sp>
      <p:sp>
        <p:nvSpPr>
          <p:cNvPr id="22" name="Text Placeholder 32"/>
          <p:cNvSpPr txBox="1">
            <a:spLocks/>
          </p:cNvSpPr>
          <p:nvPr/>
        </p:nvSpPr>
        <p:spPr>
          <a:xfrm>
            <a:off x="5396046" y="3343899"/>
            <a:ext cx="21188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gplus.to</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3" name="Text Placeholder 32"/>
          <p:cNvSpPr txBox="1">
            <a:spLocks/>
          </p:cNvSpPr>
          <p:nvPr/>
        </p:nvSpPr>
        <p:spPr>
          <a:xfrm>
            <a:off x="5364494" y="4119353"/>
            <a:ext cx="267323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weibo.com</a:t>
            </a:r>
            <a:r>
              <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ICANNorg</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4" name="Text Placeholder 32"/>
          <p:cNvSpPr txBox="1">
            <a:spLocks/>
          </p:cNvSpPr>
          <p:nvPr/>
        </p:nvSpPr>
        <p:spPr>
          <a:xfrm>
            <a:off x="5364494" y="4884341"/>
            <a:ext cx="29493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flickr.com</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/photos/</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5" name="Text Placeholder 32"/>
          <p:cNvSpPr txBox="1">
            <a:spLocks/>
          </p:cNvSpPr>
          <p:nvPr/>
        </p:nvSpPr>
        <p:spPr>
          <a:xfrm>
            <a:off x="5364494" y="5554438"/>
            <a:ext cx="3700626" cy="425654"/>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slideshare.net</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icannpresentations</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2" name="Text Placeholder 32"/>
          <p:cNvSpPr txBox="1">
            <a:spLocks/>
          </p:cNvSpPr>
          <p:nvPr/>
        </p:nvSpPr>
        <p:spPr>
          <a:xfrm>
            <a:off x="1105839" y="3351787"/>
            <a:ext cx="2342226"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a:ea typeface="Segoe UI" panose="020B0502040204020203" pitchFamily="34" charset="0"/>
                <a:cs typeface="Source Sans Pro"/>
              </a:rPr>
              <a:t>twitter.com</a:t>
            </a:r>
            <a:r>
              <a:rPr lang="en-US" sz="1800" smtClean="0">
                <a:solidFill>
                  <a:srgbClr val="0A304B"/>
                </a:solidFill>
                <a:latin typeface="Source Sans Pro"/>
                <a:ea typeface="Segoe UI" panose="020B0502040204020203" pitchFamily="34" charset="0"/>
                <a:cs typeface="Source Sans Pro"/>
              </a:rPr>
              <a:t>/</a:t>
            </a:r>
            <a:r>
              <a:rPr lang="en-US" sz="1800" err="1" smtClean="0">
                <a:solidFill>
                  <a:srgbClr val="0A304B"/>
                </a:solidFill>
                <a:latin typeface="Source Sans Pro"/>
                <a:ea typeface="Segoe UI" panose="020B0502040204020203" pitchFamily="34" charset="0"/>
                <a:cs typeface="Source Sans Pro"/>
              </a:rPr>
              <a:t>icann</a:t>
            </a:r>
            <a:endParaRPr lang="en-US" sz="1800">
              <a:solidFill>
                <a:srgbClr val="0A304B"/>
              </a:solidFill>
              <a:latin typeface="Source Sans Pro"/>
              <a:ea typeface="Segoe UI" panose="020B0502040204020203" pitchFamily="34" charset="0"/>
              <a:cs typeface="Source Sans Pro"/>
            </a:endParaRPr>
          </a:p>
        </p:txBody>
      </p:sp>
      <p:sp>
        <p:nvSpPr>
          <p:cNvPr id="33" name="Text Placeholder 32"/>
          <p:cNvSpPr txBox="1">
            <a:spLocks/>
          </p:cNvSpPr>
          <p:nvPr/>
        </p:nvSpPr>
        <p:spPr>
          <a:xfrm>
            <a:off x="1105838" y="4119353"/>
            <a:ext cx="3262961"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a:ea typeface="Segoe UI" panose="020B0502040204020203" pitchFamily="34" charset="0"/>
                <a:cs typeface="Source Sans Pro"/>
              </a:rPr>
              <a:t>facebook.com</a:t>
            </a:r>
            <a:r>
              <a:rPr lang="en-US" sz="1800">
                <a:solidFill>
                  <a:srgbClr val="0A304B"/>
                </a:solidFill>
                <a:latin typeface="Source Sans Pro"/>
                <a:ea typeface="Segoe UI" panose="020B0502040204020203" pitchFamily="34" charset="0"/>
                <a:cs typeface="Source Sans Pro"/>
              </a:rPr>
              <a:t>/</a:t>
            </a:r>
            <a:r>
              <a:rPr lang="en-US" sz="1800" err="1">
                <a:solidFill>
                  <a:srgbClr val="0A304B"/>
                </a:solidFill>
                <a:latin typeface="Source Sans Pro"/>
                <a:ea typeface="Segoe UI" panose="020B0502040204020203" pitchFamily="34" charset="0"/>
                <a:cs typeface="Source Sans Pro"/>
              </a:rPr>
              <a:t>icannorg</a:t>
            </a:r>
            <a:endParaRPr lang="en-US" sz="1800">
              <a:solidFill>
                <a:srgbClr val="0A304B"/>
              </a:solidFill>
              <a:latin typeface="Source Sans Pro"/>
              <a:ea typeface="Segoe UI" panose="020B0502040204020203" pitchFamily="34" charset="0"/>
              <a:cs typeface="Source Sans Pro"/>
            </a:endParaRPr>
          </a:p>
        </p:txBody>
      </p:sp>
      <p:sp>
        <p:nvSpPr>
          <p:cNvPr id="34" name="Text Placeholder 32"/>
          <p:cNvSpPr txBox="1">
            <a:spLocks/>
          </p:cNvSpPr>
          <p:nvPr/>
        </p:nvSpPr>
        <p:spPr>
          <a:xfrm>
            <a:off x="1105838" y="4884341"/>
            <a:ext cx="316924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linkedin.com</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/company/</a:t>
            </a: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5" name="Text Placeholder 32"/>
          <p:cNvSpPr txBox="1">
            <a:spLocks/>
          </p:cNvSpPr>
          <p:nvPr/>
        </p:nvSpPr>
        <p:spPr>
          <a:xfrm>
            <a:off x="1105839" y="5597403"/>
            <a:ext cx="3145416"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youtube.com</a:t>
            </a:r>
            <a:r>
              <a:rPr lang="en-US" sz="180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/user</a:t>
            </a:r>
            <a:r>
              <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err="1"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icannnews</a:t>
            </a:r>
            <a:endParaRPr lang="en-US" sz="180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9" name="Title 38"/>
          <p:cNvSpPr>
            <a:spLocks noGrp="1"/>
          </p:cNvSpPr>
          <p:nvPr>
            <p:ph type="title"/>
          </p:nvPr>
        </p:nvSpPr>
        <p:spPr>
          <a:prstGeom prst="rect">
            <a:avLst/>
          </a:prstGeom>
        </p:spPr>
        <p:txBody>
          <a:bodyPr/>
          <a:lstStyle/>
          <a:p>
            <a:r>
              <a:rPr lang="en-US" smtClean="0"/>
              <a:t>Engage with ICANN</a:t>
            </a:r>
            <a:endParaRPr lang="en-US"/>
          </a:p>
        </p:txBody>
      </p:sp>
      <p:pic>
        <p:nvPicPr>
          <p:cNvPr id="40" name="Picture 39" descr="ICANN_Logo_W.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1982" y="921876"/>
            <a:ext cx="2366915" cy="1837061"/>
          </a:xfrm>
          <a:prstGeom prst="rect">
            <a:avLst/>
          </a:prstGeom>
        </p:spPr>
      </p:pic>
      <p:pic>
        <p:nvPicPr>
          <p:cNvPr id="41" name="Picture 40" descr="1420947842_social_style_3_flikr-128.png">
            <a:hlinkClick r:id="rId4" action="ppaction://hlinkfile"/>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696383" y="4775809"/>
            <a:ext cx="537406" cy="537406"/>
          </a:xfrm>
          <a:prstGeom prst="rect">
            <a:avLst/>
          </a:prstGeom>
        </p:spPr>
      </p:pic>
      <p:pic>
        <p:nvPicPr>
          <p:cNvPr id="42" name="Picture 41" descr="1420948141_social_style_3_facebook-128.png">
            <a:hlinkClick r:id="rId6" action="ppaction://hlinkfile"/>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1744" y="4008507"/>
            <a:ext cx="545448" cy="545448"/>
          </a:xfrm>
          <a:prstGeom prst="rect">
            <a:avLst/>
          </a:prstGeom>
        </p:spPr>
      </p:pic>
      <p:pic>
        <p:nvPicPr>
          <p:cNvPr id="43" name="Picture 42" descr="1420948149_social_style_3_youtube-128.png">
            <a:hlinkClick r:id="rId8" action="ppaction://hlinkfile"/>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25095" y="5526794"/>
            <a:ext cx="528999" cy="528999"/>
          </a:xfrm>
          <a:prstGeom prst="rect">
            <a:avLst/>
          </a:prstGeom>
        </p:spPr>
      </p:pic>
      <p:pic>
        <p:nvPicPr>
          <p:cNvPr id="45" name="Picture 44" descr="1420948164_social_style_3_in-128.png">
            <a:hlinkClick r:id="rId10" action="ppaction://hlinkfile"/>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426349" y="4783089"/>
            <a:ext cx="522847" cy="522847"/>
          </a:xfrm>
          <a:prstGeom prst="rect">
            <a:avLst/>
          </a:prstGeom>
        </p:spPr>
      </p:pic>
      <p:pic>
        <p:nvPicPr>
          <p:cNvPr id="46" name="Picture 45" descr="1420948433_social_style_3_twiter-128.png">
            <a:hlinkClick r:id="rId12" action="ppaction://hlinkfile"/>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417114" y="3242143"/>
            <a:ext cx="568165" cy="568165"/>
          </a:xfrm>
          <a:prstGeom prst="rect">
            <a:avLst/>
          </a:prstGeom>
        </p:spPr>
      </p:pic>
      <p:pic>
        <p:nvPicPr>
          <p:cNvPr id="47" name="Picture 46" descr="1420948423_social_style_3_googleplus-128.png">
            <a:hlinkClick r:id="rId14" action="ppaction://hlinkfile"/>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4696383" y="3257522"/>
            <a:ext cx="537406" cy="537406"/>
          </a:xfrm>
          <a:prstGeom prst="rect">
            <a:avLst/>
          </a:prstGeom>
        </p:spPr>
      </p:pic>
      <p:pic>
        <p:nvPicPr>
          <p:cNvPr id="48" name="Picture 47" descr="1420948525_cssi_sina_weibo-128.png">
            <a:hlinkClick r:id="rId16" action="ppaction://hlinkfile"/>
          </p:cNvPr>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4669434" y="3992952"/>
            <a:ext cx="576561" cy="576558"/>
          </a:xfrm>
          <a:prstGeom prst="rect">
            <a:avLst/>
          </a:prstGeom>
        </p:spPr>
      </p:pic>
      <p:pic>
        <p:nvPicPr>
          <p:cNvPr id="2" name="Picture 1" descr="1421037698_slideshare-128.png">
            <a:hlinkClick r:id="rId18" action="ppaction://hlinkfile"/>
          </p:cNvPr>
          <p:cNvPicPr>
            <a:picLocks noChangeAspect="1"/>
          </p:cNvPicPr>
          <p:nvPr/>
        </p:nvPicPr>
        <p:blipFill>
          <a:blip r:embed="rId19" cstate="email">
            <a:extLst>
              <a:ext uri="{28A0092B-C50C-407E-A947-70E740481C1C}">
                <a14:useLocalDpi xmlns:a14="http://schemas.microsoft.com/office/drawing/2010/main"/>
              </a:ext>
            </a:extLst>
          </a:blip>
          <a:stretch>
            <a:fillRect/>
          </a:stretch>
        </p:blipFill>
        <p:spPr>
          <a:xfrm>
            <a:off x="4693259" y="5514925"/>
            <a:ext cx="552736" cy="552736"/>
          </a:xfrm>
          <a:prstGeom prst="rect">
            <a:avLst/>
          </a:prstGeom>
        </p:spPr>
      </p:pic>
    </p:spTree>
    <p:extLst>
      <p:ext uri="{BB962C8B-B14F-4D97-AF65-F5344CB8AC3E}">
        <p14:creationId xmlns:p14="http://schemas.microsoft.com/office/powerpoint/2010/main" val="575164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Agenda </a:t>
            </a:r>
            <a:endParaRPr lang="en-US" sz="3000" dirty="0">
              <a:latin typeface="Arial"/>
              <a:cs typeface="Arial"/>
            </a:endParaRPr>
          </a:p>
        </p:txBody>
      </p:sp>
      <p:sp>
        <p:nvSpPr>
          <p:cNvPr id="3" name="TextBox 2"/>
          <p:cNvSpPr txBox="1"/>
          <p:nvPr/>
        </p:nvSpPr>
        <p:spPr>
          <a:xfrm>
            <a:off x="1024987" y="1530859"/>
            <a:ext cx="5660524" cy="4154984"/>
          </a:xfrm>
          <a:prstGeom prst="rect">
            <a:avLst/>
          </a:prstGeom>
          <a:noFill/>
        </p:spPr>
        <p:txBody>
          <a:bodyPr wrap="none" rtlCol="0">
            <a:spAutoFit/>
          </a:bodyPr>
          <a:lstStyle/>
          <a:p>
            <a:pPr marL="285750" indent="-285750">
              <a:buSzPct val="75000"/>
              <a:buFont typeface="Wingdings" charset="2"/>
              <a:buChar char=""/>
            </a:pPr>
            <a:r>
              <a:rPr lang="en-US" sz="2400" dirty="0" smtClean="0">
                <a:solidFill>
                  <a:srgbClr val="0C1F24"/>
                </a:solidFill>
                <a:latin typeface="Arial"/>
                <a:cs typeface="Arial"/>
              </a:rPr>
              <a:t> Generation </a:t>
            </a:r>
            <a:r>
              <a:rPr lang="en-US" sz="2400" dirty="0">
                <a:solidFill>
                  <a:srgbClr val="0C1F24"/>
                </a:solidFill>
                <a:latin typeface="Arial"/>
                <a:cs typeface="Arial"/>
              </a:rPr>
              <a:t>Panel background</a:t>
            </a:r>
            <a:br>
              <a:rPr lang="en-US" sz="2400" dirty="0">
                <a:solidFill>
                  <a:srgbClr val="0C1F24"/>
                </a:solidFill>
                <a:latin typeface="Arial"/>
                <a:cs typeface="Arial"/>
              </a:rPr>
            </a:br>
            <a:r>
              <a:rPr lang="en-US" sz="2400" dirty="0">
                <a:solidFill>
                  <a:srgbClr val="0C1F24"/>
                </a:solidFill>
                <a:latin typeface="Arial"/>
                <a:cs typeface="Arial"/>
              </a:rPr>
              <a:t> </a:t>
            </a:r>
          </a:p>
          <a:p>
            <a:pPr marL="285750" indent="-285750">
              <a:buSzPct val="75000"/>
              <a:buFont typeface="Wingdings" charset="2"/>
              <a:buChar char=""/>
            </a:pPr>
            <a:r>
              <a:rPr lang="en-US" sz="2400" dirty="0">
                <a:solidFill>
                  <a:srgbClr val="0C1F24"/>
                </a:solidFill>
                <a:latin typeface="Arial"/>
                <a:cs typeface="Arial"/>
              </a:rPr>
              <a:t> Latin script</a:t>
            </a:r>
            <a:br>
              <a:rPr lang="en-US" sz="2400" dirty="0">
                <a:solidFill>
                  <a:srgbClr val="0C1F24"/>
                </a:solidFill>
                <a:latin typeface="Arial"/>
                <a:cs typeface="Arial"/>
              </a:rPr>
            </a:b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Prevalence of Latin script usage</a:t>
            </a: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Composition of the Generation Panel</a:t>
            </a: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Work plan</a:t>
            </a:r>
            <a:br>
              <a:rPr lang="en-US" sz="2400" dirty="0">
                <a:solidFill>
                  <a:srgbClr val="0C1F24"/>
                </a:solidFill>
                <a:latin typeface="Arial"/>
                <a:cs typeface="Arial"/>
              </a:rPr>
            </a:b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Some preparatory materials  </a:t>
            </a:r>
            <a:r>
              <a:rPr lang="en-US" sz="2400" dirty="0" smtClean="0">
                <a:solidFill>
                  <a:srgbClr val="0C1F24"/>
                </a:solidFill>
                <a:latin typeface="Arial"/>
                <a:cs typeface="Arial"/>
              </a:rPr>
              <a:t>finalized</a:t>
            </a:r>
            <a:endParaRPr lang="en-US" sz="2400" dirty="0" smtClean="0">
              <a:latin typeface="Source Sans Pro"/>
              <a:cs typeface="Source Sans Pro"/>
            </a:endParaRPr>
          </a:p>
        </p:txBody>
      </p:sp>
    </p:spTree>
    <p:extLst>
      <p:ext uri="{BB962C8B-B14F-4D97-AF65-F5344CB8AC3E}">
        <p14:creationId xmlns:p14="http://schemas.microsoft.com/office/powerpoint/2010/main" val="16927365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Generation Panel  background </a:t>
            </a:r>
            <a:endParaRPr lang="en-US" sz="3000" dirty="0">
              <a:latin typeface="Arial"/>
              <a:cs typeface="Arial"/>
            </a:endParaRPr>
          </a:p>
        </p:txBody>
      </p:sp>
      <p:sp>
        <p:nvSpPr>
          <p:cNvPr id="3" name="TextBox 2"/>
          <p:cNvSpPr txBox="1"/>
          <p:nvPr/>
        </p:nvSpPr>
        <p:spPr>
          <a:xfrm>
            <a:off x="1038050" y="1465545"/>
            <a:ext cx="6346802" cy="4524315"/>
          </a:xfrm>
          <a:prstGeom prst="rect">
            <a:avLst/>
          </a:prstGeom>
          <a:noFill/>
        </p:spPr>
        <p:txBody>
          <a:bodyPr wrap="none" rtlCol="0">
            <a:spAutoFit/>
          </a:bodyPr>
          <a:lstStyle/>
          <a:p>
            <a:pPr marL="285750" indent="-285750">
              <a:buSzPct val="75000"/>
              <a:buFont typeface="Wingdings" charset="2"/>
              <a:buChar char=""/>
            </a:pPr>
            <a:r>
              <a:rPr lang="en-US" sz="2400" dirty="0" smtClean="0">
                <a:solidFill>
                  <a:srgbClr val="0C1F24"/>
                </a:solidFill>
                <a:latin typeface="Arial"/>
                <a:cs typeface="Arial"/>
              </a:rPr>
              <a:t> First </a:t>
            </a:r>
            <a:r>
              <a:rPr lang="en-US" sz="2400" dirty="0" smtClean="0">
                <a:solidFill>
                  <a:srgbClr val="0C1F24"/>
                </a:solidFill>
                <a:latin typeface="Arial"/>
                <a:cs typeface="Arial"/>
              </a:rPr>
              <a:t>call - autumn 2014</a:t>
            </a:r>
            <a:r>
              <a:rPr lang="en-US" sz="2400" dirty="0">
                <a:solidFill>
                  <a:srgbClr val="0C1F24"/>
                </a:solidFill>
                <a:latin typeface="Arial"/>
                <a:cs typeface="Arial"/>
              </a:rPr>
              <a:t/>
            </a:r>
            <a:br>
              <a:rPr lang="en-US" sz="2400" dirty="0">
                <a:solidFill>
                  <a:srgbClr val="0C1F24"/>
                </a:solidFill>
                <a:latin typeface="Arial"/>
                <a:cs typeface="Arial"/>
              </a:rPr>
            </a:br>
            <a:r>
              <a:rPr lang="en-US" sz="2400" dirty="0">
                <a:solidFill>
                  <a:srgbClr val="0C1F24"/>
                </a:solidFill>
                <a:latin typeface="Arial"/>
                <a:cs typeface="Arial"/>
              </a:rPr>
              <a:t> </a:t>
            </a: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Chris Dillon left in spring 2016</a:t>
            </a: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Second call  summer 2016</a:t>
            </a:r>
            <a:endParaRPr lang="en-US" sz="2400" dirty="0">
              <a:solidFill>
                <a:srgbClr val="0C1F24"/>
              </a:solidFill>
              <a:latin typeface="Arial"/>
              <a:cs typeface="Arial"/>
            </a:endParaRP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Real work started October, 2016</a:t>
            </a:r>
            <a:endParaRPr lang="en-US" sz="2400" dirty="0">
              <a:solidFill>
                <a:srgbClr val="0C1F24"/>
              </a:solidFill>
              <a:latin typeface="Arial"/>
              <a:cs typeface="Arial"/>
            </a:endParaRP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GP draft proposal finalized for IP comment</a:t>
            </a:r>
          </a:p>
          <a:p>
            <a:pPr marL="285750" indent="-285750">
              <a:buSzPct val="75000"/>
              <a:buFont typeface="Wingdings" charset="2"/>
              <a:buChar char=""/>
            </a:pPr>
            <a:endParaRPr lang="en-US" sz="2400" dirty="0">
              <a:solidFill>
                <a:srgbClr val="0C1F24"/>
              </a:solidFill>
              <a:latin typeface="Arial"/>
              <a:cs typeface="Arial"/>
            </a:endParaRPr>
          </a:p>
          <a:p>
            <a:pPr marL="285750" indent="-285750">
              <a:buSzPct val="75000"/>
              <a:buFont typeface="Wingdings" charset="2"/>
              <a:buChar char=""/>
            </a:pPr>
            <a:r>
              <a:rPr lang="en-US" sz="2400" dirty="0">
                <a:solidFill>
                  <a:srgbClr val="0C1F24"/>
                </a:solidFill>
                <a:latin typeface="Arial"/>
                <a:cs typeface="Arial"/>
              </a:rPr>
              <a:t> </a:t>
            </a:r>
            <a:r>
              <a:rPr lang="en-US" sz="2400" dirty="0" smtClean="0">
                <a:solidFill>
                  <a:srgbClr val="0C1F24"/>
                </a:solidFill>
                <a:latin typeface="Arial"/>
                <a:cs typeface="Arial"/>
              </a:rPr>
              <a:t>Waiting Integration Panel comments</a:t>
            </a:r>
            <a:r>
              <a:rPr lang="en-US" sz="2400" dirty="0">
                <a:solidFill>
                  <a:srgbClr val="0C1F24"/>
                </a:solidFill>
                <a:latin typeface="Arial"/>
                <a:cs typeface="Arial"/>
              </a:rPr>
              <a:t/>
            </a:r>
            <a:br>
              <a:rPr lang="en-US" sz="2400" dirty="0">
                <a:solidFill>
                  <a:srgbClr val="0C1F24"/>
                </a:solidFill>
                <a:latin typeface="Arial"/>
                <a:cs typeface="Arial"/>
              </a:rPr>
            </a:br>
            <a:endParaRPr lang="en-US" sz="2400" dirty="0" smtClean="0">
              <a:latin typeface="Source Sans Pro"/>
              <a:cs typeface="Source Sans Pro"/>
            </a:endParaRPr>
          </a:p>
        </p:txBody>
      </p:sp>
    </p:spTree>
    <p:extLst>
      <p:ext uri="{BB962C8B-B14F-4D97-AF65-F5344CB8AC3E}">
        <p14:creationId xmlns:p14="http://schemas.microsoft.com/office/powerpoint/2010/main" val="910823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Latin script - subject of the GP work</a:t>
            </a:r>
            <a:endParaRPr lang="en-US" sz="3000" dirty="0">
              <a:latin typeface="Arial"/>
              <a:cs typeface="Arial"/>
            </a:endParaRPr>
          </a:p>
        </p:txBody>
      </p:sp>
      <p:sp>
        <p:nvSpPr>
          <p:cNvPr id="3" name="TextBox 2"/>
          <p:cNvSpPr txBox="1"/>
          <p:nvPr/>
        </p:nvSpPr>
        <p:spPr>
          <a:xfrm>
            <a:off x="1084348" y="1084243"/>
            <a:ext cx="5229060" cy="4930581"/>
          </a:xfrm>
          <a:prstGeom prst="rect">
            <a:avLst/>
          </a:prstGeom>
          <a:noFill/>
        </p:spPr>
        <p:txBody>
          <a:bodyPr wrap="none" rtlCol="0">
            <a:spAutoFit/>
          </a:bodyPr>
          <a:lstStyle/>
          <a:p>
            <a:pPr marL="285750" indent="-285750">
              <a:buSzPct val="75000"/>
              <a:buFont typeface="Wingdings" charset="2"/>
              <a:buChar char=""/>
            </a:pPr>
            <a:r>
              <a:rPr lang="en-US" sz="2000" dirty="0" smtClean="0">
                <a:solidFill>
                  <a:srgbClr val="0C1F24"/>
                </a:solidFill>
                <a:latin typeface="Arial"/>
                <a:cs typeface="Arial"/>
              </a:rPr>
              <a:t>Maximal Starting repertoire V2(MSR-2)</a:t>
            </a:r>
          </a:p>
          <a:p>
            <a:pPr marL="285750" indent="-285750">
              <a:buSzPct val="75000"/>
              <a:buFont typeface="Wingdings" charset="2"/>
              <a:buChar char=""/>
            </a:pPr>
            <a:endParaRPr lang="en-US" sz="2000"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Lowercase letters</a:t>
            </a:r>
          </a:p>
          <a:p>
            <a:pPr marL="285750" indent="-285750">
              <a:buSzPct val="75000"/>
              <a:buFont typeface="Wingdings" charset="2"/>
              <a:buChar char=""/>
            </a:pPr>
            <a:endParaRPr lang="en-US" sz="2000"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 UNICODE ranges</a:t>
            </a:r>
            <a:endParaRPr lang="en-US" sz="2000" dirty="0">
              <a:solidFill>
                <a:srgbClr val="0C1F24"/>
              </a:solidFill>
              <a:latin typeface="Arial"/>
              <a:cs typeface="Arial"/>
            </a:endParaRPr>
          </a:p>
          <a:p>
            <a:pPr marL="800100" lvl="1" indent="-342900">
              <a:lnSpc>
                <a:spcPct val="120000"/>
              </a:lnSpc>
              <a:buSzPct val="75000"/>
              <a:buFont typeface="Wingdings" charset="2"/>
              <a:buChar char=""/>
            </a:pPr>
            <a:r>
              <a:rPr lang="en-US" sz="2000" dirty="0"/>
              <a:t>Controls and Basic </a:t>
            </a:r>
            <a:r>
              <a:rPr lang="en-US" sz="2000" dirty="0" smtClean="0"/>
              <a:t>Latin</a:t>
            </a:r>
          </a:p>
          <a:p>
            <a:pPr marL="800100" lvl="1" indent="-342900">
              <a:lnSpc>
                <a:spcPct val="120000"/>
              </a:lnSpc>
              <a:buSzPct val="75000"/>
              <a:buFont typeface="Wingdings" charset="2"/>
              <a:buChar char=""/>
            </a:pPr>
            <a:r>
              <a:rPr lang="en-US" sz="2000" dirty="0"/>
              <a:t>Controls and Latin-1 </a:t>
            </a:r>
            <a:r>
              <a:rPr lang="en-US" sz="2000" dirty="0" smtClean="0"/>
              <a:t>Supplement</a:t>
            </a:r>
          </a:p>
          <a:p>
            <a:pPr marL="800100" lvl="1" indent="-342900">
              <a:lnSpc>
                <a:spcPct val="120000"/>
              </a:lnSpc>
              <a:buSzPct val="75000"/>
              <a:buFont typeface="Wingdings" charset="2"/>
              <a:buChar char=""/>
            </a:pPr>
            <a:r>
              <a:rPr lang="en-US" sz="2000" dirty="0"/>
              <a:t>Latin </a:t>
            </a:r>
            <a:r>
              <a:rPr lang="en-US" sz="2000" dirty="0" smtClean="0"/>
              <a:t>Extended-A</a:t>
            </a:r>
          </a:p>
          <a:p>
            <a:pPr marL="800100" lvl="1" indent="-342900">
              <a:lnSpc>
                <a:spcPct val="120000"/>
              </a:lnSpc>
              <a:buSzPct val="75000"/>
              <a:buFont typeface="Wingdings" charset="2"/>
              <a:buChar char=""/>
            </a:pPr>
            <a:r>
              <a:rPr lang="en-US" sz="2000" dirty="0"/>
              <a:t>Latin </a:t>
            </a:r>
            <a:r>
              <a:rPr lang="en-US" sz="2000" dirty="0" smtClean="0"/>
              <a:t>Extended-B</a:t>
            </a:r>
          </a:p>
          <a:p>
            <a:pPr marL="800100" lvl="1" indent="-342900">
              <a:lnSpc>
                <a:spcPct val="120000"/>
              </a:lnSpc>
              <a:buSzPct val="75000"/>
              <a:buFont typeface="Wingdings" charset="2"/>
              <a:buChar char=""/>
            </a:pPr>
            <a:r>
              <a:rPr lang="en-US" sz="2000" dirty="0" smtClean="0"/>
              <a:t>IPA </a:t>
            </a:r>
            <a:r>
              <a:rPr lang="en-US" sz="2000" dirty="0"/>
              <a:t>Extensions </a:t>
            </a:r>
            <a:r>
              <a:rPr lang="en-US" sz="2000" dirty="0">
                <a:solidFill>
                  <a:srgbClr val="0C1F24"/>
                </a:solidFill>
                <a:latin typeface="Arial"/>
                <a:cs typeface="Arial"/>
              </a:rPr>
              <a:t> </a:t>
            </a:r>
            <a:endParaRPr lang="en-US" sz="2000" dirty="0" smtClean="0">
              <a:solidFill>
                <a:srgbClr val="0C1F24"/>
              </a:solidFill>
              <a:latin typeface="Arial"/>
              <a:cs typeface="Arial"/>
            </a:endParaRPr>
          </a:p>
          <a:p>
            <a:pPr marL="800100" lvl="1" indent="-342900">
              <a:lnSpc>
                <a:spcPct val="120000"/>
              </a:lnSpc>
              <a:buSzPct val="75000"/>
              <a:buFont typeface="Wingdings" charset="2"/>
              <a:buChar char=""/>
            </a:pPr>
            <a:r>
              <a:rPr lang="en-US" sz="2000" dirty="0"/>
              <a:t>Combining Diacritical </a:t>
            </a:r>
            <a:r>
              <a:rPr lang="en-US" sz="2000" dirty="0" smtClean="0"/>
              <a:t>Marks </a:t>
            </a:r>
          </a:p>
          <a:p>
            <a:pPr marL="800100" lvl="1" indent="-342900">
              <a:lnSpc>
                <a:spcPct val="120000"/>
              </a:lnSpc>
              <a:buSzPct val="75000"/>
              <a:buFont typeface="Wingdings" charset="2"/>
              <a:buChar char=""/>
            </a:pPr>
            <a:r>
              <a:rPr lang="en-US" sz="2000" dirty="0" smtClean="0"/>
              <a:t>Combining </a:t>
            </a:r>
            <a:r>
              <a:rPr lang="en-US" sz="2000" dirty="0"/>
              <a:t>Diacritical </a:t>
            </a:r>
            <a:r>
              <a:rPr lang="en-US" sz="2000" dirty="0" smtClean="0"/>
              <a:t>Marks </a:t>
            </a:r>
            <a:r>
              <a:rPr lang="en-US" sz="2000" dirty="0"/>
              <a:t>Supplement</a:t>
            </a:r>
            <a:endParaRPr lang="en-US" sz="2000" dirty="0">
              <a:solidFill>
                <a:srgbClr val="0C1F24"/>
              </a:solidFill>
              <a:latin typeface="Arial"/>
              <a:cs typeface="Arial"/>
            </a:endParaRPr>
          </a:p>
          <a:p>
            <a:pPr marL="800100" lvl="1" indent="-342900">
              <a:lnSpc>
                <a:spcPct val="120000"/>
              </a:lnSpc>
              <a:buSzPct val="75000"/>
              <a:buFont typeface="Wingdings" charset="2"/>
              <a:buChar char=""/>
            </a:pPr>
            <a:r>
              <a:rPr lang="en-US" sz="2000" dirty="0"/>
              <a:t>Latin Extended </a:t>
            </a:r>
            <a:r>
              <a:rPr lang="en-US" sz="2000" dirty="0" smtClean="0"/>
              <a:t>Additional</a:t>
            </a:r>
          </a:p>
          <a:p>
            <a:pPr marL="800100" lvl="1" indent="-342900">
              <a:lnSpc>
                <a:spcPct val="120000"/>
              </a:lnSpc>
              <a:buSzPct val="75000"/>
              <a:buFont typeface="Wingdings" charset="2"/>
              <a:buChar char=""/>
            </a:pPr>
            <a:r>
              <a:rPr lang="en-US" sz="2000" dirty="0"/>
              <a:t>Latin </a:t>
            </a:r>
            <a:r>
              <a:rPr lang="en-US" sz="2000" dirty="0" smtClean="0"/>
              <a:t>Extended-C</a:t>
            </a:r>
          </a:p>
        </p:txBody>
      </p:sp>
    </p:spTree>
    <p:extLst>
      <p:ext uri="{BB962C8B-B14F-4D97-AF65-F5344CB8AC3E}">
        <p14:creationId xmlns:p14="http://schemas.microsoft.com/office/powerpoint/2010/main" val="1646086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Latin script - subject of the GP work</a:t>
            </a:r>
            <a:endParaRPr lang="en-US" sz="3000" dirty="0">
              <a:latin typeface="Arial"/>
              <a:cs typeface="Arial"/>
            </a:endParaRPr>
          </a:p>
        </p:txBody>
      </p:sp>
      <p:sp>
        <p:nvSpPr>
          <p:cNvPr id="3" name="TextBox 2"/>
          <p:cNvSpPr txBox="1"/>
          <p:nvPr/>
        </p:nvSpPr>
        <p:spPr>
          <a:xfrm>
            <a:off x="984640" y="1095156"/>
            <a:ext cx="7395431" cy="5293757"/>
          </a:xfrm>
          <a:prstGeom prst="rect">
            <a:avLst/>
          </a:prstGeom>
          <a:noFill/>
        </p:spPr>
        <p:txBody>
          <a:bodyPr wrap="square" rtlCol="0">
            <a:spAutoFit/>
          </a:bodyPr>
          <a:lstStyle/>
          <a:p>
            <a:pPr marL="285750" indent="-285750">
              <a:buSzPct val="75000"/>
              <a:buFont typeface="Wingdings" charset="2"/>
              <a:buChar char=""/>
            </a:pPr>
            <a:r>
              <a:rPr lang="en-US" sz="2000" dirty="0" smtClean="0">
                <a:solidFill>
                  <a:srgbClr val="0C1F24"/>
                </a:solidFill>
                <a:latin typeface="Arial"/>
                <a:cs typeface="Arial"/>
              </a:rPr>
              <a:t>Same origin as</a:t>
            </a:r>
          </a:p>
          <a:p>
            <a:pPr marL="800100" lvl="1" indent="-342900">
              <a:lnSpc>
                <a:spcPct val="120000"/>
              </a:lnSpc>
              <a:buSzPct val="75000"/>
              <a:buFont typeface="Wingdings" charset="2"/>
              <a:buChar char=""/>
            </a:pPr>
            <a:r>
              <a:rPr lang="en-US" sz="2000" dirty="0" smtClean="0"/>
              <a:t>Cyrillic</a:t>
            </a:r>
            <a:endParaRPr lang="en-US" sz="2000" dirty="0"/>
          </a:p>
          <a:p>
            <a:pPr marL="800100" lvl="1" indent="-342900">
              <a:lnSpc>
                <a:spcPct val="120000"/>
              </a:lnSpc>
              <a:buSzPct val="75000"/>
              <a:buFont typeface="Wingdings" charset="2"/>
              <a:buChar char=""/>
            </a:pPr>
            <a:r>
              <a:rPr lang="en-US" sz="2000" dirty="0" smtClean="0"/>
              <a:t>Greek</a:t>
            </a:r>
            <a:endParaRPr lang="en-US" sz="2000" dirty="0"/>
          </a:p>
          <a:p>
            <a:pPr marL="800100" lvl="1" indent="-342900">
              <a:lnSpc>
                <a:spcPct val="120000"/>
              </a:lnSpc>
              <a:buSzPct val="75000"/>
              <a:buFont typeface="Wingdings" charset="2"/>
              <a:buChar char=""/>
            </a:pPr>
            <a:r>
              <a:rPr lang="en-US" sz="2000" dirty="0" smtClean="0"/>
              <a:t>Armenian</a:t>
            </a:r>
            <a:endParaRPr lang="en-US" dirty="0" smtClean="0">
              <a:solidFill>
                <a:srgbClr val="0C1F24"/>
              </a:solidFill>
              <a:latin typeface="Arial"/>
              <a:cs typeface="Arial"/>
            </a:endParaRPr>
          </a:p>
          <a:p>
            <a:pPr marL="285750" indent="-285750">
              <a:buSzPct val="75000"/>
              <a:buFont typeface="Wingdings" charset="2"/>
              <a:buChar char=""/>
            </a:pPr>
            <a:endParaRPr lang="en-US"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Used by missionaries in creating alphabets for  languages without scripts</a:t>
            </a:r>
          </a:p>
          <a:p>
            <a:pPr marL="285750" indent="-285750">
              <a:buSzPct val="75000"/>
              <a:buFont typeface="Wingdings" charset="2"/>
              <a:buChar char=""/>
            </a:pPr>
            <a:endParaRPr lang="en-US" sz="2000" dirty="0" smtClean="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Non exhaustive list of 455 languages in scope</a:t>
            </a:r>
          </a:p>
          <a:p>
            <a:pPr marL="285750" indent="-285750">
              <a:buSzPct val="75000"/>
              <a:buFont typeface="Wingdings" charset="2"/>
              <a:buChar char=""/>
            </a:pPr>
            <a:endParaRPr lang="en-US" sz="2000" dirty="0">
              <a:solidFill>
                <a:srgbClr val="0C1F24"/>
              </a:solidFill>
              <a:latin typeface="Arial"/>
              <a:cs typeface="Arial"/>
            </a:endParaRPr>
          </a:p>
          <a:p>
            <a:pPr marL="285750" indent="-285750">
              <a:buSzPct val="75000"/>
              <a:buFont typeface="Wingdings" charset="2"/>
              <a:buChar char=""/>
            </a:pPr>
            <a:r>
              <a:rPr lang="en-US" sz="2000" dirty="0" smtClean="0">
                <a:solidFill>
                  <a:srgbClr val="0C1F24"/>
                </a:solidFill>
                <a:latin typeface="Arial"/>
                <a:cs typeface="Arial"/>
              </a:rPr>
              <a:t>Non exhaustive list of EGIDS 1-5  languages contains 300 languages</a:t>
            </a:r>
          </a:p>
          <a:p>
            <a:pPr marL="285750" indent="-285750">
              <a:buSzPct val="75000"/>
              <a:buFont typeface="Wingdings" charset="2"/>
              <a:buChar char=""/>
            </a:pPr>
            <a:endParaRPr lang="en-US" sz="2000" dirty="0">
              <a:solidFill>
                <a:srgbClr val="0C1F24"/>
              </a:solidFill>
              <a:latin typeface="Arial"/>
              <a:cs typeface="Arial"/>
            </a:endParaRPr>
          </a:p>
          <a:p>
            <a:pPr marL="285750" indent="-285750">
              <a:buSzPct val="75000"/>
              <a:buFont typeface="Wingdings" charset="2"/>
              <a:buChar char=""/>
            </a:pPr>
            <a:r>
              <a:rPr lang="en-US" sz="2000" dirty="0">
                <a:solidFill>
                  <a:srgbClr val="0C1F24"/>
                </a:solidFill>
                <a:latin typeface="Arial"/>
                <a:cs typeface="Arial"/>
              </a:rPr>
              <a:t>A</a:t>
            </a:r>
            <a:r>
              <a:rPr lang="en-US" sz="2000" dirty="0" smtClean="0">
                <a:solidFill>
                  <a:srgbClr val="0C1F24"/>
                </a:solidFill>
                <a:latin typeface="Arial"/>
                <a:cs typeface="Arial"/>
              </a:rPr>
              <a:t>t a glance, there are  279 MSR-2 code points for attestation</a:t>
            </a:r>
          </a:p>
          <a:p>
            <a:pPr marL="285750" indent="-285750">
              <a:buSzPct val="75000"/>
              <a:buFont typeface="Wingdings" charset="2"/>
              <a:buChar char=""/>
            </a:pPr>
            <a:endParaRPr lang="en-US" sz="2000" dirty="0" smtClean="0">
              <a:solidFill>
                <a:srgbClr val="0C1F24"/>
              </a:solidFill>
              <a:latin typeface="Arial"/>
              <a:cs typeface="Arial"/>
            </a:endParaRPr>
          </a:p>
          <a:p>
            <a:pPr>
              <a:buSzPct val="75000"/>
            </a:pPr>
            <a:r>
              <a:rPr lang="en-US" sz="1200" dirty="0" smtClean="0">
                <a:solidFill>
                  <a:srgbClr val="0C1F24"/>
                </a:solidFill>
                <a:latin typeface="Arial"/>
                <a:cs typeface="Arial"/>
              </a:rPr>
              <a:t>Note:</a:t>
            </a:r>
            <a:r>
              <a:rPr lang="en-US" sz="1200" dirty="0" smtClean="0"/>
              <a:t>EGIDS </a:t>
            </a:r>
            <a:r>
              <a:rPr lang="en-US" sz="1200" dirty="0"/>
              <a:t>stands for the Expanded Graded Intergenerational Disruption Scale.  This is a tool that is used to measure the status of a language in terms of endangerment or development.  </a:t>
            </a:r>
            <a:endParaRPr lang="en-US" sz="1200" dirty="0" smtClean="0"/>
          </a:p>
        </p:txBody>
      </p:sp>
    </p:spTree>
    <p:extLst>
      <p:ext uri="{BB962C8B-B14F-4D97-AF65-F5344CB8AC3E}">
        <p14:creationId xmlns:p14="http://schemas.microsoft.com/office/powerpoint/2010/main" val="1828711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a:t>Prevalence of Latin script usage</a:t>
            </a:r>
            <a:endParaRPr lang="en-US" sz="3000" dirty="0"/>
          </a:p>
        </p:txBody>
      </p:sp>
      <p:pic>
        <p:nvPicPr>
          <p:cNvPr id="2050" name="Picture 2" descr="https://lh5.googleusercontent.com/vXr3tf278DWO5QvItHqjVHnB5dAIahdu_WFYxaQAmYWD4PCDRnZcvcG4TpwdoKdSpvg2sK1Km8nJ_R8JSItfwh8DPJeUo-sl8AXnfb2OXO6CPfLELyW1OHHCEvCYKnoDENeMo6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6486" y="822757"/>
            <a:ext cx="6550606" cy="404986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24395" y="4872625"/>
            <a:ext cx="8793271" cy="1354217"/>
          </a:xfrm>
          <a:prstGeom prst="rect">
            <a:avLst/>
          </a:prstGeom>
          <a:noFill/>
        </p:spPr>
        <p:txBody>
          <a:bodyPr wrap="square" rtlCol="0">
            <a:spAutoFit/>
          </a:bodyPr>
          <a:lstStyle/>
          <a:p>
            <a:r>
              <a:rPr lang="en-US" sz="1600" dirty="0"/>
              <a:t>The dark green areas show the countries where the Latin script is the sole main script. </a:t>
            </a:r>
            <a:endParaRPr lang="en-US" sz="1600" dirty="0" smtClean="0"/>
          </a:p>
          <a:p>
            <a:r>
              <a:rPr lang="en-US" sz="1600" dirty="0" smtClean="0"/>
              <a:t>Light </a:t>
            </a:r>
            <a:r>
              <a:rPr lang="en-US" sz="1600" dirty="0"/>
              <a:t>green shows countries where Latin co-exists with other scripts. </a:t>
            </a:r>
          </a:p>
          <a:p>
            <a:r>
              <a:rPr lang="en-US" sz="1600" dirty="0"/>
              <a:t>Grey areas - Latin-script alphabets are sometimes extensively used in areas </a:t>
            </a:r>
            <a:endParaRPr lang="en-US" sz="1600" dirty="0" smtClean="0"/>
          </a:p>
          <a:p>
            <a:r>
              <a:rPr lang="en-US" sz="1600" dirty="0" smtClean="0"/>
              <a:t>colored </a:t>
            </a:r>
            <a:r>
              <a:rPr lang="en-US" sz="1600" dirty="0"/>
              <a:t>grey due to the use of unofficial second languages, such as French in Algeria </a:t>
            </a:r>
            <a:endParaRPr lang="en-US" sz="1600" dirty="0" smtClean="0"/>
          </a:p>
          <a:p>
            <a:r>
              <a:rPr lang="en-US" sz="1600" dirty="0" smtClean="0"/>
              <a:t>and </a:t>
            </a:r>
            <a:r>
              <a:rPr lang="en-US" sz="1600" dirty="0"/>
              <a:t>English in Egypt, and to Latin transliteration of the official script, such as </a:t>
            </a:r>
            <a:r>
              <a:rPr lang="en-US" sz="1600" dirty="0">
                <a:hlinkClick r:id="rId4"/>
              </a:rPr>
              <a:t>pinyin</a:t>
            </a:r>
            <a:r>
              <a:rPr lang="en-US" sz="1600" dirty="0"/>
              <a:t> in China</a:t>
            </a:r>
            <a:r>
              <a:rPr lang="en-US" dirty="0" smtClean="0"/>
              <a:t>.</a:t>
            </a:r>
            <a:endParaRPr lang="en-US" dirty="0"/>
          </a:p>
        </p:txBody>
      </p:sp>
    </p:spTree>
    <p:extLst>
      <p:ext uri="{BB962C8B-B14F-4D97-AF65-F5344CB8AC3E}">
        <p14:creationId xmlns:p14="http://schemas.microsoft.com/office/powerpoint/2010/main" val="1592507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144000" cy="710655"/>
          </a:xfrm>
          <a:prstGeom prst="rect">
            <a:avLst/>
          </a:prstGeom>
        </p:spPr>
        <p:txBody>
          <a:bodyPr/>
          <a:lstStyle/>
          <a:p>
            <a:r>
              <a:rPr lang="en-US" dirty="0"/>
              <a:t>Composition of the Generation Panel</a:t>
            </a:r>
            <a:r>
              <a:rPr lang="en-US" dirty="0" smtClean="0"/>
              <a:t> </a:t>
            </a:r>
            <a:endParaRPr lang="en-US" sz="3000" dirty="0"/>
          </a:p>
        </p:txBody>
      </p:sp>
      <p:sp>
        <p:nvSpPr>
          <p:cNvPr id="2" name="Rectangle 1"/>
          <p:cNvSpPr/>
          <p:nvPr/>
        </p:nvSpPr>
        <p:spPr>
          <a:xfrm>
            <a:off x="1158657" y="1018356"/>
            <a:ext cx="6826685" cy="5023106"/>
          </a:xfrm>
          <a:prstGeom prst="rect">
            <a:avLst/>
          </a:prstGeom>
        </p:spPr>
        <p:txBody>
          <a:bodyPr wrap="square">
            <a:spAutoFit/>
          </a:bodyPr>
          <a:lstStyle/>
          <a:p>
            <a:pPr marL="285750" indent="-285750">
              <a:spcAft>
                <a:spcPts val="600"/>
              </a:spcAft>
              <a:buSzPct val="75000"/>
              <a:buFont typeface="Wingdings" charset="2"/>
              <a:buChar char=""/>
            </a:pPr>
            <a:r>
              <a:rPr lang="en-US" sz="2400" dirty="0">
                <a:solidFill>
                  <a:srgbClr val="0C1F24"/>
                </a:solidFill>
                <a:latin typeface="Arial"/>
                <a:cs typeface="Arial"/>
              </a:rPr>
              <a:t>11 members, 4 </a:t>
            </a:r>
            <a:r>
              <a:rPr lang="en-US" sz="2400" dirty="0" smtClean="0">
                <a:solidFill>
                  <a:srgbClr val="0C1F24"/>
                </a:solidFill>
                <a:latin typeface="Arial"/>
                <a:cs typeface="Arial"/>
              </a:rPr>
              <a:t>observers</a:t>
            </a:r>
            <a:r>
              <a:rPr lang="en-US" sz="2400" dirty="0" smtClean="0">
                <a:solidFill>
                  <a:srgbClr val="1A87C9"/>
                </a:solidFill>
                <a:latin typeface="Arial"/>
                <a:cs typeface="Arial"/>
              </a:rPr>
              <a:t> </a:t>
            </a:r>
          </a:p>
          <a:p>
            <a:pPr marL="285750" indent="-285750">
              <a:buSzPct val="75000"/>
              <a:buFont typeface="Wingdings" charset="2"/>
              <a:buChar char=""/>
            </a:pPr>
            <a:r>
              <a:rPr lang="en-US" sz="2400" dirty="0" smtClean="0">
                <a:solidFill>
                  <a:srgbClr val="0C1F24"/>
                </a:solidFill>
                <a:latin typeface="Arial"/>
                <a:cs typeface="Arial"/>
              </a:rPr>
              <a:t>Language </a:t>
            </a:r>
            <a:r>
              <a:rPr lang="en-US" sz="2400" dirty="0">
                <a:solidFill>
                  <a:srgbClr val="0C1F24"/>
                </a:solidFill>
                <a:latin typeface="Arial"/>
                <a:cs typeface="Arial"/>
              </a:rPr>
              <a:t>expertise</a:t>
            </a:r>
          </a:p>
          <a:p>
            <a:pPr marL="800100" lvl="1" indent="-342900">
              <a:lnSpc>
                <a:spcPct val="120000"/>
              </a:lnSpc>
              <a:buSzPct val="75000"/>
              <a:buFont typeface="Wingdings" charset="2"/>
              <a:buChar char=""/>
            </a:pPr>
            <a:r>
              <a:rPr lang="en-US" sz="1600" dirty="0" smtClean="0"/>
              <a:t>Arabic			</a:t>
            </a:r>
            <a:r>
              <a:rPr lang="en-US" sz="1600" dirty="0"/>
              <a:t>	</a:t>
            </a:r>
            <a:r>
              <a:rPr lang="en-US" sz="1600" dirty="0" smtClean="0"/>
              <a:t>				2 </a:t>
            </a:r>
            <a:endParaRPr lang="en-US" sz="1600" dirty="0"/>
          </a:p>
          <a:p>
            <a:pPr marL="800100" lvl="1" indent="-342900">
              <a:lnSpc>
                <a:spcPct val="120000"/>
              </a:lnSpc>
              <a:buSzPct val="75000"/>
              <a:buFont typeface="Wingdings" charset="2"/>
              <a:buChar char=""/>
            </a:pPr>
            <a:r>
              <a:rPr lang="en-US" sz="1600" dirty="0" smtClean="0"/>
              <a:t>African languages						1</a:t>
            </a:r>
          </a:p>
          <a:p>
            <a:pPr marL="800100" lvl="1" indent="-342900">
              <a:lnSpc>
                <a:spcPct val="120000"/>
              </a:lnSpc>
              <a:buSzPct val="75000"/>
              <a:buFont typeface="Wingdings" charset="2"/>
              <a:buChar char=""/>
            </a:pPr>
            <a:r>
              <a:rPr lang="en-US" sz="1600" dirty="0" smtClean="0"/>
              <a:t>English							10</a:t>
            </a:r>
          </a:p>
          <a:p>
            <a:pPr marL="800100" lvl="1" indent="-342900">
              <a:lnSpc>
                <a:spcPct val="120000"/>
              </a:lnSpc>
              <a:buSzPct val="75000"/>
              <a:buFont typeface="Wingdings" charset="2"/>
              <a:buChar char=""/>
            </a:pPr>
            <a:r>
              <a:rPr lang="en-US" sz="1600" dirty="0" smtClean="0"/>
              <a:t>Finish								1</a:t>
            </a:r>
          </a:p>
          <a:p>
            <a:pPr marL="800100" lvl="1" indent="-342900">
              <a:lnSpc>
                <a:spcPct val="120000"/>
              </a:lnSpc>
              <a:buSzPct val="75000"/>
              <a:buFont typeface="Wingdings" charset="2"/>
              <a:buChar char=""/>
            </a:pPr>
            <a:r>
              <a:rPr lang="en-US" sz="1600" dirty="0" smtClean="0"/>
              <a:t>French								3</a:t>
            </a:r>
          </a:p>
          <a:p>
            <a:pPr marL="800100" lvl="1" indent="-342900">
              <a:lnSpc>
                <a:spcPct val="120000"/>
              </a:lnSpc>
              <a:buSzPct val="75000"/>
              <a:buFont typeface="Wingdings" charset="2"/>
              <a:buChar char=""/>
            </a:pPr>
            <a:r>
              <a:rPr lang="en-US" sz="1600" dirty="0" smtClean="0"/>
              <a:t>German							4</a:t>
            </a:r>
          </a:p>
          <a:p>
            <a:pPr marL="800100" lvl="1" indent="-342900">
              <a:lnSpc>
                <a:spcPct val="120000"/>
              </a:lnSpc>
              <a:buSzPct val="75000"/>
              <a:buFont typeface="Wingdings" charset="2"/>
              <a:buChar char=""/>
            </a:pPr>
            <a:r>
              <a:rPr lang="en-US" sz="1600" dirty="0" smtClean="0"/>
              <a:t>Italian								1</a:t>
            </a:r>
          </a:p>
          <a:p>
            <a:pPr marL="800100" lvl="1" indent="-342900">
              <a:lnSpc>
                <a:spcPct val="120000"/>
              </a:lnSpc>
              <a:buSzPct val="75000"/>
              <a:buFont typeface="Wingdings" charset="2"/>
              <a:buChar char=""/>
            </a:pPr>
            <a:r>
              <a:rPr lang="en-US" sz="1600" dirty="0" smtClean="0"/>
              <a:t>Japanese							1</a:t>
            </a:r>
          </a:p>
          <a:p>
            <a:pPr marL="800100" lvl="1" indent="-342900">
              <a:lnSpc>
                <a:spcPct val="120000"/>
              </a:lnSpc>
              <a:buSzPct val="75000"/>
              <a:buFont typeface="Wingdings" charset="2"/>
              <a:buChar char=""/>
            </a:pPr>
            <a:r>
              <a:rPr lang="en-US" sz="1600" dirty="0" smtClean="0"/>
              <a:t>Middle Eastern Languages				1</a:t>
            </a:r>
          </a:p>
          <a:p>
            <a:pPr marL="800100" lvl="1" indent="-342900">
              <a:lnSpc>
                <a:spcPct val="120000"/>
              </a:lnSpc>
              <a:buSzPct val="75000"/>
              <a:buFont typeface="Wingdings" charset="2"/>
              <a:buChar char=""/>
            </a:pPr>
            <a:r>
              <a:rPr lang="en-US" sz="1600" dirty="0" smtClean="0"/>
              <a:t>Spanish							1</a:t>
            </a:r>
          </a:p>
          <a:p>
            <a:pPr marL="800100" lvl="1" indent="-342900">
              <a:lnSpc>
                <a:spcPct val="120000"/>
              </a:lnSpc>
              <a:buSzPct val="75000"/>
              <a:buFont typeface="Wingdings" charset="2"/>
              <a:buChar char=""/>
            </a:pPr>
            <a:r>
              <a:rPr lang="en-US" sz="1600" dirty="0" smtClean="0"/>
              <a:t>Swedish							1</a:t>
            </a:r>
          </a:p>
          <a:p>
            <a:pPr marL="800100" lvl="1" indent="-342900">
              <a:lnSpc>
                <a:spcPct val="120000"/>
              </a:lnSpc>
              <a:buSzPct val="75000"/>
              <a:buFont typeface="Wingdings" charset="2"/>
              <a:buChar char=""/>
            </a:pPr>
            <a:r>
              <a:rPr lang="en-US" sz="1600" dirty="0" smtClean="0"/>
              <a:t>Serbian, </a:t>
            </a:r>
            <a:r>
              <a:rPr lang="en-US" sz="1600" dirty="0"/>
              <a:t>C</a:t>
            </a:r>
            <a:r>
              <a:rPr lang="en-US" sz="1600" dirty="0" smtClean="0"/>
              <a:t>roatian, Bosnian and Montenegrin	1</a:t>
            </a:r>
          </a:p>
          <a:p>
            <a:pPr marL="800100" lvl="1" indent="-342900">
              <a:lnSpc>
                <a:spcPct val="120000"/>
              </a:lnSpc>
              <a:buSzPct val="75000"/>
              <a:buFont typeface="Wingdings" charset="2"/>
              <a:buChar char=""/>
            </a:pPr>
            <a:r>
              <a:rPr lang="en-US" sz="1600" dirty="0" smtClean="0"/>
              <a:t>Urdu								1</a:t>
            </a:r>
          </a:p>
          <a:p>
            <a:pPr marL="800100" lvl="1" indent="-342900">
              <a:lnSpc>
                <a:spcPct val="120000"/>
              </a:lnSpc>
              <a:buSzPct val="75000"/>
              <a:buFont typeface="Wingdings" charset="2"/>
              <a:buChar char=""/>
            </a:pPr>
            <a:r>
              <a:rPr lang="en-US" sz="1600" dirty="0" smtClean="0"/>
              <a:t>Yoruba							1</a:t>
            </a:r>
            <a:r>
              <a:rPr lang="en-US" sz="1600" dirty="0"/>
              <a:t>	</a:t>
            </a:r>
            <a:endParaRPr lang="en-US" sz="1600" dirty="0">
              <a:solidFill>
                <a:srgbClr val="0C1F24"/>
              </a:solidFill>
              <a:latin typeface="Arial"/>
              <a:cs typeface="Arial"/>
            </a:endParaRPr>
          </a:p>
        </p:txBody>
      </p:sp>
    </p:spTree>
    <p:extLst>
      <p:ext uri="{BB962C8B-B14F-4D97-AF65-F5344CB8AC3E}">
        <p14:creationId xmlns:p14="http://schemas.microsoft.com/office/powerpoint/2010/main" val="3248556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a:t>Composition of the Generation Panel</a:t>
            </a:r>
            <a:r>
              <a:rPr lang="en-US" dirty="0" smtClean="0"/>
              <a:t> </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Rectangle 1"/>
          <p:cNvSpPr/>
          <p:nvPr/>
        </p:nvSpPr>
        <p:spPr>
          <a:xfrm>
            <a:off x="920484" y="1465545"/>
            <a:ext cx="5780762" cy="4487382"/>
          </a:xfrm>
          <a:prstGeom prst="rect">
            <a:avLst/>
          </a:prstGeom>
        </p:spPr>
        <p:txBody>
          <a:bodyPr wrap="square">
            <a:spAutoFit/>
          </a:bodyPr>
          <a:lstStyle/>
          <a:p>
            <a:pPr marL="285750" indent="-285750">
              <a:buSzPct val="75000"/>
              <a:buFont typeface="Wingdings" charset="2"/>
              <a:buChar char=""/>
            </a:pPr>
            <a:r>
              <a:rPr lang="en-US" sz="2400" dirty="0">
                <a:solidFill>
                  <a:srgbClr val="0C1F24"/>
                </a:solidFill>
                <a:cs typeface="Arial"/>
              </a:rPr>
              <a:t>Lack of </a:t>
            </a:r>
            <a:r>
              <a:rPr lang="en-US" sz="2400" dirty="0" smtClean="0">
                <a:solidFill>
                  <a:srgbClr val="0C1F24"/>
                </a:solidFill>
                <a:cs typeface="Arial"/>
              </a:rPr>
              <a:t>language expertise</a:t>
            </a:r>
          </a:p>
          <a:p>
            <a:pPr marL="800100" lvl="1" indent="-342900">
              <a:lnSpc>
                <a:spcPct val="120000"/>
              </a:lnSpc>
              <a:buSzPct val="75000"/>
              <a:buFont typeface="Wingdings" charset="2"/>
              <a:buChar char=""/>
            </a:pPr>
            <a:r>
              <a:rPr lang="en-US" sz="2000" dirty="0" smtClean="0"/>
              <a:t>Chinese Pinyin</a:t>
            </a:r>
          </a:p>
          <a:p>
            <a:pPr marL="800100" lvl="1" indent="-342900">
              <a:lnSpc>
                <a:spcPct val="120000"/>
              </a:lnSpc>
              <a:buSzPct val="75000"/>
              <a:buFont typeface="Wingdings" charset="2"/>
              <a:buChar char=""/>
            </a:pPr>
            <a:r>
              <a:rPr lang="en-US" sz="2000" dirty="0" smtClean="0"/>
              <a:t>Native Languages in Oceania and Australia</a:t>
            </a:r>
            <a:r>
              <a:rPr lang="en-US" sz="2000" dirty="0"/>
              <a:t>	</a:t>
            </a:r>
            <a:endParaRPr lang="en-US" sz="2000" dirty="0" smtClean="0"/>
          </a:p>
          <a:p>
            <a:pPr marL="800100" lvl="1" indent="-342900">
              <a:lnSpc>
                <a:spcPct val="120000"/>
              </a:lnSpc>
              <a:buSzPct val="75000"/>
              <a:buFont typeface="Wingdings" charset="2"/>
              <a:buChar char=""/>
            </a:pPr>
            <a:r>
              <a:rPr lang="en-US" sz="2000" dirty="0" smtClean="0"/>
              <a:t>Native languages in North and South America</a:t>
            </a:r>
          </a:p>
          <a:p>
            <a:pPr marL="800100" lvl="1" indent="-342900">
              <a:lnSpc>
                <a:spcPct val="120000"/>
              </a:lnSpc>
              <a:buSzPct val="75000"/>
              <a:buFont typeface="Wingdings" charset="2"/>
              <a:buChar char=""/>
            </a:pPr>
            <a:endParaRPr lang="en-US" dirty="0"/>
          </a:p>
          <a:p>
            <a:pPr marL="285750" indent="-285750">
              <a:buSzPct val="75000"/>
              <a:buFont typeface="Wingdings" charset="2"/>
              <a:buChar char=""/>
            </a:pPr>
            <a:r>
              <a:rPr lang="en-US" sz="2400" dirty="0" smtClean="0">
                <a:solidFill>
                  <a:srgbClr val="0C1F24"/>
                </a:solidFill>
                <a:cs typeface="Arial"/>
              </a:rPr>
              <a:t>Diversity</a:t>
            </a:r>
            <a:endParaRPr lang="en-US" sz="2400" dirty="0">
              <a:solidFill>
                <a:srgbClr val="0C1F24"/>
              </a:solidFill>
              <a:cs typeface="Arial"/>
            </a:endParaRPr>
          </a:p>
          <a:p>
            <a:pPr marL="800100" lvl="1" indent="-342900">
              <a:lnSpc>
                <a:spcPct val="120000"/>
              </a:lnSpc>
              <a:buSzPct val="75000"/>
              <a:buFont typeface="Wingdings" charset="2"/>
              <a:buChar char=""/>
            </a:pPr>
            <a:r>
              <a:rPr lang="en-US" sz="2000" dirty="0"/>
              <a:t>Community Representatives	</a:t>
            </a:r>
            <a:r>
              <a:rPr lang="en-US" sz="2000" dirty="0" smtClean="0"/>
              <a:t>	2 </a:t>
            </a:r>
            <a:endParaRPr lang="en-US" sz="2000" dirty="0"/>
          </a:p>
          <a:p>
            <a:pPr marL="800100" lvl="1" indent="-342900">
              <a:lnSpc>
                <a:spcPct val="120000"/>
              </a:lnSpc>
              <a:buSzPct val="75000"/>
              <a:buFont typeface="Wingdings" charset="2"/>
              <a:buChar char=""/>
            </a:pPr>
            <a:r>
              <a:rPr lang="en-US" sz="2000" dirty="0"/>
              <a:t>Linguistic Expert 				</a:t>
            </a:r>
            <a:r>
              <a:rPr lang="en-US" sz="2000" dirty="0" smtClean="0"/>
              <a:t>	2</a:t>
            </a:r>
            <a:endParaRPr lang="en-US" sz="2000" dirty="0"/>
          </a:p>
          <a:p>
            <a:pPr marL="800100" lvl="1" indent="-342900">
              <a:lnSpc>
                <a:spcPct val="120000"/>
              </a:lnSpc>
              <a:buSzPct val="75000"/>
              <a:buFont typeface="Wingdings" charset="2"/>
              <a:buChar char=""/>
            </a:pPr>
            <a:r>
              <a:rPr lang="en-US" sz="2000" dirty="0"/>
              <a:t>Registry/Registrar Expert 		</a:t>
            </a:r>
            <a:r>
              <a:rPr lang="en-US" sz="2000" dirty="0" smtClean="0"/>
              <a:t>	3</a:t>
            </a:r>
            <a:endParaRPr lang="en-US" sz="2000" dirty="0"/>
          </a:p>
          <a:p>
            <a:pPr marL="800100" lvl="1" indent="-342900">
              <a:lnSpc>
                <a:spcPct val="120000"/>
              </a:lnSpc>
              <a:buSzPct val="75000"/>
              <a:buFont typeface="Wingdings" charset="2"/>
              <a:buChar char=""/>
            </a:pPr>
            <a:r>
              <a:rPr lang="en-US" sz="2000" dirty="0"/>
              <a:t>Policy Expert 					</a:t>
            </a:r>
            <a:r>
              <a:rPr lang="en-US" sz="2000" dirty="0" smtClean="0"/>
              <a:t>	3</a:t>
            </a:r>
            <a:endParaRPr lang="en-US" sz="2000" dirty="0"/>
          </a:p>
          <a:p>
            <a:pPr marL="800100" lvl="1" indent="-342900">
              <a:lnSpc>
                <a:spcPct val="120000"/>
              </a:lnSpc>
              <a:buSzPct val="75000"/>
              <a:buFont typeface="Wingdings" charset="2"/>
              <a:buChar char=""/>
            </a:pPr>
            <a:r>
              <a:rPr lang="en-US" sz="2000" dirty="0"/>
              <a:t>Technical </a:t>
            </a:r>
            <a:r>
              <a:rPr lang="en-US" sz="2000" dirty="0" smtClean="0"/>
              <a:t>community, DNS</a:t>
            </a:r>
            <a:r>
              <a:rPr lang="en-US" sz="2000" dirty="0"/>
              <a:t>		</a:t>
            </a:r>
            <a:r>
              <a:rPr lang="en-US" sz="2000" dirty="0" smtClean="0"/>
              <a:t>	7</a:t>
            </a:r>
            <a:endParaRPr lang="en-US" sz="2000" dirty="0"/>
          </a:p>
          <a:p>
            <a:pPr marL="800100" lvl="1" indent="-342900">
              <a:lnSpc>
                <a:spcPct val="120000"/>
              </a:lnSpc>
              <a:buSzPct val="75000"/>
              <a:buFont typeface="Wingdings" charset="2"/>
              <a:buChar char=""/>
            </a:pPr>
            <a:r>
              <a:rPr lang="en-US" sz="2000" dirty="0"/>
              <a:t>IDNA/Unicode Expert 			</a:t>
            </a:r>
            <a:r>
              <a:rPr lang="en-US" sz="2000" dirty="0" smtClean="0"/>
              <a:t>	8</a:t>
            </a:r>
          </a:p>
        </p:txBody>
      </p:sp>
    </p:spTree>
    <p:extLst>
      <p:ext uri="{BB962C8B-B14F-4D97-AF65-F5344CB8AC3E}">
        <p14:creationId xmlns:p14="http://schemas.microsoft.com/office/powerpoint/2010/main" val="1984108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Work plan </a:t>
            </a:r>
            <a:endParaRPr lang="en-US" sz="3000" dirty="0"/>
          </a:p>
        </p:txBody>
      </p:sp>
      <p:sp>
        <p:nvSpPr>
          <p:cNvPr id="3" name="TextBox 2"/>
          <p:cNvSpPr txBox="1"/>
          <p:nvPr/>
        </p:nvSpPr>
        <p:spPr>
          <a:xfrm>
            <a:off x="1077238" y="1465545"/>
            <a:ext cx="473206" cy="369332"/>
          </a:xfrm>
          <a:prstGeom prst="rect">
            <a:avLst/>
          </a:prstGeom>
          <a:noFill/>
        </p:spPr>
        <p:txBody>
          <a:bodyPr wrap="none" rtlCol="0">
            <a:spAutoFit/>
          </a:bodyPr>
          <a:lstStyle/>
          <a:p>
            <a:pPr marL="285750" indent="-285750">
              <a:buSzPct val="75000"/>
              <a:buFont typeface="Wingdings" charset="2"/>
              <a:buChar char=""/>
            </a:pPr>
            <a:endParaRPr lang="en-US" dirty="0" smtClean="0">
              <a:latin typeface="Source Sans Pro"/>
              <a:cs typeface="Source Sans Pro"/>
            </a:endParaRPr>
          </a:p>
        </p:txBody>
      </p:sp>
      <p:sp>
        <p:nvSpPr>
          <p:cNvPr id="2" name="TextBox 1"/>
          <p:cNvSpPr txBox="1"/>
          <p:nvPr/>
        </p:nvSpPr>
        <p:spPr>
          <a:xfrm>
            <a:off x="294187" y="1465545"/>
            <a:ext cx="8555626" cy="4524315"/>
          </a:xfrm>
          <a:prstGeom prst="rect">
            <a:avLst/>
          </a:prstGeom>
          <a:noFill/>
        </p:spPr>
        <p:txBody>
          <a:bodyPr wrap="square" rtlCol="0">
            <a:spAutoFit/>
          </a:bodyPr>
          <a:lstStyle/>
          <a:p>
            <a:pPr marL="457200" indent="-457200" fontAlgn="base">
              <a:spcBef>
                <a:spcPts val="1200"/>
              </a:spcBef>
              <a:buFont typeface="+mj-lt"/>
              <a:buAutoNum type="arabicPeriod"/>
            </a:pPr>
            <a:r>
              <a:rPr lang="en-US" sz="2400" b="1" dirty="0"/>
              <a:t>Developing Code Point Repertoire</a:t>
            </a:r>
          </a:p>
          <a:p>
            <a:pPr marL="457200" indent="-457200" fontAlgn="base">
              <a:spcBef>
                <a:spcPts val="1200"/>
              </a:spcBef>
              <a:buFont typeface="+mj-lt"/>
              <a:buAutoNum type="arabicPeriod"/>
            </a:pPr>
            <a:r>
              <a:rPr lang="en-US" sz="2400" b="1" dirty="0"/>
              <a:t>Developing  Code Point Variants</a:t>
            </a:r>
          </a:p>
          <a:p>
            <a:pPr marL="457200" indent="-457200" fontAlgn="base">
              <a:spcBef>
                <a:spcPts val="1200"/>
              </a:spcBef>
              <a:buFont typeface="+mj-lt"/>
              <a:buAutoNum type="arabicPeriod"/>
            </a:pPr>
            <a:r>
              <a:rPr lang="en-US" sz="2400" b="1" dirty="0"/>
              <a:t>Developing Whole Label Evaluation  Rules</a:t>
            </a:r>
          </a:p>
          <a:p>
            <a:pPr marL="457200" indent="-457200" fontAlgn="base">
              <a:spcBef>
                <a:spcPts val="1200"/>
              </a:spcBef>
              <a:buFont typeface="+mj-lt"/>
              <a:buAutoNum type="arabicPeriod"/>
            </a:pPr>
            <a:r>
              <a:rPr lang="en-US" sz="2400" b="1" dirty="0"/>
              <a:t>Preparation Latin script LGR for public comment</a:t>
            </a:r>
          </a:p>
          <a:p>
            <a:pPr marL="457200" indent="-457200" fontAlgn="base">
              <a:spcBef>
                <a:spcPts val="1200"/>
              </a:spcBef>
              <a:buFont typeface="+mj-lt"/>
              <a:buAutoNum type="arabicPeriod"/>
            </a:pPr>
            <a:r>
              <a:rPr lang="en-US" sz="2400" b="1" dirty="0"/>
              <a:t>Finalization of LGR Documents for Latin Script and submission to </a:t>
            </a:r>
            <a:r>
              <a:rPr lang="en-US" sz="2400" b="1" dirty="0" smtClean="0"/>
              <a:t>ICANN</a:t>
            </a:r>
            <a:endParaRPr lang="en-US" sz="2400" b="1" dirty="0" smtClean="0">
              <a:cs typeface="Source Sans Pro"/>
            </a:endParaRPr>
          </a:p>
          <a:p>
            <a:endParaRPr lang="en-US" sz="2400" dirty="0">
              <a:cs typeface="Source Sans Pro"/>
            </a:endParaRPr>
          </a:p>
          <a:p>
            <a:r>
              <a:rPr lang="en-US" sz="2000" dirty="0"/>
              <a:t>Panel will hold </a:t>
            </a:r>
            <a:r>
              <a:rPr lang="en-US" sz="2000" dirty="0" smtClean="0"/>
              <a:t>fortnightly </a:t>
            </a:r>
            <a:r>
              <a:rPr lang="en-US" sz="2000" dirty="0"/>
              <a:t>the conference call with agenda and  materials ready for discussion.</a:t>
            </a:r>
          </a:p>
          <a:p>
            <a:r>
              <a:rPr lang="en-US" sz="2000" dirty="0"/>
              <a:t>It is expected to have few face-to-face meetings, probably during phase 2 and 3.</a:t>
            </a:r>
          </a:p>
          <a:p>
            <a:r>
              <a:rPr lang="en-US" sz="2000" dirty="0"/>
              <a:t>All working materials will be shared online</a:t>
            </a:r>
            <a:r>
              <a:rPr lang="en-US" sz="2000" dirty="0" smtClean="0"/>
              <a:t>.</a:t>
            </a:r>
            <a:endParaRPr lang="en-US" sz="2000" dirty="0"/>
          </a:p>
        </p:txBody>
      </p:sp>
    </p:spTree>
    <p:extLst>
      <p:ext uri="{BB962C8B-B14F-4D97-AF65-F5344CB8AC3E}">
        <p14:creationId xmlns:p14="http://schemas.microsoft.com/office/powerpoint/2010/main" val="17625606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9278</TotalTime>
  <Words>1233</Words>
  <Application>Microsoft Office PowerPoint</Application>
  <PresentationFormat>On-screen Show (4:3)</PresentationFormat>
  <Paragraphs>378</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Agenda </vt:lpstr>
      <vt:lpstr>Generation Panel  background </vt:lpstr>
      <vt:lpstr>Latin script - subject of the GP work</vt:lpstr>
      <vt:lpstr>Latin script - subject of the GP work</vt:lpstr>
      <vt:lpstr>Prevalence of Latin script usage</vt:lpstr>
      <vt:lpstr>Composition of the Generation Panel </vt:lpstr>
      <vt:lpstr>Composition of the Generation Panel </vt:lpstr>
      <vt:lpstr>Work plan </vt:lpstr>
      <vt:lpstr>Work plan - phases details  </vt:lpstr>
      <vt:lpstr>Work plan - phases details</vt:lpstr>
      <vt:lpstr>Work plan - phases details  </vt:lpstr>
      <vt:lpstr>Timeline </vt:lpstr>
      <vt:lpstr>Appendix A: World languages using Latin script</vt:lpstr>
      <vt:lpstr>Appendix B: Latin MSR-2 code points with attestation</vt:lpstr>
      <vt:lpstr>Engage with ICANN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Bill Jouris</cp:lastModifiedBy>
  <cp:revision>287</cp:revision>
  <cp:lastPrinted>2015-04-13T15:10:57Z</cp:lastPrinted>
  <dcterms:created xsi:type="dcterms:W3CDTF">2015-01-07T16:11:05Z</dcterms:created>
  <dcterms:modified xsi:type="dcterms:W3CDTF">2017-02-22T22:46:02Z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14430</vt:lpwstr>
  </property>
  <property fmtid="{D5CDD505-2E9C-101B-9397-08002B2CF9AE}" pid="3" name="Offisync_ProviderInitializationData">
    <vt:lpwstr>https://wecann.icann.org</vt:lpwstr>
  </property>
  <property fmtid="{D5CDD505-2E9C-101B-9397-08002B2CF9AE}" pid="4" name="Offisync_UpdateToken">
    <vt:lpwstr>1</vt:lpwstr>
  </property>
  <property fmtid="{D5CDD505-2E9C-101B-9397-08002B2CF9AE}" pid="5" name="Jive_VersionGuid">
    <vt:lpwstr>3e7f5455-1311-473d-b985-a30fbe052102</vt:lpwstr>
  </property>
  <property fmtid="{D5CDD505-2E9C-101B-9397-08002B2CF9AE}" pid="6" name="Offisync_ServerID">
    <vt:lpwstr>f1a3e59a-4990-4d5e-9ace-4d146556dde0</vt:lpwstr>
  </property>
  <property fmtid="{D5CDD505-2E9C-101B-9397-08002B2CF9AE}" pid="7" name="Jive_LatestUserAccountName">
    <vt:lpwstr>sarmad.hussain@icann.org</vt:lpwstr>
  </property>
</Properties>
</file>