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72" r:id="rId2"/>
    <p:sldId id="845" r:id="rId3"/>
    <p:sldId id="846" r:id="rId4"/>
    <p:sldId id="577" r:id="rId5"/>
    <p:sldId id="847" r:id="rId6"/>
    <p:sldId id="873" r:id="rId7"/>
    <p:sldId id="580" r:id="rId8"/>
    <p:sldId id="848" r:id="rId9"/>
    <p:sldId id="84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Pitinan Kooarmornpatana" initials="PK" lastIdx="2" clrIdx="1">
    <p:extLst>
      <p:ext uri="{19B8F6BF-5375-455C-9EA6-DF929625EA0E}">
        <p15:presenceInfo xmlns:p15="http://schemas.microsoft.com/office/powerpoint/2012/main" userId="S::pitinan.koo@icann.org::9e84f730-aaa6-4279-ac84-0b71bd3896a2" providerId="AD"/>
      </p:ext>
    </p:extLst>
  </p:cmAuthor>
  <p:cmAuthor id="3" name="Jane Sexton" initials="JS" lastIdx="4" clrIdx="2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  <p:cmAuthor id="4" name="Microsoft Office User" initials="MOU" lastIdx="4" clrIdx="3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48A"/>
    <a:srgbClr val="0E4B91"/>
    <a:srgbClr val="DBF1F6"/>
    <a:srgbClr val="3F717B"/>
    <a:srgbClr val="000000"/>
    <a:srgbClr val="DEDEDE"/>
    <a:srgbClr val="002B49"/>
    <a:srgbClr val="9C240F"/>
    <a:srgbClr val="CB460F"/>
    <a:srgbClr val="FA5B3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3741" autoAdjust="0"/>
  </p:normalViewPr>
  <p:slideViewPr>
    <p:cSldViewPr snapToGrid="0" snapToObjects="1">
      <p:cViewPr varScale="1">
        <p:scale>
          <a:sx n="120" d="100"/>
          <a:sy n="120" d="100"/>
        </p:scale>
        <p:origin x="1920" y="176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0-09-30T11:53:04.453" idx="4">
    <p:pos x="843" y="890"/>
    <p:text>Does this mean Public Comment or just feedback?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2/13/21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2/13/21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3" name="Google Shape;16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a stylized agenda slide for your presentation.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delete a box, if there are too many boxes, click the edge of the box, ensure the entire box is highlighted, then DELETE. 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update the numbers and text, click inside the circle for the numbers or in the box for the text, revise the text.</a:t>
            </a:r>
            <a:endParaRPr dirty="0"/>
          </a:p>
        </p:txBody>
      </p:sp>
      <p:sp>
        <p:nvSpPr>
          <p:cNvPr id="1694" name="Google Shape;16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0707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To adjust the length and width of the arrow, click on the arrow, grab a corner, and lengthen or shorten, depending on your preference.  </a:t>
            </a:r>
          </a:p>
          <a:p>
            <a:endParaRPr lang="en-US" baseline="0" dirty="0"/>
          </a:p>
          <a:p>
            <a:r>
              <a:rPr lang="en-US" baseline="0" dirty="0"/>
              <a:t>To add a bubble, click on the bubble, ensure it is fully highlighted, COPY and PASTE.  Then drag the bubble to your preferred placement.  </a:t>
            </a:r>
          </a:p>
          <a:p>
            <a:endParaRPr lang="en-US" baseline="0" dirty="0"/>
          </a:p>
          <a:p>
            <a:r>
              <a:rPr lang="en-US" baseline="0" dirty="0"/>
              <a:t>To delete a bubble, click on the bubble, ensuring it is highlighted and click DELETE.  If you make a mistake, go to your top bar on PP and click EDIT, UNDO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6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2A38-9571-8943-B1EC-5DD787849B1C}" type="datetimeFigureOut">
              <a:rPr lang="en-US" smtClean="0"/>
              <a:t>2/13/21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F4635-328A-4942-B933-9316327A6A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2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9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worldstandards.eu/other/alphabet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0A9F46A0-CB8D-004B-B200-5E62561CC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1194D-587B-2646-AD14-0D09B7E04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97" y="912468"/>
            <a:ext cx="5709687" cy="16513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7B468E-0941-D142-8C11-5340FA9E63B0}"/>
              </a:ext>
            </a:extLst>
          </p:cNvPr>
          <p:cNvSpPr txBox="1"/>
          <p:nvPr/>
        </p:nvSpPr>
        <p:spPr>
          <a:xfrm>
            <a:off x="852616" y="2749723"/>
            <a:ext cx="371938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cs typeface="Source Sans Pro"/>
              </a:rPr>
              <a:t>PREP WEEK</a:t>
            </a:r>
          </a:p>
        </p:txBody>
      </p:sp>
    </p:spTree>
    <p:extLst>
      <p:ext uri="{BB962C8B-B14F-4D97-AF65-F5344CB8AC3E}">
        <p14:creationId xmlns:p14="http://schemas.microsoft.com/office/powerpoint/2010/main" val="172711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 Generation Panel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Mirjana Tasić, Bill Jouris</a:t>
            </a:r>
          </a:p>
          <a:p>
            <a:r>
              <a:rPr lang="en-US" dirty="0"/>
              <a:t>Chair and Member, Latin GP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C72BE-6A54-BE4F-A321-B932E54DF4F3}"/>
              </a:ext>
            </a:extLst>
          </p:cNvPr>
          <p:cNvSpPr txBox="1"/>
          <p:nvPr/>
        </p:nvSpPr>
        <p:spPr>
          <a:xfrm>
            <a:off x="711284" y="3865924"/>
            <a:ext cx="244663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cs typeface="Source Sans Pro"/>
              </a:rPr>
              <a:t>ICANN70 Prep Week</a:t>
            </a:r>
          </a:p>
        </p:txBody>
      </p:sp>
    </p:spTree>
    <p:extLst>
      <p:ext uri="{BB962C8B-B14F-4D97-AF65-F5344CB8AC3E}">
        <p14:creationId xmlns:p14="http://schemas.microsoft.com/office/powerpoint/2010/main" val="214602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100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100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2745"/>
            </a:schemeClr>
          </a:solidFill>
          <a:ln w="25400" cap="flat" cmpd="sng">
            <a:solidFill>
              <a:srgbClr val="AA69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10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100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100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9F46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100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5882"/>
            </a:schemeClr>
          </a:solidFill>
          <a:ln w="25400" cap="flat" cmpd="sng">
            <a:solidFill>
              <a:srgbClr val="0930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100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10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rgbClr val="0932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100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rgbClr val="145357"/>
          </a:solidFill>
          <a:ln w="25400" cap="flat" cmpd="sng">
            <a:solidFill>
              <a:srgbClr val="1351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100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100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100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rgbClr val="AC44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100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1764"/>
            </a:schemeClr>
          </a:solidFill>
          <a:ln w="25400" cap="flat" cmpd="sng">
            <a:solidFill>
              <a:srgbClr val="1262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100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100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100"/>
          <p:cNvSpPr txBox="1"/>
          <p:nvPr/>
        </p:nvSpPr>
        <p:spPr>
          <a:xfrm>
            <a:off x="886759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Overview of the Script and Language </a:t>
            </a:r>
            <a:endParaRPr dirty="0"/>
          </a:p>
        </p:txBody>
      </p:sp>
      <p:sp>
        <p:nvSpPr>
          <p:cNvPr id="1712" name="Google Shape;1712;p100"/>
          <p:cNvSpPr txBox="1"/>
          <p:nvPr/>
        </p:nvSpPr>
        <p:spPr>
          <a:xfrm>
            <a:off x="3579874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Generation Panel Membership</a:t>
            </a:r>
            <a:endParaRPr dirty="0"/>
          </a:p>
        </p:txBody>
      </p:sp>
      <p:sp>
        <p:nvSpPr>
          <p:cNvPr id="1713" name="Google Shape;1713;p100"/>
          <p:cNvSpPr txBox="1"/>
          <p:nvPr/>
        </p:nvSpPr>
        <p:spPr>
          <a:xfrm>
            <a:off x="6283988" y="1982152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Progress Summary</a:t>
            </a:r>
            <a:endParaRPr dirty="0"/>
          </a:p>
        </p:txBody>
      </p:sp>
      <p:sp>
        <p:nvSpPr>
          <p:cNvPr id="1714" name="Google Shape;1714;p100"/>
          <p:cNvSpPr txBox="1"/>
          <p:nvPr/>
        </p:nvSpPr>
        <p:spPr>
          <a:xfrm>
            <a:off x="886759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Current Work</a:t>
            </a:r>
            <a:endParaRPr dirty="0"/>
          </a:p>
        </p:txBody>
      </p:sp>
      <p:sp>
        <p:nvSpPr>
          <p:cNvPr id="1715" name="Google Shape;1715;p100"/>
          <p:cNvSpPr txBox="1"/>
          <p:nvPr/>
        </p:nvSpPr>
        <p:spPr>
          <a:xfrm>
            <a:off x="3579874" y="4364806"/>
            <a:ext cx="208004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Plan and Next Steps</a:t>
            </a:r>
            <a:endParaRPr dirty="0"/>
          </a:p>
        </p:txBody>
      </p:sp>
      <p:sp>
        <p:nvSpPr>
          <p:cNvPr id="1716" name="Google Shape;1716;p100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dirty="0"/>
          </a:p>
        </p:txBody>
      </p:sp>
      <p:sp>
        <p:nvSpPr>
          <p:cNvPr id="1717" name="Google Shape;1717;p100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dirty="0"/>
          </a:p>
        </p:txBody>
      </p:sp>
      <p:sp>
        <p:nvSpPr>
          <p:cNvPr id="1718" name="Google Shape;1718;p100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dirty="0"/>
          </a:p>
        </p:txBody>
      </p:sp>
      <p:sp>
        <p:nvSpPr>
          <p:cNvPr id="1719" name="Google Shape;1719;p100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dirty="0"/>
          </a:p>
        </p:txBody>
      </p:sp>
      <p:sp>
        <p:nvSpPr>
          <p:cNvPr id="1720" name="Google Shape;1720;p10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dirty="0"/>
          </a:p>
        </p:txBody>
      </p:sp>
      <p:sp>
        <p:nvSpPr>
          <p:cNvPr id="1721" name="Google Shape;1721;p100"/>
          <p:cNvSpPr txBox="1"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en-US" sz="2520" dirty="0"/>
              <a:t>Agenda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76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 of the Script and Language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4232712"/>
            <a:ext cx="7907338" cy="20086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1800" b="1" dirty="0">
              <a:solidFill>
                <a:srgbClr val="005E2B"/>
              </a:solidFill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5E2B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Dark green </a:t>
            </a:r>
            <a:r>
              <a:rPr lang="en-US" sz="1800" dirty="0">
                <a:solidFill>
                  <a:srgbClr val="0A1F2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Latin script is the sole main script.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79AC4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Light green </a:t>
            </a:r>
            <a:r>
              <a:rPr lang="en-US" sz="1800" dirty="0">
                <a:solidFill>
                  <a:srgbClr val="0A1F2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= Latin co-exists with other scripts.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676767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Grey</a:t>
            </a:r>
            <a:r>
              <a:rPr lang="en-US" sz="1800" dirty="0">
                <a:solidFill>
                  <a:srgbClr val="0A1F2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= Latin-script alphabets are sometimes used extensively due to the use of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A1F2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unofficial second languages, such as French in Algeria and English in Egypt,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A1F2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          and to Latin transliteration of the official script, such as in China or in Japan.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dirty="0">
              <a:solidFill>
                <a:srgbClr val="0A1F24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quick calculation shows that about 2.6 billion people (36% of the world population) use the Latin alphabet according to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https://www.worldstandards.eu/other/alphabets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18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1"/>
            <a:endParaRPr lang="en-US" dirty="0"/>
          </a:p>
        </p:txBody>
      </p:sp>
      <p:pic>
        <p:nvPicPr>
          <p:cNvPr id="4" name="Google Shape;920;p4">
            <a:extLst>
              <a:ext uri="{FF2B5EF4-FFF2-40B4-BE49-F238E27FC236}">
                <a16:creationId xmlns:a16="http://schemas.microsoft.com/office/drawing/2014/main" id="{9E8B07B2-A24E-3F4A-A6D1-3F7D787278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339" y="815975"/>
            <a:ext cx="5968080" cy="351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748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Generation Panel Membership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18331" y="1100137"/>
            <a:ext cx="7907338" cy="4657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Since 2016, the generation panel has 7 members who are engaged all the time:</a:t>
            </a:r>
          </a:p>
          <a:p>
            <a:r>
              <a:rPr lang="en-US" dirty="0"/>
              <a:t>Bill Jouris</a:t>
            </a:r>
            <a:endParaRPr lang="en-RS" dirty="0"/>
          </a:p>
          <a:p>
            <a:r>
              <a:rPr lang="en-US" dirty="0"/>
              <a:t>Dennis Tan Tanaka</a:t>
            </a:r>
            <a:endParaRPr lang="en-RS" dirty="0"/>
          </a:p>
          <a:p>
            <a:r>
              <a:rPr lang="en-US" dirty="0"/>
              <a:t>Hazem Hezzah</a:t>
            </a:r>
            <a:endParaRPr lang="en-RS" dirty="0"/>
          </a:p>
          <a:p>
            <a:r>
              <a:rPr lang="en-US" dirty="0"/>
              <a:t>Mats Dufberg</a:t>
            </a:r>
            <a:endParaRPr lang="en-RS" dirty="0"/>
          </a:p>
          <a:p>
            <a:r>
              <a:rPr lang="en-US" dirty="0"/>
              <a:t>Meikal Mumin</a:t>
            </a:r>
            <a:endParaRPr lang="en-RS" dirty="0"/>
          </a:p>
          <a:p>
            <a:r>
              <a:rPr lang="en-US" dirty="0"/>
              <a:t>Michael </a:t>
            </a:r>
            <a:r>
              <a:rPr lang="en-US" dirty="0" err="1"/>
              <a:t>Bauland</a:t>
            </a:r>
            <a:endParaRPr lang="en-US" dirty="0"/>
          </a:p>
          <a:p>
            <a:r>
              <a:rPr lang="en-US" dirty="0"/>
              <a:t>Mirjana Tasić, chair of Latin GP from the year 2016</a:t>
            </a:r>
            <a:endParaRPr lang="en-RS" dirty="0"/>
          </a:p>
        </p:txBody>
      </p:sp>
    </p:spTree>
    <p:extLst>
      <p:ext uri="{BB962C8B-B14F-4D97-AF65-F5344CB8AC3E}">
        <p14:creationId xmlns:p14="http://schemas.microsoft.com/office/powerpoint/2010/main" val="3262708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Summary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616687"/>
            <a:ext cx="8769096" cy="5613991"/>
          </a:xfrm>
        </p:spPr>
        <p:txBody>
          <a:bodyPr>
            <a:normAutofit lnSpcReduction="10000"/>
          </a:bodyPr>
          <a:lstStyle/>
          <a:p>
            <a:pPr lvl="0"/>
            <a:endParaRPr lang="en-RS" sz="1800"/>
          </a:p>
          <a:p>
            <a:pPr lvl="0"/>
            <a:r>
              <a:rPr lang="en-RS" sz="1800"/>
              <a:t>Developing Repertoire </a:t>
            </a:r>
            <a:r>
              <a:rPr lang="en-RS" sz="1600"/>
              <a:t>took aproximately two years of work</a:t>
            </a:r>
          </a:p>
          <a:p>
            <a:pPr lvl="1"/>
            <a:r>
              <a:rPr lang="en-RS" sz="1800"/>
              <a:t>181 of 181 EGIDS 1- 4 languages processed. </a:t>
            </a:r>
          </a:p>
          <a:p>
            <a:pPr lvl="1"/>
            <a:r>
              <a:rPr lang="en-RS" sz="1800"/>
              <a:t>31 EGIDS 5 languages processed with more than one million speakers</a:t>
            </a:r>
            <a:r>
              <a:rPr lang="en-US" sz="1800" dirty="0"/>
              <a:t>.</a:t>
            </a:r>
            <a:endParaRPr lang="en-RS" sz="1800"/>
          </a:p>
          <a:p>
            <a:pPr lvl="1"/>
            <a:r>
              <a:rPr lang="en-RS" sz="1800"/>
              <a:t>197 of 279 MSR-2 code points attested. </a:t>
            </a:r>
          </a:p>
          <a:p>
            <a:pPr lvl="1"/>
            <a:r>
              <a:rPr lang="en-RS" sz="1800"/>
              <a:t>3 non-MSR-2 code points are included in MSR-3. </a:t>
            </a:r>
          </a:p>
          <a:p>
            <a:pPr lvl="1"/>
            <a:r>
              <a:rPr lang="en-RS" sz="1800"/>
              <a:t>3 non-MSR-3 code points are included in MSR-4. </a:t>
            </a:r>
          </a:p>
          <a:p>
            <a:pPr lvl="1"/>
            <a:r>
              <a:rPr lang="en-RS" sz="1800"/>
              <a:t>22 Code Point Sequences identified.</a:t>
            </a:r>
          </a:p>
          <a:p>
            <a:r>
              <a:rPr lang="en-US" sz="1800" dirty="0"/>
              <a:t> </a:t>
            </a:r>
            <a:r>
              <a:rPr lang="en-RS" sz="1800"/>
              <a:t>Developing Variants </a:t>
            </a:r>
            <a:r>
              <a:rPr lang="en-RS" sz="1600"/>
              <a:t>took approximately next two years of work</a:t>
            </a:r>
          </a:p>
          <a:p>
            <a:pPr lvl="1"/>
            <a:r>
              <a:rPr lang="en-RS" sz="1800"/>
              <a:t>In-script variants finalized</a:t>
            </a:r>
            <a:r>
              <a:rPr lang="en-US" sz="1800" dirty="0"/>
              <a:t>.</a:t>
            </a:r>
            <a:endParaRPr lang="en-RS" sz="1800"/>
          </a:p>
          <a:p>
            <a:pPr lvl="1"/>
            <a:r>
              <a:rPr lang="en-RS" sz="1800"/>
              <a:t>Cross-script variants with Armenian script defined.</a:t>
            </a:r>
          </a:p>
          <a:p>
            <a:pPr lvl="1"/>
            <a:r>
              <a:rPr lang="en-RS" sz="1800"/>
              <a:t>Cross-script variants with Cyrillic script defined. </a:t>
            </a:r>
          </a:p>
          <a:p>
            <a:pPr lvl="1"/>
            <a:r>
              <a:rPr lang="en-RS" sz="1800"/>
              <a:t>Cross-script variants with Greek script defined.</a:t>
            </a:r>
          </a:p>
          <a:p>
            <a:pPr lvl="1"/>
            <a:r>
              <a:rPr lang="en-RS" sz="1800"/>
              <a:t>Special HTML Link (underlining) analysis completed.</a:t>
            </a:r>
          </a:p>
          <a:p>
            <a:pPr lvl="1"/>
            <a:r>
              <a:rPr lang="en-RS" sz="1800"/>
              <a:t>IDNA2003 compatibility analysis completed</a:t>
            </a:r>
            <a:r>
              <a:rPr lang="en-US" sz="1800" dirty="0"/>
              <a:t>.</a:t>
            </a:r>
            <a:endParaRPr lang="en-RS" sz="1800"/>
          </a:p>
          <a:p>
            <a:pPr lvl="1"/>
            <a:r>
              <a:rPr lang="en-RS" sz="1800"/>
              <a:t>Generic glyphs analysis completed</a:t>
            </a:r>
            <a:r>
              <a:rPr lang="en-US" sz="1800" dirty="0"/>
              <a:t>.</a:t>
            </a:r>
          </a:p>
          <a:p>
            <a:endParaRPr lang="en-US" sz="2200" dirty="0"/>
          </a:p>
          <a:p>
            <a:endParaRPr lang="en-RS" sz="260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23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Summary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616687"/>
            <a:ext cx="8769096" cy="5613991"/>
          </a:xfrm>
        </p:spPr>
        <p:txBody>
          <a:bodyPr>
            <a:normAutofit/>
          </a:bodyPr>
          <a:lstStyle/>
          <a:p>
            <a:pPr lvl="0"/>
            <a:endParaRPr lang="en-RS" sz="1800"/>
          </a:p>
          <a:p>
            <a:pPr lvl="0"/>
            <a:endParaRPr lang="en-RS" sz="1800"/>
          </a:p>
          <a:p>
            <a:pPr lvl="0"/>
            <a:r>
              <a:rPr lang="en-RS" sz="1800"/>
              <a:t>Submitted the second version of proposal to the IP in May 2018.</a:t>
            </a:r>
            <a:endParaRPr lang="en-US" sz="1800" dirty="0"/>
          </a:p>
          <a:p>
            <a:r>
              <a:rPr lang="en-US" sz="1800" dirty="0"/>
              <a:t> </a:t>
            </a:r>
            <a:r>
              <a:rPr lang="en-RS" sz="1800"/>
              <a:t>Submitted the third version of proposal to the IP in January 2019</a:t>
            </a:r>
            <a:r>
              <a:rPr lang="en-US" sz="1800" dirty="0"/>
              <a:t>.</a:t>
            </a:r>
          </a:p>
          <a:p>
            <a:r>
              <a:rPr lang="en-US" sz="1800" dirty="0"/>
              <a:t> </a:t>
            </a:r>
            <a:r>
              <a:rPr lang="en-RS" sz="1800"/>
              <a:t>Submitted the fourth version of proposal to the IP in October 2019</a:t>
            </a:r>
            <a:r>
              <a:rPr lang="en-US" sz="1800" dirty="0"/>
              <a:t>.</a:t>
            </a:r>
          </a:p>
          <a:p>
            <a:r>
              <a:rPr lang="en-US" sz="1800" dirty="0"/>
              <a:t>Submitted the fifth version of Proposal to the IP on October 23</a:t>
            </a:r>
            <a:r>
              <a:rPr lang="en-US" sz="1800" baseline="30000" dirty="0"/>
              <a:t>rd</a:t>
            </a:r>
            <a:r>
              <a:rPr lang="en-US" sz="1800" dirty="0"/>
              <a:t> ,2020</a:t>
            </a:r>
          </a:p>
          <a:p>
            <a:r>
              <a:rPr lang="en-US" sz="1800" dirty="0"/>
              <a:t>IP Comments received on December 23</a:t>
            </a:r>
            <a:r>
              <a:rPr lang="en-US" sz="1800" baseline="30000" dirty="0"/>
              <a:t>rd</a:t>
            </a:r>
            <a:r>
              <a:rPr lang="en-US" sz="1800" dirty="0"/>
              <a:t> , 2020</a:t>
            </a:r>
          </a:p>
          <a:p>
            <a:endParaRPr lang="en-US" sz="2200" dirty="0"/>
          </a:p>
          <a:p>
            <a:pPr marL="0" indent="0">
              <a:buNone/>
            </a:pPr>
            <a:endParaRPr lang="en-RS" sz="260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20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812800"/>
            <a:ext cx="7907338" cy="5229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GP is now working on IP comments</a:t>
            </a:r>
          </a:p>
          <a:p>
            <a:r>
              <a:rPr lang="en-US" dirty="0"/>
              <a:t> Production of test data set </a:t>
            </a:r>
          </a:p>
          <a:p>
            <a:pPr lvl="1" indent="-342900"/>
            <a:r>
              <a:rPr lang="en-US" dirty="0"/>
              <a:t>Test data for Repertoire completed.</a:t>
            </a:r>
          </a:p>
          <a:p>
            <a:pPr lvl="1" indent="-342900"/>
            <a:r>
              <a:rPr lang="en-US" dirty="0"/>
              <a:t>Test data for variants in progress.</a:t>
            </a:r>
          </a:p>
          <a:p>
            <a:r>
              <a:rPr lang="en-US" dirty="0"/>
              <a:t> XML production and check</a:t>
            </a:r>
          </a:p>
          <a:p>
            <a:r>
              <a:rPr lang="en-US" dirty="0"/>
              <a:t>New version of Report submission to IP in March 2021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9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hevron 48"/>
          <p:cNvSpPr/>
          <p:nvPr/>
        </p:nvSpPr>
        <p:spPr>
          <a:xfrm>
            <a:off x="544104" y="3172029"/>
            <a:ext cx="7022592" cy="91440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62872" y="3127367"/>
            <a:ext cx="166258" cy="166258"/>
          </a:xfrm>
          <a:prstGeom prst="ellipse">
            <a:avLst/>
          </a:prstGeom>
          <a:solidFill>
            <a:srgbClr val="1D98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46568" y="3127367"/>
            <a:ext cx="166258" cy="166258"/>
          </a:xfrm>
          <a:prstGeom prst="ellipse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95170" y="3127367"/>
            <a:ext cx="166258" cy="166258"/>
          </a:xfrm>
          <a:prstGeom prst="ellipse">
            <a:avLst/>
          </a:prstGeom>
          <a:solidFill>
            <a:srgbClr val="DB6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09716" y="3127367"/>
            <a:ext cx="166258" cy="166258"/>
          </a:xfrm>
          <a:prstGeom prst="ellipse">
            <a:avLst/>
          </a:prstGeom>
          <a:solidFill>
            <a:srgbClr val="0D43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030625" y="3127367"/>
            <a:ext cx="166258" cy="166258"/>
          </a:xfrm>
          <a:prstGeom prst="ellipse">
            <a:avLst/>
          </a:prstGeom>
          <a:solidFill>
            <a:srgbClr val="1768B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6226" y="1483781"/>
            <a:ext cx="1259550" cy="1259550"/>
            <a:chOff x="569487" y="2043501"/>
            <a:chExt cx="1346792" cy="1346792"/>
          </a:xfrm>
        </p:grpSpPr>
        <p:sp>
          <p:nvSpPr>
            <p:cNvPr id="11" name="Teardrop 1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2599D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8379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Arial"/>
                </a:rPr>
                <a:t>Oct</a:t>
              </a:r>
              <a:endParaRPr lang="en-US" dirty="0">
                <a:solidFill>
                  <a:schemeClr val="bg1"/>
                </a:solidFill>
                <a:cs typeface="Arial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2020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49777" y="1519428"/>
            <a:ext cx="1259550" cy="1774198"/>
            <a:chOff x="2105815" y="2043501"/>
            <a:chExt cx="1346792" cy="1897087"/>
          </a:xfrm>
        </p:grpSpPr>
        <p:sp>
          <p:nvSpPr>
            <p:cNvPr id="13" name="Oval 12"/>
            <p:cNvSpPr/>
            <p:nvPr/>
          </p:nvSpPr>
          <p:spPr>
            <a:xfrm>
              <a:off x="2690831" y="3762814"/>
              <a:ext cx="177774" cy="177774"/>
            </a:xfrm>
            <a:prstGeom prst="ellipse">
              <a:avLst/>
            </a:prstGeom>
            <a:solidFill>
              <a:srgbClr val="1B6F7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2105815" y="2043501"/>
              <a:ext cx="1346792" cy="1346792"/>
              <a:chOff x="569487" y="2043501"/>
              <a:chExt cx="1346792" cy="1346792"/>
            </a:xfrm>
          </p:grpSpPr>
          <p:sp>
            <p:nvSpPr>
              <p:cNvPr id="23" name="Teardrop 22"/>
              <p:cNvSpPr/>
              <p:nvPr/>
            </p:nvSpPr>
            <p:spPr>
              <a:xfrm rot="8100000">
                <a:off x="569487" y="2043501"/>
                <a:ext cx="1346792" cy="1346792"/>
              </a:xfrm>
              <a:prstGeom prst="teardrop">
                <a:avLst>
                  <a:gd name="adj" fmla="val 96125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cs typeface="Arial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94800" y="2386020"/>
                <a:ext cx="1273358" cy="6910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Dec</a:t>
                </a:r>
              </a:p>
              <a:p>
                <a:pPr algn="ctr"/>
                <a:r>
                  <a:rPr lang="en-US" dirty="0">
                    <a:solidFill>
                      <a:schemeClr val="bg1"/>
                    </a:solidFill>
                    <a:cs typeface="Arial"/>
                  </a:rPr>
                  <a:t>2020</a:t>
                </a: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783328" y="1483781"/>
            <a:ext cx="1259550" cy="1259550"/>
            <a:chOff x="569487" y="2043501"/>
            <a:chExt cx="1346792" cy="1346792"/>
          </a:xfrm>
        </p:grpSpPr>
        <p:sp>
          <p:nvSpPr>
            <p:cNvPr id="26" name="Teardrop 2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April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016879" y="1483781"/>
            <a:ext cx="1259550" cy="1259550"/>
            <a:chOff x="569487" y="2043501"/>
            <a:chExt cx="1346792" cy="1346792"/>
          </a:xfrm>
        </p:grpSpPr>
        <p:sp>
          <p:nvSpPr>
            <p:cNvPr id="31" name="Teardrop 30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539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June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250430" y="1483781"/>
            <a:ext cx="1259550" cy="1259550"/>
            <a:chOff x="569487" y="2043501"/>
            <a:chExt cx="1346792" cy="1346792"/>
          </a:xfrm>
        </p:grpSpPr>
        <p:sp>
          <p:nvSpPr>
            <p:cNvPr id="44" name="Teardrop 43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End of July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2021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83979" y="1483781"/>
            <a:ext cx="1259550" cy="1259550"/>
            <a:chOff x="569487" y="2043501"/>
            <a:chExt cx="1346792" cy="1346792"/>
          </a:xfrm>
        </p:grpSpPr>
        <p:sp>
          <p:nvSpPr>
            <p:cNvPr id="36" name="Teardrop 35"/>
            <p:cNvSpPr/>
            <p:nvPr/>
          </p:nvSpPr>
          <p:spPr>
            <a:xfrm rot="8100000">
              <a:off x="569487" y="2043501"/>
              <a:ext cx="1346792" cy="1346792"/>
            </a:xfrm>
            <a:prstGeom prst="teardrop">
              <a:avLst>
                <a:gd name="adj" fmla="val 96125"/>
              </a:avLst>
            </a:prstGeom>
            <a:solidFill>
              <a:srgbClr val="1768B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cs typeface="Arial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94800" y="2386020"/>
              <a:ext cx="1273358" cy="691099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10000"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September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cs typeface="Arial"/>
                </a:rPr>
                <a:t>2021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93575" y="2774845"/>
            <a:ext cx="1286845" cy="8309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Next</a:t>
            </a:r>
          </a:p>
          <a:p>
            <a:pPr algn="ctr"/>
            <a:r>
              <a:rPr lang="en-US" sz="2300" dirty="0">
                <a:solidFill>
                  <a:srgbClr val="154A78"/>
                </a:solidFill>
                <a:cs typeface="Arial"/>
              </a:rPr>
              <a:t>Steps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565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Submit new version of the Report to IP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7714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1200" dirty="0">
                <a:cs typeface="Arial"/>
              </a:rPr>
              <a:t>Report with comments from IP received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8766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1200" dirty="0">
                <a:cs typeface="Arial"/>
              </a:rPr>
              <a:t>Submit updated version of the Report to IP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87489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algn="ctr"/>
            <a:r>
              <a:rPr lang="en-US" sz="1200" dirty="0">
                <a:cs typeface="Arial"/>
              </a:rPr>
              <a:t>Release Report for Public Comment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98737" y="34571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Public Comment closed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0003" y="4943856"/>
            <a:ext cx="8103993" cy="86177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1980"/>
              </a:lnSpc>
            </a:pPr>
            <a:r>
              <a:rPr lang="en-US" sz="1600" dirty="0">
                <a:solidFill>
                  <a:srgbClr val="154A78"/>
                </a:solidFill>
                <a:cs typeface="Arial"/>
              </a:rPr>
              <a:t>Although it’s not easy to make an exact plan to finish all the Latin GP tasks, it’s possible that the Latin GP will finalize its work by the end </a:t>
            </a:r>
            <a:r>
              <a:rPr lang="en-US" sz="1600">
                <a:solidFill>
                  <a:srgbClr val="154A78"/>
                </a:solidFill>
                <a:cs typeface="Arial"/>
              </a:rPr>
              <a:t>of September </a:t>
            </a:r>
            <a:r>
              <a:rPr lang="en-US" sz="1600" dirty="0">
                <a:solidFill>
                  <a:srgbClr val="154A78"/>
                </a:solidFill>
                <a:cs typeface="Arial"/>
              </a:rPr>
              <a:t>2021.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60004" y="4593760"/>
            <a:ext cx="7175410" cy="3500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ts val="1980"/>
              </a:lnSpc>
            </a:pPr>
            <a:r>
              <a:rPr lang="en-US" b="1" dirty="0">
                <a:solidFill>
                  <a:srgbClr val="154A78"/>
                </a:solidFill>
                <a:cs typeface="Arial"/>
              </a:rPr>
              <a:t>To Summarize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Plan and Next Steps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32415" y="3458602"/>
            <a:ext cx="1190873" cy="6463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1200" dirty="0">
                <a:cs typeface="Arial"/>
              </a:rPr>
              <a:t>Implement public comments</a:t>
            </a:r>
          </a:p>
        </p:txBody>
      </p:sp>
    </p:spTree>
    <p:extLst>
      <p:ext uri="{BB962C8B-B14F-4D97-AF65-F5344CB8AC3E}">
        <p14:creationId xmlns:p14="http://schemas.microsoft.com/office/powerpoint/2010/main" val="125381793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10635</TotalTime>
  <Words>674</Words>
  <Application>Microsoft Macintosh PowerPoint</Application>
  <PresentationFormat>On-screen Show (4:3)</PresentationFormat>
  <Paragraphs>106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ICANNPPT_Arial_4x3_June 2017_potx</vt:lpstr>
      <vt:lpstr>PowerPoint Presentation</vt:lpstr>
      <vt:lpstr>Latin Generation Panel Update</vt:lpstr>
      <vt:lpstr>Agenda</vt:lpstr>
      <vt:lpstr>Overview of the Script and Language  </vt:lpstr>
      <vt:lpstr>Generation Panel Membership </vt:lpstr>
      <vt:lpstr>Progress Summary </vt:lpstr>
      <vt:lpstr>Progress Summary </vt:lpstr>
      <vt:lpstr>Current Work </vt:lpstr>
      <vt:lpstr>Plan and Next Steps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Mirjana Tasić</cp:lastModifiedBy>
  <cp:revision>191</cp:revision>
  <cp:lastPrinted>2019-03-12T23:34:22Z</cp:lastPrinted>
  <dcterms:created xsi:type="dcterms:W3CDTF">2018-09-18T03:21:04Z</dcterms:created>
  <dcterms:modified xsi:type="dcterms:W3CDTF">2021-02-13T21:12:03Z</dcterms:modified>
</cp:coreProperties>
</file>