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99" r:id="rId2"/>
    <p:sldId id="698" r:id="rId3"/>
    <p:sldId id="830" r:id="rId4"/>
    <p:sldId id="832" r:id="rId5"/>
    <p:sldId id="829" r:id="rId6"/>
    <p:sldId id="83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itinan Kooarmornpatana" initials="PK" lastIdx="1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  <p:cmAuthor id="3" name="Jane Sexton" initials="JS" lastIdx="4" clrIdx="2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1F6"/>
    <a:srgbClr val="3F717B"/>
    <a:srgbClr val="000000"/>
    <a:srgbClr val="DEDEDE"/>
    <a:srgbClr val="002B49"/>
    <a:srgbClr val="9C240F"/>
    <a:srgbClr val="CB460F"/>
    <a:srgbClr val="FA5B36"/>
    <a:srgbClr val="0E4B91"/>
    <a:srgbClr val="1854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87347" autoAdjust="0"/>
  </p:normalViewPr>
  <p:slideViewPr>
    <p:cSldViewPr snapToGrid="0" snapToObjects="1">
      <p:cViewPr varScale="1">
        <p:scale>
          <a:sx n="95" d="100"/>
          <a:sy n="95" d="100"/>
        </p:scale>
        <p:origin x="2008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 Discussion for I and </a:t>
            </a:r>
            <a:r>
              <a:rPr lang="en-US" dirty="0" err="1"/>
              <a:t>dotless</a:t>
            </a:r>
            <a:r>
              <a:rPr lang="en-US" dirty="0"/>
              <a:t> 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Latin GP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3282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Mechanism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4C18F-90CC-7041-8C3E-F7517C9DD030}"/>
              </a:ext>
            </a:extLst>
          </p:cNvPr>
          <p:cNvSpPr txBox="1">
            <a:spLocks/>
          </p:cNvSpPr>
          <p:nvPr/>
        </p:nvSpPr>
        <p:spPr>
          <a:xfrm>
            <a:off x="482600" y="1021968"/>
            <a:ext cx="8178800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Variant codepoints are two codepoints which are interpreted to be “same”.</a:t>
            </a:r>
          </a:p>
          <a:p>
            <a:r>
              <a:rPr lang="en-US" sz="2000" dirty="0"/>
              <a:t>What happens with variant codepoints?</a:t>
            </a:r>
          </a:p>
          <a:p>
            <a:pPr lvl="1"/>
            <a:r>
              <a:rPr lang="en-US" sz="2000" dirty="0"/>
              <a:t>Each of them can equally be used to generate a label, if both are in the repertoire.</a:t>
            </a:r>
          </a:p>
          <a:p>
            <a:pPr lvl="1"/>
            <a:r>
              <a:rPr lang="en-US" sz="2000" dirty="0"/>
              <a:t>When someone applies for a TLD using any of these codepoints, variant TLD will be generated. Variant labels are recommended to be either assigned to the same person or blocked. </a:t>
            </a:r>
          </a:p>
          <a:p>
            <a:pPr lvl="1"/>
            <a:endParaRPr lang="en-US" sz="2000" dirty="0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573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Mechanism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AEBB3-9A4D-5949-888D-08940F48067F}"/>
              </a:ext>
            </a:extLst>
          </p:cNvPr>
          <p:cNvSpPr/>
          <p:nvPr/>
        </p:nvSpPr>
        <p:spPr>
          <a:xfrm>
            <a:off x="357162" y="681147"/>
            <a:ext cx="8012951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Assumption: 	If LATIN SMALL LETTER DOTLESS I 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+0131(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bn-IN" sz="2000" dirty="0">
                <a:latin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LATIN SMALL LETTER I U+0069 (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bn-IN" sz="2000" dirty="0">
                <a:latin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variant codepoints.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Possible Example: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 bank ‘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dış</a:t>
            </a:r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’ wants to apply for a TLD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dışbank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for a TLD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disfood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2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0222-woman.eps">
            <a:extLst>
              <a:ext uri="{FF2B5EF4-FFF2-40B4-BE49-F238E27FC236}">
                <a16:creationId xmlns:a16="http://schemas.microsoft.com/office/drawing/2014/main" id="{BE69DBC4-3F42-9A43-9C20-27519F6C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43" y="4208196"/>
            <a:ext cx="543493" cy="1028169"/>
          </a:xfrm>
          <a:prstGeom prst="rect">
            <a:avLst/>
          </a:prstGeom>
        </p:spPr>
      </p:pic>
      <p:pic>
        <p:nvPicPr>
          <p:cNvPr id="10" name="Picture 9" descr="0221-man.eps">
            <a:extLst>
              <a:ext uri="{FF2B5EF4-FFF2-40B4-BE49-F238E27FC236}">
                <a16:creationId xmlns:a16="http://schemas.microsoft.com/office/drawing/2014/main" id="{B39AD599-F5D5-9D45-AEEF-F99EFED923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519" y="4208196"/>
            <a:ext cx="302684" cy="1028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88259-8D6A-3F4C-A334-0826D597F1CA}"/>
              </a:ext>
            </a:extLst>
          </p:cNvPr>
          <p:cNvSpPr/>
          <p:nvPr/>
        </p:nvSpPr>
        <p:spPr>
          <a:xfrm>
            <a:off x="963391" y="2810600"/>
            <a:ext cx="152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dışbank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pic>
        <p:nvPicPr>
          <p:cNvPr id="20" name="Picture 19" descr="0222-woman.eps">
            <a:extLst>
              <a:ext uri="{FF2B5EF4-FFF2-40B4-BE49-F238E27FC236}">
                <a16:creationId xmlns:a16="http://schemas.microsoft.com/office/drawing/2014/main" id="{AC164B3F-94CE-7B4E-86B1-5C1F1AA1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909" y="4208195"/>
            <a:ext cx="543493" cy="1028169"/>
          </a:xfrm>
          <a:prstGeom prst="rect">
            <a:avLst/>
          </a:prstGeom>
        </p:spPr>
      </p:pic>
      <p:pic>
        <p:nvPicPr>
          <p:cNvPr id="21" name="Picture 20" descr="0221-man.eps">
            <a:extLst>
              <a:ext uri="{FF2B5EF4-FFF2-40B4-BE49-F238E27FC236}">
                <a16:creationId xmlns:a16="http://schemas.microsoft.com/office/drawing/2014/main" id="{6F6A7153-5C55-4244-9F3F-5AF295E8D4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895" y="4210330"/>
            <a:ext cx="302684" cy="10281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D474B01-155B-9F47-86D9-CECDC41696F0}"/>
              </a:ext>
            </a:extLst>
          </p:cNvPr>
          <p:cNvSpPr/>
          <p:nvPr/>
        </p:nvSpPr>
        <p:spPr>
          <a:xfrm>
            <a:off x="6237573" y="2810600"/>
            <a:ext cx="135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dışfood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737388-5AE1-D343-9E92-3666C18AD357}"/>
              </a:ext>
            </a:extLst>
          </p:cNvPr>
          <p:cNvSpPr/>
          <p:nvPr/>
        </p:nvSpPr>
        <p:spPr>
          <a:xfrm>
            <a:off x="4696743" y="2811937"/>
            <a:ext cx="1410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dişfood</a:t>
            </a:r>
            <a:r>
              <a:rPr lang="bn-IN" sz="2400" dirty="0"/>
              <a:t> 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879907-725A-AE45-A5BC-A9112BB033B6}"/>
              </a:ext>
            </a:extLst>
          </p:cNvPr>
          <p:cNvCxnSpPr>
            <a:cxnSpLocks/>
          </p:cNvCxnSpPr>
          <p:nvPr/>
        </p:nvCxnSpPr>
        <p:spPr>
          <a:xfrm flipH="1">
            <a:off x="1854700" y="3519489"/>
            <a:ext cx="1161750" cy="6887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8A53F7-C2D6-BF42-A2CF-FCF1FAA4E6DE}"/>
              </a:ext>
            </a:extLst>
          </p:cNvPr>
          <p:cNvCxnSpPr>
            <a:cxnSpLocks/>
          </p:cNvCxnSpPr>
          <p:nvPr/>
        </p:nvCxnSpPr>
        <p:spPr>
          <a:xfrm flipH="1">
            <a:off x="1687889" y="351948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E93624-BE5B-9B4A-B953-8FF4399CF7D4}"/>
              </a:ext>
            </a:extLst>
          </p:cNvPr>
          <p:cNvCxnSpPr>
            <a:cxnSpLocks/>
          </p:cNvCxnSpPr>
          <p:nvPr/>
        </p:nvCxnSpPr>
        <p:spPr>
          <a:xfrm flipH="1">
            <a:off x="5473364" y="3521621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9F050D8-E041-9B43-8CFE-3CAA214C09DC}"/>
              </a:ext>
            </a:extLst>
          </p:cNvPr>
          <p:cNvSpPr/>
          <p:nvPr/>
        </p:nvSpPr>
        <p:spPr>
          <a:xfrm>
            <a:off x="2405315" y="2810600"/>
            <a:ext cx="152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dişbank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pic>
        <p:nvPicPr>
          <p:cNvPr id="33" name="Picture 32" descr="0221-man.eps">
            <a:extLst>
              <a:ext uri="{FF2B5EF4-FFF2-40B4-BE49-F238E27FC236}">
                <a16:creationId xmlns:a16="http://schemas.microsoft.com/office/drawing/2014/main" id="{9F9E10F0-365F-1147-A119-D4ED582879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979" y="4626561"/>
            <a:ext cx="299858" cy="1018572"/>
          </a:xfrm>
          <a:prstGeom prst="rect">
            <a:avLst/>
          </a:prstGeom>
        </p:spPr>
      </p:pic>
      <p:pic>
        <p:nvPicPr>
          <p:cNvPr id="36" name="Picture 35" descr="0222-woman.eps">
            <a:extLst>
              <a:ext uri="{FF2B5EF4-FFF2-40B4-BE49-F238E27FC236}">
                <a16:creationId xmlns:a16="http://schemas.microsoft.com/office/drawing/2014/main" id="{375492E8-E0B8-8E47-A203-C50F8C938B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63" y="4576399"/>
            <a:ext cx="543493" cy="1018571"/>
          </a:xfrm>
          <a:prstGeom prst="rect">
            <a:avLst/>
          </a:prstGeom>
        </p:spPr>
      </p:pic>
      <p:pic>
        <p:nvPicPr>
          <p:cNvPr id="37" name="Picture 36" descr="0222-woman.eps">
            <a:extLst>
              <a:ext uri="{FF2B5EF4-FFF2-40B4-BE49-F238E27FC236}">
                <a16:creationId xmlns:a16="http://schemas.microsoft.com/office/drawing/2014/main" id="{74E9E808-8A34-414A-BE00-7ADBB7514F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02" y="4073025"/>
            <a:ext cx="543493" cy="101857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E6BA5F6-542D-F74D-9342-473BBDB385F2}"/>
              </a:ext>
            </a:extLst>
          </p:cNvPr>
          <p:cNvSpPr/>
          <p:nvPr/>
        </p:nvSpPr>
        <p:spPr>
          <a:xfrm>
            <a:off x="919236" y="3190772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(original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pic>
        <p:nvPicPr>
          <p:cNvPr id="46" name="Picture 45" descr="0221-man.eps">
            <a:extLst>
              <a:ext uri="{FF2B5EF4-FFF2-40B4-BE49-F238E27FC236}">
                <a16:creationId xmlns:a16="http://schemas.microsoft.com/office/drawing/2014/main" id="{2FF93A0A-6DE3-F045-BEDE-2B9D2DE2E7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877" y="4632472"/>
            <a:ext cx="299858" cy="1018572"/>
          </a:xfrm>
          <a:prstGeom prst="rect">
            <a:avLst/>
          </a:prstGeom>
        </p:spPr>
      </p:pic>
      <p:pic>
        <p:nvPicPr>
          <p:cNvPr id="47" name="Picture 46" descr="0222-woman.eps">
            <a:extLst>
              <a:ext uri="{FF2B5EF4-FFF2-40B4-BE49-F238E27FC236}">
                <a16:creationId xmlns:a16="http://schemas.microsoft.com/office/drawing/2014/main" id="{78BD02D2-7505-F148-9DE5-ECD62FA0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61" y="4582310"/>
            <a:ext cx="543493" cy="1018571"/>
          </a:xfrm>
          <a:prstGeom prst="rect">
            <a:avLst/>
          </a:prstGeom>
        </p:spPr>
      </p:pic>
      <p:pic>
        <p:nvPicPr>
          <p:cNvPr id="48" name="Picture 47" descr="0222-woman.eps">
            <a:extLst>
              <a:ext uri="{FF2B5EF4-FFF2-40B4-BE49-F238E27FC236}">
                <a16:creationId xmlns:a16="http://schemas.microsoft.com/office/drawing/2014/main" id="{9AD94F5E-C5F9-5545-99A7-6D832883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400" y="4078936"/>
            <a:ext cx="543493" cy="101857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DE0EEAE-7A70-B346-97AC-C2ADEAF49444}"/>
              </a:ext>
            </a:extLst>
          </p:cNvPr>
          <p:cNvSpPr/>
          <p:nvPr/>
        </p:nvSpPr>
        <p:spPr>
          <a:xfrm>
            <a:off x="2304728" y="3190771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(variant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089179-48D5-A244-90F3-804444B8F0A7}"/>
              </a:ext>
            </a:extLst>
          </p:cNvPr>
          <p:cNvSpPr/>
          <p:nvPr/>
        </p:nvSpPr>
        <p:spPr>
          <a:xfrm>
            <a:off x="4719198" y="3161447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(original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AA1820-3678-434A-8D43-1019DC146EB7}"/>
              </a:ext>
            </a:extLst>
          </p:cNvPr>
          <p:cNvSpPr/>
          <p:nvPr/>
        </p:nvSpPr>
        <p:spPr>
          <a:xfrm>
            <a:off x="6107297" y="3178270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(variant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ACB20F-0D6E-A841-9A22-A1F92924BB95}"/>
              </a:ext>
            </a:extLst>
          </p:cNvPr>
          <p:cNvSpPr/>
          <p:nvPr/>
        </p:nvSpPr>
        <p:spPr>
          <a:xfrm rot="19726334">
            <a:off x="1695066" y="3798475"/>
            <a:ext cx="2015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Assigned to the same person or blocked </a:t>
            </a:r>
            <a:endParaRPr lang="en-SG" sz="1100" b="1" dirty="0">
              <a:solidFill>
                <a:schemeClr val="accent5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429284-A4A9-3846-8F29-13C87E81A754}"/>
              </a:ext>
            </a:extLst>
          </p:cNvPr>
          <p:cNvCxnSpPr>
            <a:cxnSpLocks/>
          </p:cNvCxnSpPr>
          <p:nvPr/>
        </p:nvCxnSpPr>
        <p:spPr>
          <a:xfrm flipH="1">
            <a:off x="5635027" y="3511069"/>
            <a:ext cx="1161750" cy="6887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87CE1-0C26-F94C-B149-F31EA643981C}"/>
              </a:ext>
            </a:extLst>
          </p:cNvPr>
          <p:cNvSpPr/>
          <p:nvPr/>
        </p:nvSpPr>
        <p:spPr>
          <a:xfrm rot="19726334">
            <a:off x="5475393" y="3790055"/>
            <a:ext cx="2015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Assigned to the same person or blocked </a:t>
            </a:r>
            <a:endParaRPr lang="en-SG" sz="1100" b="1" dirty="0">
              <a:solidFill>
                <a:schemeClr val="accent5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462D6-7F9E-2649-8EAB-00362A935DE0}"/>
              </a:ext>
            </a:extLst>
          </p:cNvPr>
          <p:cNvSpPr/>
          <p:nvPr/>
        </p:nvSpPr>
        <p:spPr>
          <a:xfrm>
            <a:off x="357162" y="5660641"/>
            <a:ext cx="8697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code point can still be used in the TLD application.  Once a TLD is applied, its variant TLD(s) will be generated and be blocked or be assigned to the same applicant.</a:t>
            </a:r>
            <a:endParaRPr lang="en-SG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Dispositions: ‘blocked’ and ‘</a:t>
            </a:r>
            <a:r>
              <a:rPr lang="en-US" dirty="0" err="1"/>
              <a:t>allocatable</a:t>
            </a:r>
            <a:r>
              <a:rPr lang="en-US" dirty="0"/>
              <a:t>’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4C18F-90CC-7041-8C3E-F7517C9DD030}"/>
              </a:ext>
            </a:extLst>
          </p:cNvPr>
          <p:cNvSpPr txBox="1">
            <a:spLocks/>
          </p:cNvSpPr>
          <p:nvPr/>
        </p:nvSpPr>
        <p:spPr>
          <a:xfrm>
            <a:off x="482600" y="1021968"/>
            <a:ext cx="8012951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Each codepoint variant mapping will be assigned a disposition value, e.g. ‘blocked’ or ‘</a:t>
            </a:r>
            <a:r>
              <a:rPr lang="en-US" sz="2000" dirty="0" err="1"/>
              <a:t>allocatable</a:t>
            </a:r>
            <a:r>
              <a:rPr lang="en-US" sz="2000" dirty="0"/>
              <a:t>’.</a:t>
            </a:r>
          </a:p>
          <a:p>
            <a:r>
              <a:rPr lang="en-US" sz="2000" dirty="0"/>
              <a:t>The disposition ‘blocked’ means that the generated variant TLD(s) cannot be activated at all, even for the original TLD applicant.</a:t>
            </a:r>
          </a:p>
          <a:p>
            <a:r>
              <a:rPr lang="en-US" sz="2000" dirty="0"/>
              <a:t>The disposition ‘</a:t>
            </a:r>
            <a:r>
              <a:rPr lang="en-US" sz="2000" dirty="0" err="1"/>
              <a:t>allocatable</a:t>
            </a:r>
            <a:r>
              <a:rPr lang="en-US" sz="2000" dirty="0"/>
              <a:t>’ means that the generated variant TLD(s) can be activated to the same applicant. </a:t>
            </a:r>
          </a:p>
          <a:p>
            <a:pPr marL="927100" indent="0">
              <a:buNone/>
            </a:pPr>
            <a:r>
              <a:rPr lang="en-US" sz="1600" i="1" dirty="0"/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646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Mappings and Dispositions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AEBB3-9A4D-5949-888D-08940F48067F}"/>
              </a:ext>
            </a:extLst>
          </p:cNvPr>
          <p:cNvSpPr/>
          <p:nvPr/>
        </p:nvSpPr>
        <p:spPr>
          <a:xfrm>
            <a:off x="227141" y="926070"/>
            <a:ext cx="255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1: No variant</a:t>
            </a:r>
          </a:p>
        </p:txBody>
      </p:sp>
      <p:pic>
        <p:nvPicPr>
          <p:cNvPr id="9" name="Picture 8" descr="0222-woman.eps">
            <a:extLst>
              <a:ext uri="{FF2B5EF4-FFF2-40B4-BE49-F238E27FC236}">
                <a16:creationId xmlns:a16="http://schemas.microsoft.com/office/drawing/2014/main" id="{BE69DBC4-3F42-9A43-9C20-27519F6C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48" y="2836975"/>
            <a:ext cx="543493" cy="1028169"/>
          </a:xfrm>
          <a:prstGeom prst="rect">
            <a:avLst/>
          </a:prstGeom>
        </p:spPr>
      </p:pic>
      <p:pic>
        <p:nvPicPr>
          <p:cNvPr id="10" name="Picture 9" descr="0221-man.eps">
            <a:extLst>
              <a:ext uri="{FF2B5EF4-FFF2-40B4-BE49-F238E27FC236}">
                <a16:creationId xmlns:a16="http://schemas.microsoft.com/office/drawing/2014/main" id="{B39AD599-F5D5-9D45-AEEF-F99EFED923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73" y="2836975"/>
            <a:ext cx="302684" cy="1028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88259-8D6A-3F4C-A334-0826D597F1CA}"/>
              </a:ext>
            </a:extLst>
          </p:cNvPr>
          <p:cNvSpPr/>
          <p:nvPr/>
        </p:nvSpPr>
        <p:spPr>
          <a:xfrm>
            <a:off x="1433842" y="1686603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ABFB3-509C-014D-9E75-12B0130A643F}"/>
              </a:ext>
            </a:extLst>
          </p:cNvPr>
          <p:cNvSpPr/>
          <p:nvPr/>
        </p:nvSpPr>
        <p:spPr>
          <a:xfrm>
            <a:off x="374904" y="1686603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879907-725A-AE45-A5BC-A9112BB033B6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 flipH="1">
            <a:off x="767515" y="214826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8A53F7-C2D6-BF42-A2CF-FCF1FAA4E6DE}"/>
              </a:ext>
            </a:extLst>
          </p:cNvPr>
          <p:cNvCxnSpPr>
            <a:cxnSpLocks/>
          </p:cNvCxnSpPr>
          <p:nvPr/>
        </p:nvCxnSpPr>
        <p:spPr>
          <a:xfrm flipH="1">
            <a:off x="1832794" y="2148267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55A7A99-716B-2649-AD9D-6BEBC0D0FCA8}"/>
              </a:ext>
            </a:extLst>
          </p:cNvPr>
          <p:cNvSpPr/>
          <p:nvPr/>
        </p:nvSpPr>
        <p:spPr>
          <a:xfrm>
            <a:off x="2937719" y="926069"/>
            <a:ext cx="283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2: variant with blocked disposition</a:t>
            </a:r>
          </a:p>
        </p:txBody>
      </p:sp>
      <p:pic>
        <p:nvPicPr>
          <p:cNvPr id="45" name="Picture 44" descr="0222-woman.eps">
            <a:extLst>
              <a:ext uri="{FF2B5EF4-FFF2-40B4-BE49-F238E27FC236}">
                <a16:creationId xmlns:a16="http://schemas.microsoft.com/office/drawing/2014/main" id="{9C299F7A-3DE1-1A40-8BBC-1FBAFFC001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669" y="2842809"/>
            <a:ext cx="543493" cy="1028169"/>
          </a:xfrm>
          <a:prstGeom prst="rect">
            <a:avLst/>
          </a:prstGeom>
        </p:spPr>
      </p:pic>
      <p:pic>
        <p:nvPicPr>
          <p:cNvPr id="46" name="Picture 45" descr="0221-man.eps">
            <a:extLst>
              <a:ext uri="{FF2B5EF4-FFF2-40B4-BE49-F238E27FC236}">
                <a16:creationId xmlns:a16="http://schemas.microsoft.com/office/drawing/2014/main" id="{F7CF393D-09FE-904A-B124-5543898456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794" y="2842809"/>
            <a:ext cx="302684" cy="1028169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E105FB-D1FC-6746-AEA1-E1A745343A57}"/>
              </a:ext>
            </a:extLst>
          </p:cNvPr>
          <p:cNvCxnSpPr>
            <a:cxnSpLocks/>
          </p:cNvCxnSpPr>
          <p:nvPr/>
        </p:nvCxnSpPr>
        <p:spPr>
          <a:xfrm flipH="1">
            <a:off x="3695870" y="215409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38C5D4D-B3FF-7A4E-8F17-95D6B0BED13F}"/>
              </a:ext>
            </a:extLst>
          </p:cNvPr>
          <p:cNvSpPr txBox="1"/>
          <p:nvPr/>
        </p:nvSpPr>
        <p:spPr>
          <a:xfrm>
            <a:off x="4366657" y="1580676"/>
            <a:ext cx="73940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cs typeface="Source Sans Pro"/>
              </a:rPr>
              <a:t> ✕ </a:t>
            </a:r>
            <a:endParaRPr lang="en-US" sz="3200" dirty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7582D5-06BA-3542-8EAF-0012D5259FE8}"/>
              </a:ext>
            </a:extLst>
          </p:cNvPr>
          <p:cNvSpPr/>
          <p:nvPr/>
        </p:nvSpPr>
        <p:spPr>
          <a:xfrm>
            <a:off x="5926601" y="926069"/>
            <a:ext cx="3213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3: variant with allocatable disposition</a:t>
            </a:r>
          </a:p>
        </p:txBody>
      </p:sp>
      <p:pic>
        <p:nvPicPr>
          <p:cNvPr id="54" name="Picture 53" descr="0222-woman.eps">
            <a:extLst>
              <a:ext uri="{FF2B5EF4-FFF2-40B4-BE49-F238E27FC236}">
                <a16:creationId xmlns:a16="http://schemas.microsoft.com/office/drawing/2014/main" id="{E7FA03CD-007D-C540-A3EB-F4A31860B6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560" y="2842809"/>
            <a:ext cx="543493" cy="1028169"/>
          </a:xfrm>
          <a:prstGeom prst="rect">
            <a:avLst/>
          </a:prstGeom>
        </p:spPr>
      </p:pic>
      <p:pic>
        <p:nvPicPr>
          <p:cNvPr id="55" name="Picture 54" descr="0221-man.eps">
            <a:extLst>
              <a:ext uri="{FF2B5EF4-FFF2-40B4-BE49-F238E27FC236}">
                <a16:creationId xmlns:a16="http://schemas.microsoft.com/office/drawing/2014/main" id="{5F15D5F9-4C68-F543-B8FD-91F824FE21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85" y="2842809"/>
            <a:ext cx="302684" cy="1028169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C2EB4C1-866D-654A-AC67-8D865F8424BA}"/>
              </a:ext>
            </a:extLst>
          </p:cNvPr>
          <p:cNvCxnSpPr>
            <a:cxnSpLocks/>
          </p:cNvCxnSpPr>
          <p:nvPr/>
        </p:nvCxnSpPr>
        <p:spPr>
          <a:xfrm flipH="1">
            <a:off x="6721154" y="2154100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B282B0C-7D90-E943-980B-A110F198B702}"/>
              </a:ext>
            </a:extLst>
          </p:cNvPr>
          <p:cNvCxnSpPr>
            <a:cxnSpLocks/>
          </p:cNvCxnSpPr>
          <p:nvPr/>
        </p:nvCxnSpPr>
        <p:spPr>
          <a:xfrm flipH="1">
            <a:off x="6848361" y="2154102"/>
            <a:ext cx="928946" cy="68870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B6932E91-9A2D-5E48-B2CA-398D6ED424FE}"/>
              </a:ext>
            </a:extLst>
          </p:cNvPr>
          <p:cNvSpPr/>
          <p:nvPr/>
        </p:nvSpPr>
        <p:spPr>
          <a:xfrm>
            <a:off x="7149255" y="2300969"/>
            <a:ext cx="384313" cy="384313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843BD9-4C30-EA48-9A8E-C1BA5FCC2DB3}"/>
              </a:ext>
            </a:extLst>
          </p:cNvPr>
          <p:cNvSpPr txBox="1"/>
          <p:nvPr/>
        </p:nvSpPr>
        <p:spPr>
          <a:xfrm rot="19321037">
            <a:off x="7146446" y="2260479"/>
            <a:ext cx="544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cs typeface="Source Sans Pro"/>
              </a:rPr>
              <a:t>(✓)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87A65-DB32-534A-8856-FCA7E308059E}"/>
              </a:ext>
            </a:extLst>
          </p:cNvPr>
          <p:cNvSpPr/>
          <p:nvPr/>
        </p:nvSpPr>
        <p:spPr>
          <a:xfrm>
            <a:off x="4356497" y="1663967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E519C9-8585-A94A-AC10-C7BF0F0E10BE}"/>
              </a:ext>
            </a:extLst>
          </p:cNvPr>
          <p:cNvSpPr/>
          <p:nvPr/>
        </p:nvSpPr>
        <p:spPr>
          <a:xfrm>
            <a:off x="3297559" y="1663967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F44160-3D3A-2F4A-A8A2-716DB76417B6}"/>
              </a:ext>
            </a:extLst>
          </p:cNvPr>
          <p:cNvSpPr/>
          <p:nvPr/>
        </p:nvSpPr>
        <p:spPr>
          <a:xfrm>
            <a:off x="7373281" y="1641331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E60354-F35D-0844-849D-7550921E96FE}"/>
              </a:ext>
            </a:extLst>
          </p:cNvPr>
          <p:cNvSpPr/>
          <p:nvPr/>
        </p:nvSpPr>
        <p:spPr>
          <a:xfrm>
            <a:off x="6314343" y="1641331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EAD884E-F811-EB4D-8B46-5225B4D3C1D9}"/>
              </a:ext>
            </a:extLst>
          </p:cNvPr>
          <p:cNvSpPr txBox="1">
            <a:spLocks/>
          </p:cNvSpPr>
          <p:nvPr/>
        </p:nvSpPr>
        <p:spPr>
          <a:xfrm>
            <a:off x="350022" y="4109201"/>
            <a:ext cx="2233294" cy="1713375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Case1: The TLD </a:t>
            </a:r>
            <a:r>
              <a:rPr lang="en-US" sz="1800" dirty="0" err="1"/>
              <a:t>dış and diş could be owned by different applicant, which result different websites for the end-users</a:t>
            </a:r>
            <a:endParaRPr lang="en-US" sz="18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D240577-399B-614B-ACD8-6FB7228493FE}"/>
              </a:ext>
            </a:extLst>
          </p:cNvPr>
          <p:cNvSpPr txBox="1">
            <a:spLocks/>
          </p:cNvSpPr>
          <p:nvPr/>
        </p:nvSpPr>
        <p:spPr>
          <a:xfrm>
            <a:off x="2937719" y="4109201"/>
            <a:ext cx="2736940" cy="18227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Case2: </a:t>
            </a:r>
            <a:r>
              <a:rPr lang="en-US" sz="1700"/>
              <a:t>Only one of the two can be registered.  </a:t>
            </a:r>
            <a:br>
              <a:rPr lang="en-US" sz="1700"/>
            </a:br>
            <a:r>
              <a:rPr lang="en-US" sz="1700"/>
              <a:t>The other will be blocked and not available to original or any other applicant</a:t>
            </a:r>
            <a:endParaRPr lang="en-US" sz="17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AA71F4D-43E3-6143-AF5C-C22C867AC9D1}"/>
              </a:ext>
            </a:extLst>
          </p:cNvPr>
          <p:cNvSpPr txBox="1">
            <a:spLocks/>
          </p:cNvSpPr>
          <p:nvPr/>
        </p:nvSpPr>
        <p:spPr>
          <a:xfrm>
            <a:off x="5926600" y="4114728"/>
            <a:ext cx="2612281" cy="15733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Case3: TheTLD </a:t>
            </a:r>
            <a:r>
              <a:rPr lang="en-US" sz="1700" dirty="0" err="1"/>
              <a:t>dış is registered and the TLD diş is possible to also be allocated to the same applicant, based on the policy.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8054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CBB86F9-B736-B64D-98F6-6CE750406610}"/>
              </a:ext>
            </a:extLst>
          </p:cNvPr>
          <p:cNvSpPr txBox="1">
            <a:spLocks/>
          </p:cNvSpPr>
          <p:nvPr/>
        </p:nvSpPr>
        <p:spPr>
          <a:xfrm>
            <a:off x="482601" y="1021968"/>
            <a:ext cx="8204200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Should dotless I be allowed in the root-zone? </a:t>
            </a:r>
          </a:p>
          <a:p>
            <a:r>
              <a:rPr lang="en-US" sz="2000" dirty="0"/>
              <a:t>If yes, then using the </a:t>
            </a:r>
            <a:r>
              <a:rPr lang="en-US" sz="2000" dirty="0" err="1"/>
              <a:t>dış or diş examples, how to handle them? </a:t>
            </a:r>
            <a:br>
              <a:rPr lang="en-US" sz="2000" dirty="0" err="1"/>
            </a:br>
            <a:endParaRPr lang="en-US" sz="900" dirty="0"/>
          </a:p>
          <a:p>
            <a:pPr marL="801688" lvl="1" indent="-334963">
              <a:buNone/>
            </a:pPr>
            <a:r>
              <a:rPr lang="en-US" sz="2000" dirty="0"/>
              <a:t>A. 	Only one of them (either </a:t>
            </a:r>
            <a:r>
              <a:rPr lang="en-US" sz="2000" dirty="0" err="1"/>
              <a:t>dış or diş) to be added to the root zone.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should be variant code points with ‘blocked’ disposition.</a:t>
            </a:r>
            <a:b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1688" lvl="1" indent="-334963">
              <a:buNone/>
            </a:pPr>
            <a:r>
              <a:rPr lang="en-US" sz="2000" dirty="0"/>
              <a:t>B. Both </a:t>
            </a:r>
            <a:r>
              <a:rPr lang="en-US" sz="2000" dirty="0" err="1"/>
              <a:t>dış or diş can be added to the root zone but could be assigned to the same TLD applicant. </a:t>
            </a:r>
          </a:p>
          <a:p>
            <a:pPr marL="801688" lvl="1" indent="-334963">
              <a:buNone/>
            </a:pPr>
            <a:r>
              <a:rPr lang="en-US" sz="1800" dirty="0" err="1"/>
              <a:t>	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should be variant code points with ‘allocatable’ disposition.</a:t>
            </a:r>
            <a:b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</a:br>
            <a:endParaRPr lang="en-US" sz="1800" dirty="0" err="1">
              <a:solidFill>
                <a:schemeClr val="bg1">
                  <a:lumMod val="50000"/>
                </a:schemeClr>
              </a:solidFill>
            </a:endParaRPr>
          </a:p>
          <a:p>
            <a:pPr marL="801688" lvl="1" indent="-334963">
              <a:buNone/>
            </a:pPr>
            <a:r>
              <a:rPr lang="en-US" sz="2000" dirty="0" err="1">
                <a:solidFill>
                  <a:schemeClr val="tx1"/>
                </a:solidFill>
              </a:rPr>
              <a:t>C. </a:t>
            </a:r>
            <a:r>
              <a:rPr lang="en-US" sz="2000" dirty="0" err="1"/>
              <a:t>Both dış or diş can be added to the root zone and can assigned to the differnet TLD applicant.</a:t>
            </a:r>
          </a:p>
          <a:p>
            <a:pPr marL="801688" lvl="1" indent="-334963">
              <a:buNone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are not variant code points.</a:t>
            </a:r>
          </a:p>
          <a:p>
            <a:endParaRPr lang="en-US" sz="2000" dirty="0" err="1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0151356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9116</TotalTime>
  <Words>601</Words>
  <Application>Microsoft Macintosh PowerPoint</Application>
  <PresentationFormat>On-screen Show (4:3)</PresentationFormat>
  <Paragraphs>56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ICANNPPT_Arial_4x3_June 2017_potx</vt:lpstr>
      <vt:lpstr>Variant Discussion for I and dotless I</vt:lpstr>
      <vt:lpstr>Variant Mechanism</vt:lpstr>
      <vt:lpstr>Variant Mechanism Examples</vt:lpstr>
      <vt:lpstr>Variant Dispositions: ‘blocked’ and ‘allocatable’</vt:lpstr>
      <vt:lpstr>Variant Mappings and Dispositions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188</cp:revision>
  <cp:lastPrinted>2019-03-12T23:34:22Z</cp:lastPrinted>
  <dcterms:created xsi:type="dcterms:W3CDTF">2018-09-18T03:21:04Z</dcterms:created>
  <dcterms:modified xsi:type="dcterms:W3CDTF">2020-07-01T11:26:49Z</dcterms:modified>
</cp:coreProperties>
</file>