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40" r:id="rId3"/>
    <p:sldId id="574" r:id="rId4"/>
    <p:sldId id="389" r:id="rId5"/>
    <p:sldId id="322" r:id="rId6"/>
    <p:sldId id="577" r:id="rId7"/>
    <p:sldId id="578" r:id="rId8"/>
    <p:sldId id="579" r:id="rId9"/>
    <p:sldId id="580" r:id="rId10"/>
    <p:sldId id="617" r:id="rId11"/>
    <p:sldId id="608" r:id="rId12"/>
    <p:sldId id="609" r:id="rId13"/>
    <p:sldId id="611" r:id="rId14"/>
    <p:sldId id="615" r:id="rId15"/>
    <p:sldId id="614" r:id="rId16"/>
    <p:sldId id="616" r:id="rId17"/>
    <p:sldId id="613" r:id="rId18"/>
    <p:sldId id="612" r:id="rId19"/>
    <p:sldId id="581" r:id="rId20"/>
    <p:sldId id="6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4" autoAdjust="0"/>
    <p:restoredTop sz="94088" autoAdjust="0"/>
  </p:normalViewPr>
  <p:slideViewPr>
    <p:cSldViewPr snapToGrid="0" snapToObjects="1">
      <p:cViewPr varScale="1">
        <p:scale>
          <a:sx n="169" d="100"/>
          <a:sy n="169" d="100"/>
        </p:scale>
        <p:origin x="648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A142-D927-FC43-8479-DB3CBA57B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8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7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image" Target="../media/image26.tiff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EAC72E-BC9F-BC44-AA55-319D6E585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909E00-D6A8-2748-85DB-E6E1B566E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30507-4BA0-B54F-B9A4-7C8CCBFAE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7DA86-2D0F-C046-AE3C-97EC0C409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368EE-DC2B-A745-BD04-04A8E389D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C2CE18-1504-924F-8082-74F972AE6E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9DFC4-2DE6-B64B-8172-990A29F76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460861-4311-8A46-B439-F5F6F00A1E42}"/>
              </a:ext>
            </a:extLst>
          </p:cNvPr>
          <p:cNvGrpSpPr/>
          <p:nvPr userDrawn="1"/>
        </p:nvGrpSpPr>
        <p:grpSpPr>
          <a:xfrm>
            <a:off x="2543488" y="2704874"/>
            <a:ext cx="3730321" cy="3458750"/>
            <a:chOff x="2543488" y="2704874"/>
            <a:chExt cx="3730321" cy="34587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C19DD10-4642-C644-9606-6E242A418B54}"/>
                </a:ext>
              </a:extLst>
            </p:cNvPr>
            <p:cNvGrpSpPr/>
            <p:nvPr/>
          </p:nvGrpSpPr>
          <p:grpSpPr>
            <a:xfrm>
              <a:off x="2543489" y="4254890"/>
              <a:ext cx="3416667" cy="365760"/>
              <a:chOff x="5325979" y="3623456"/>
              <a:chExt cx="3416667" cy="365760"/>
            </a:xfrm>
          </p:grpSpPr>
          <p:sp>
            <p:nvSpPr>
              <p:cNvPr id="79" name="Text Placeholder 32">
                <a:extLst>
                  <a:ext uri="{FF2B5EF4-FFF2-40B4-BE49-F238E27FC236}">
                    <a16:creationId xmlns:a16="http://schemas.microsoft.com/office/drawing/2014/main" id="{8B79CC8F-8DDE-3544-BE3C-B01BB2FA4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3339" y="364244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80" name="Picture 79" descr="1420947842_social_style_3_flikr-128.png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5CB8ACF5-91B2-F540-B7BC-9A3131BCE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62345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BBE9563-397C-0042-A71B-BEE9249C2347}"/>
                </a:ext>
              </a:extLst>
            </p:cNvPr>
            <p:cNvGrpSpPr/>
            <p:nvPr/>
          </p:nvGrpSpPr>
          <p:grpSpPr>
            <a:xfrm>
              <a:off x="2543488" y="4771562"/>
              <a:ext cx="3636602" cy="365760"/>
              <a:chOff x="-1937034" y="7213453"/>
              <a:chExt cx="3636602" cy="365760"/>
            </a:xfrm>
          </p:grpSpPr>
          <p:sp>
            <p:nvSpPr>
              <p:cNvPr id="52" name="Text Placeholder 32">
                <a:extLst>
                  <a:ext uri="{FF2B5EF4-FFF2-40B4-BE49-F238E27FC236}">
                    <a16:creationId xmlns:a16="http://schemas.microsoft.com/office/drawing/2014/main" id="{CAC083F4-18E4-C344-BD5B-857B07FA1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69674" y="723377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8" name="Picture 77" descr="1420948164_social_style_3_in-128.png">
                <a:hlinkClick r:id="rId7" action="ppaction://hlinkfile"/>
                <a:extLst>
                  <a:ext uri="{FF2B5EF4-FFF2-40B4-BE49-F238E27FC236}">
                    <a16:creationId xmlns:a16="http://schemas.microsoft.com/office/drawing/2014/main" id="{21B16AE8-C822-B443-8650-9FC946901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37034" y="721345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9925D40-D446-4546-9C49-4DF9D4E65D2B}"/>
                </a:ext>
              </a:extLst>
            </p:cNvPr>
            <p:cNvGrpSpPr/>
            <p:nvPr/>
          </p:nvGrpSpPr>
          <p:grpSpPr>
            <a:xfrm>
              <a:off x="2543489" y="2704874"/>
              <a:ext cx="2809587" cy="365760"/>
              <a:chOff x="1235726" y="2705976"/>
              <a:chExt cx="2809587" cy="365760"/>
            </a:xfrm>
          </p:grpSpPr>
          <p:sp>
            <p:nvSpPr>
              <p:cNvPr id="50" name="Text Placeholder 32">
                <a:extLst>
                  <a:ext uri="{FF2B5EF4-FFF2-40B4-BE49-F238E27FC236}">
                    <a16:creationId xmlns:a16="http://schemas.microsoft.com/office/drawing/2014/main" id="{E015D2C2-EC9B-B747-8F93-A84F7CFA9D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7" y="27262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1" name="Picture 50" descr="1420948433_social_style_3_twiter-128.png">
                <a:hlinkClick r:id="rId10" action="ppaction://hlinkfile"/>
                <a:extLst>
                  <a:ext uri="{FF2B5EF4-FFF2-40B4-BE49-F238E27FC236}">
                    <a16:creationId xmlns:a16="http://schemas.microsoft.com/office/drawing/2014/main" id="{122B18B9-4927-AD48-B5BF-E3B9EF362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27059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C454DC-2299-7546-8D1E-C0205D191FC8}"/>
                </a:ext>
              </a:extLst>
            </p:cNvPr>
            <p:cNvGrpSpPr/>
            <p:nvPr/>
          </p:nvGrpSpPr>
          <p:grpSpPr>
            <a:xfrm>
              <a:off x="2543489" y="3221546"/>
              <a:ext cx="3730320" cy="365760"/>
              <a:chOff x="1235727" y="3286065"/>
              <a:chExt cx="3730320" cy="365760"/>
            </a:xfrm>
          </p:grpSpPr>
          <p:sp>
            <p:nvSpPr>
              <p:cNvPr id="48" name="Text Placeholder 32">
                <a:extLst>
                  <a:ext uri="{FF2B5EF4-FFF2-40B4-BE49-F238E27FC236}">
                    <a16:creationId xmlns:a16="http://schemas.microsoft.com/office/drawing/2014/main" id="{21AB2B95-FD8B-AF40-96AB-E8D4535DDA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306385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41_social_style_3_facebook-128.png">
                <a:hlinkClick r:id="rId13" action="ppaction://hlinkfile"/>
                <a:extLst>
                  <a:ext uri="{FF2B5EF4-FFF2-40B4-BE49-F238E27FC236}">
                    <a16:creationId xmlns:a16="http://schemas.microsoft.com/office/drawing/2014/main" id="{76FA3B02-9F22-714C-B4AF-C68A7A96E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286065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592D17-70E8-0048-8103-26A83D8A326F}"/>
                </a:ext>
              </a:extLst>
            </p:cNvPr>
            <p:cNvGrpSpPr/>
            <p:nvPr/>
          </p:nvGrpSpPr>
          <p:grpSpPr>
            <a:xfrm>
              <a:off x="2543489" y="3738218"/>
              <a:ext cx="3636602" cy="365760"/>
              <a:chOff x="1235726" y="3877365"/>
              <a:chExt cx="3636602" cy="365760"/>
            </a:xfrm>
          </p:grpSpPr>
          <p:pic>
            <p:nvPicPr>
              <p:cNvPr id="46" name="Picture 45" descr="1420948149_social_style_3_youtube-128.png">
                <a:hlinkClick r:id="rId15" action="ppaction://hlinkfile"/>
                <a:extLst>
                  <a:ext uri="{FF2B5EF4-FFF2-40B4-BE49-F238E27FC236}">
                    <a16:creationId xmlns:a16="http://schemas.microsoft.com/office/drawing/2014/main" id="{626790A6-DCF9-8D48-9234-E6C7079E3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87736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7" name="Text Placeholder 32">
                <a:extLst>
                  <a:ext uri="{FF2B5EF4-FFF2-40B4-BE49-F238E27FC236}">
                    <a16:creationId xmlns:a16="http://schemas.microsoft.com/office/drawing/2014/main" id="{7E8B4782-229F-D345-B2E3-7FFDA88949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89117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115CA6-BFE1-2A40-88BC-871DC1DE5654}"/>
                </a:ext>
              </a:extLst>
            </p:cNvPr>
            <p:cNvGrpSpPr/>
            <p:nvPr/>
          </p:nvGrpSpPr>
          <p:grpSpPr>
            <a:xfrm>
              <a:off x="2543488" y="5288234"/>
              <a:ext cx="2586167" cy="365760"/>
              <a:chOff x="2153219" y="3724952"/>
              <a:chExt cx="2586167" cy="365760"/>
            </a:xfrm>
          </p:grpSpPr>
          <p:sp>
            <p:nvSpPr>
              <p:cNvPr id="44" name="Text Placeholder 32">
                <a:extLst>
                  <a:ext uri="{FF2B5EF4-FFF2-40B4-BE49-F238E27FC236}">
                    <a16:creationId xmlns:a16="http://schemas.microsoft.com/office/drawing/2014/main" id="{06160A1C-8D83-4143-A209-97B0503245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579" y="3745272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233AF1F-3F7D-4E4A-A60A-89645C2E5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3219" y="3724952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0190BB-1598-9941-85DC-D2C9F14016B1}"/>
                </a:ext>
              </a:extLst>
            </p:cNvPr>
            <p:cNvGrpSpPr/>
            <p:nvPr/>
          </p:nvGrpSpPr>
          <p:grpSpPr>
            <a:xfrm>
              <a:off x="2543489" y="5804907"/>
              <a:ext cx="3416667" cy="358717"/>
              <a:chOff x="3261944" y="4629782"/>
              <a:chExt cx="3416667" cy="358717"/>
            </a:xfrm>
          </p:grpSpPr>
          <p:sp>
            <p:nvSpPr>
              <p:cNvPr id="42" name="Text Placeholder 32">
                <a:extLst>
                  <a:ext uri="{FF2B5EF4-FFF2-40B4-BE49-F238E27FC236}">
                    <a16:creationId xmlns:a16="http://schemas.microsoft.com/office/drawing/2014/main" id="{44CC26DF-F3A9-6040-BD47-0888F4D5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9304" y="4648774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B08B44F-7FCD-D44D-BC3A-D33B58C3A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1944" y="4629782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886C9C-B70F-6A45-8B7F-70ABF2D43829}"/>
              </a:ext>
            </a:extLst>
          </p:cNvPr>
          <p:cNvGrpSpPr/>
          <p:nvPr userDrawn="1"/>
        </p:nvGrpSpPr>
        <p:grpSpPr>
          <a:xfrm>
            <a:off x="3298538" y="2425013"/>
            <a:ext cx="3479950" cy="3687642"/>
            <a:chOff x="3298538" y="2425013"/>
            <a:chExt cx="3479950" cy="3687642"/>
          </a:xfrm>
        </p:grpSpPr>
        <p:sp>
          <p:nvSpPr>
            <p:cNvPr id="47" name="Text Placeholder 32">
              <a:extLst>
                <a:ext uri="{FF2B5EF4-FFF2-40B4-BE49-F238E27FC236}">
                  <a16:creationId xmlns:a16="http://schemas.microsoft.com/office/drawing/2014/main" id="{2594017B-5253-914C-A1A3-9A99EB72B615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301280" y="2425013"/>
              <a:ext cx="3477208" cy="34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500" dirty="0">
                  <a:solidFill>
                    <a:schemeClr val="bg1"/>
                  </a:solidFill>
                  <a:latin typeface="+mn-lt"/>
                  <a:cs typeface="Arial"/>
                </a:rPr>
                <a:t>Visit us at </a:t>
              </a:r>
              <a:r>
                <a:rPr lang="en-US" sz="1500" b="1" dirty="0" err="1">
                  <a:solidFill>
                    <a:schemeClr val="bg1"/>
                  </a:solidFill>
                  <a:latin typeface="+mn-lt"/>
                  <a:cs typeface="Arial"/>
                </a:rPr>
                <a:t>icann.org</a:t>
              </a:r>
              <a:endParaRPr lang="en-US" sz="1500" b="1" dirty="0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F86EE4-7681-C34B-9BC2-986CF7229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716655"/>
              <a:ext cx="2365413" cy="396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D2F57C0-0620-0941-963A-31E38DE5D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732889"/>
              <a:ext cx="2310353" cy="396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7E020FD-9FA6-C448-B76E-59B68FA4EA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224771"/>
              <a:ext cx="1893176" cy="396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B8D9F8B-B8ED-3C45-B105-FBD590C35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257243"/>
              <a:ext cx="2291295" cy="396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D854369-2AF6-1C41-A696-53770502F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749125"/>
              <a:ext cx="2344236" cy="396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9930448-46B3-1649-A591-CBA090A18D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241007"/>
              <a:ext cx="1717413" cy="396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65180B6-3B94-DA41-9957-E68D0BEAF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2765361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97094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37E06-4DAB-9340-8DA3-518A1CE73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0284D-1677-1E49-BAEF-55E42E410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3D0E7-7018-2F49-81A6-FD266ED89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E8604-13C1-5547-8AAD-05CEBDE8A9C3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hnologue.com/about/language-statu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announcements/details/proposal-for-latin-script-root-zone-label-generation-rules-23-9-2021-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1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50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0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announcements/details/proposal-for-latin-script-root-zone-label-generation-rules-23-9-2021-en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9F46A0-CB8D-004B-B200-5E62561CC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2"/>
            <a:ext cx="9143998" cy="6855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4E211-75B3-6D46-898B-C4E40C35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48917"/>
            <a:ext cx="5115442" cy="2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F54E6F-AB18-6B48-8403-C66ED4A4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– continued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A2D344-F8FD-8C4B-B906-0EB09CF68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403350"/>
            <a:ext cx="7226300" cy="405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57EB0-8429-9E4B-BB26-F98373962999}"/>
              </a:ext>
            </a:extLst>
          </p:cNvPr>
          <p:cNvSpPr txBox="1"/>
          <p:nvPr/>
        </p:nvSpPr>
        <p:spPr>
          <a:xfrm>
            <a:off x="460772" y="626930"/>
            <a:ext cx="750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Definitions of the EGIDS scale levels can be found at </a:t>
            </a:r>
            <a:r>
              <a:rPr lang="en-US" dirty="0">
                <a:hlinkClick r:id="rId3"/>
              </a:rPr>
              <a:t>https://www.ethnologue.com/about/language-status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19998-83FB-C748-882E-215F5114FC46}"/>
              </a:ext>
            </a:extLst>
          </p:cNvPr>
          <p:cNvSpPr txBox="1"/>
          <p:nvPr/>
        </p:nvSpPr>
        <p:spPr>
          <a:xfrm>
            <a:off x="460772" y="5661819"/>
            <a:ext cx="7504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Level 6 and above are excluded here for clarity.</a:t>
            </a:r>
          </a:p>
        </p:txBody>
      </p:sp>
    </p:spTree>
    <p:extLst>
      <p:ext uri="{BB962C8B-B14F-4D97-AF65-F5344CB8AC3E}">
        <p14:creationId xmlns:p14="http://schemas.microsoft.com/office/powerpoint/2010/main" val="386968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4 –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Appendix B has a complete list of all languages selected using those criteria. For each language in that list the following information is listed:</a:t>
            </a:r>
          </a:p>
          <a:p>
            <a:pPr lvl="2"/>
            <a:r>
              <a:rPr lang="en-US" dirty="0"/>
              <a:t>Language name (in some cases the name in different languages)</a:t>
            </a:r>
          </a:p>
          <a:p>
            <a:pPr lvl="2"/>
            <a:r>
              <a:rPr lang="en-US" dirty="0"/>
              <a:t>The ISO 639-3 three-letter language code</a:t>
            </a:r>
          </a:p>
          <a:p>
            <a:pPr lvl="2"/>
            <a:r>
              <a:rPr lang="en-US" dirty="0"/>
              <a:t>The EGIDS level for the language</a:t>
            </a:r>
          </a:p>
          <a:p>
            <a:pPr lvl="1"/>
            <a:r>
              <a:rPr lang="en-US" dirty="0"/>
              <a:t>Characters used by selected languages were identified.</a:t>
            </a:r>
          </a:p>
          <a:p>
            <a:pPr lvl="2"/>
            <a:r>
              <a:rPr lang="en-US" dirty="0"/>
              <a:t>The character set of each language is not documented in the report, but they can be found through the reference for each language found in Chapter 9.</a:t>
            </a:r>
          </a:p>
          <a:p>
            <a:pPr lvl="1"/>
            <a:r>
              <a:rPr lang="en-US" dirty="0"/>
              <a:t>Candidates for in-script and cross-script variants were identified (more on that below).</a:t>
            </a:r>
          </a:p>
        </p:txBody>
      </p:sp>
    </p:spTree>
    <p:extLst>
      <p:ext uri="{BB962C8B-B14F-4D97-AF65-F5344CB8AC3E}">
        <p14:creationId xmlns:p14="http://schemas.microsoft.com/office/powerpoint/2010/main" val="135314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5: Repertoire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repertoire of Latin script in the proposal is based on Unicode "code point".</a:t>
            </a:r>
          </a:p>
          <a:p>
            <a:pPr lvl="1"/>
            <a:r>
              <a:rPr lang="en-US" dirty="0"/>
              <a:t>In the simple case, a code point is a character, such as "a".</a:t>
            </a:r>
          </a:p>
          <a:p>
            <a:pPr lvl="1"/>
            <a:r>
              <a:rPr lang="en-US" dirty="0"/>
              <a:t>A code point can also be a modifying mark used in combination with another code point to form a character, e.g. "g" + "~" </a:t>
            </a:r>
            <a:r>
              <a:rPr lang="en-US" dirty="0">
                <a:sym typeface="Wingdings" pitchFamily="2" charset="2"/>
              </a:rPr>
              <a:t> "</a:t>
            </a:r>
            <a:r>
              <a:rPr lang="en-GB" dirty="0"/>
              <a:t>g̃"</a:t>
            </a:r>
          </a:p>
          <a:p>
            <a:pPr lvl="1"/>
            <a:r>
              <a:rPr lang="en-GB" dirty="0"/>
              <a:t>In many cases, Unicode has a precomposed code point in which the base character is combined with an accent, e.g. "</a:t>
            </a:r>
            <a:r>
              <a:rPr lang="en-GB" dirty="0" err="1"/>
              <a:t>á</a:t>
            </a:r>
            <a:r>
              <a:rPr lang="en-GB" dirty="0"/>
              <a:t>". Such precomposed code points are always used when available.</a:t>
            </a:r>
          </a:p>
          <a:p>
            <a:r>
              <a:rPr lang="en-GB" dirty="0"/>
              <a:t>The principles for including or not including a character identified in a language are spelled out in the introduction to Chapter 5.</a:t>
            </a:r>
          </a:p>
        </p:txBody>
      </p:sp>
    </p:spTree>
    <p:extLst>
      <p:ext uri="{BB962C8B-B14F-4D97-AF65-F5344CB8AC3E}">
        <p14:creationId xmlns:p14="http://schemas.microsoft.com/office/powerpoint/2010/main" val="72855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 –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Latin GP's proposed repertoire lists 218 characters.</a:t>
            </a:r>
          </a:p>
          <a:p>
            <a:pPr lvl="1"/>
            <a:r>
              <a:rPr lang="en-GB" dirty="0"/>
              <a:t>197 characters of the simple type of one code point</a:t>
            </a:r>
          </a:p>
          <a:p>
            <a:pPr lvl="1"/>
            <a:r>
              <a:rPr lang="en-GB" dirty="0"/>
              <a:t>21 characters formed by a sequence of two or more code points</a:t>
            </a:r>
          </a:p>
          <a:p>
            <a:r>
              <a:rPr lang="en-US" dirty="0"/>
              <a:t>For each character there is the following information:</a:t>
            </a:r>
          </a:p>
          <a:p>
            <a:pPr lvl="1"/>
            <a:r>
              <a:rPr lang="en-US" dirty="0"/>
              <a:t>Unicode code point code or codes if it is a sequence.</a:t>
            </a:r>
          </a:p>
          <a:p>
            <a:pPr lvl="1"/>
            <a:r>
              <a:rPr lang="en-US" dirty="0"/>
              <a:t>Language or languages that use that character for writing</a:t>
            </a:r>
          </a:p>
          <a:p>
            <a:pPr lvl="1"/>
            <a:r>
              <a:rPr lang="en-US" dirty="0"/>
              <a:t>References for the alphabets of the languages using the character</a:t>
            </a:r>
          </a:p>
          <a:p>
            <a:r>
              <a:rPr lang="en-US" dirty="0"/>
              <a:t>The list of  languages for a character is not exhaustive. The languages are there to support the inclusion.</a:t>
            </a:r>
          </a:p>
          <a:p>
            <a:r>
              <a:rPr lang="en-US" dirty="0"/>
              <a:t>For characters a-z no language is listed.</a:t>
            </a:r>
          </a:p>
        </p:txBody>
      </p:sp>
    </p:spTree>
    <p:extLst>
      <p:ext uri="{BB962C8B-B14F-4D97-AF65-F5344CB8AC3E}">
        <p14:creationId xmlns:p14="http://schemas.microsoft.com/office/powerpoint/2010/main" val="232595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 –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repertoire is also one of the main parts of the LGR XML file.</a:t>
            </a:r>
          </a:p>
          <a:p>
            <a:r>
              <a:rPr lang="en-US" dirty="0"/>
              <a:t>The repertoire in Chapter 5 is sorted numerically by code point code.</a:t>
            </a:r>
          </a:p>
          <a:p>
            <a:pPr lvl="1"/>
            <a:r>
              <a:rPr lang="en-US" dirty="0"/>
              <a:t>The same repertoire, grouped by glyph shape, is found in Appendix 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9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5 – continued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4 in Chapter 5 (5.4) lists excluded characters</a:t>
            </a:r>
          </a:p>
          <a:p>
            <a:pPr lvl="1"/>
            <a:r>
              <a:rPr lang="en-US" dirty="0"/>
              <a:t>The excluded characters listed there are characters attested in at least one selected language, but which cannot be included because they do not belong to MSR.</a:t>
            </a:r>
          </a:p>
          <a:p>
            <a:pPr lvl="2"/>
            <a:r>
              <a:rPr lang="en-US" dirty="0"/>
              <a:t>The LGR procedure requires that only characters included in MSR be selected.</a:t>
            </a:r>
          </a:p>
          <a:p>
            <a:pPr lvl="2"/>
            <a:r>
              <a:rPr lang="en-US" dirty="0"/>
              <a:t>The MSR is a result of a pre-process where characters are excluded due to one or several criteria, e.g. not protocol valid or similar to a punctuation mark.</a:t>
            </a:r>
          </a:p>
          <a:p>
            <a:pPr lvl="2"/>
            <a:r>
              <a:rPr lang="en-US" dirty="0"/>
              <a:t>Latin GP cannot include any character not included in MSR.</a:t>
            </a:r>
          </a:p>
        </p:txBody>
      </p:sp>
    </p:spTree>
    <p:extLst>
      <p:ext uri="{BB962C8B-B14F-4D97-AF65-F5344CB8AC3E}">
        <p14:creationId xmlns:p14="http://schemas.microsoft.com/office/powerpoint/2010/main" val="386360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6: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6 covers the concept and proposal of variant rules for Latin code points (characters)</a:t>
            </a:r>
          </a:p>
          <a:p>
            <a:pPr lvl="1"/>
            <a:r>
              <a:rPr lang="en-US" dirty="0"/>
              <a:t>A variant set consists of two or more characters that in some sense are perceived as being "the same":</a:t>
            </a:r>
          </a:p>
          <a:p>
            <a:pPr lvl="2"/>
            <a:r>
              <a:rPr lang="en-US" dirty="0"/>
              <a:t>Same – or almost – the same shape</a:t>
            </a:r>
          </a:p>
          <a:p>
            <a:pPr lvl="2"/>
            <a:r>
              <a:rPr lang="en-US" dirty="0"/>
              <a:t>Used interchangeably for the whole or part of the script community</a:t>
            </a:r>
          </a:p>
          <a:p>
            <a:pPr lvl="1"/>
            <a:r>
              <a:rPr lang="en-US" dirty="0"/>
              <a:t>Two types of disposition for variants: blocked or allocatable.</a:t>
            </a:r>
          </a:p>
          <a:p>
            <a:pPr lvl="2"/>
            <a:r>
              <a:rPr lang="en-US" dirty="0"/>
              <a:t>For the Latin Script Proposal, in the majority of variant rules the variant labels are blocked.</a:t>
            </a:r>
            <a:r>
              <a:rPr lang="en-GB" dirty="0"/>
              <a:t> </a:t>
            </a:r>
            <a:endParaRPr lang="en-US" dirty="0"/>
          </a:p>
          <a:p>
            <a:pPr lvl="1"/>
            <a:r>
              <a:rPr lang="en-US" dirty="0"/>
              <a:t>In-script variants sets have members from the same script</a:t>
            </a:r>
          </a:p>
          <a:p>
            <a:pPr lvl="1"/>
            <a:r>
              <a:rPr lang="en-US" dirty="0"/>
              <a:t>Cross-script variant sets have members from different scripts, e.g. Latin, Cyrillic and Greek.</a:t>
            </a:r>
          </a:p>
          <a:p>
            <a:pPr lvl="1"/>
            <a:r>
              <a:rPr lang="en-US" dirty="0"/>
              <a:t>Some sets are a combination of the two types</a:t>
            </a:r>
          </a:p>
        </p:txBody>
      </p:sp>
    </p:spTree>
    <p:extLst>
      <p:ext uri="{BB962C8B-B14F-4D97-AF65-F5344CB8AC3E}">
        <p14:creationId xmlns:p14="http://schemas.microsoft.com/office/powerpoint/2010/main" val="316873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6 –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6, together with Appendices D.1 to D.9, contains</a:t>
            </a:r>
          </a:p>
          <a:p>
            <a:pPr lvl="1"/>
            <a:r>
              <a:rPr lang="en-US" dirty="0"/>
              <a:t>Principles for variant sets</a:t>
            </a:r>
          </a:p>
          <a:p>
            <a:pPr lvl="1"/>
            <a:r>
              <a:rPr lang="en-US" dirty="0"/>
              <a:t>Data and analyses of variant sets and candidate variant sets</a:t>
            </a:r>
          </a:p>
          <a:p>
            <a:r>
              <a:rPr lang="en-US" dirty="0"/>
              <a:t>With two exceptions all variant rules are blocking "other variants"</a:t>
            </a:r>
          </a:p>
          <a:p>
            <a:r>
              <a:rPr lang="en-US" dirty="0"/>
              <a:t>Two variant sets are special</a:t>
            </a:r>
          </a:p>
          <a:p>
            <a:pPr lvl="1"/>
            <a:r>
              <a:rPr lang="en-US" dirty="0"/>
              <a:t>Relates to older IDNA version 2003</a:t>
            </a:r>
          </a:p>
          <a:p>
            <a:pPr lvl="1"/>
            <a:r>
              <a:rPr lang="en-US" dirty="0"/>
              <a:t>Includes rules permitting allocating "other variant"</a:t>
            </a:r>
          </a:p>
          <a:p>
            <a:pPr lvl="1"/>
            <a:r>
              <a:rPr lang="en-US" dirty="0"/>
              <a:t>The two sets relate to</a:t>
            </a:r>
          </a:p>
          <a:p>
            <a:pPr lvl="2"/>
            <a:r>
              <a:rPr lang="en-US" dirty="0"/>
              <a:t>Sharp S ("</a:t>
            </a:r>
            <a:r>
              <a:rPr lang="en-GB" dirty="0" err="1"/>
              <a:t>ß</a:t>
            </a:r>
            <a:r>
              <a:rPr lang="en-US" dirty="0"/>
              <a:t>") and "ss"</a:t>
            </a:r>
          </a:p>
          <a:p>
            <a:pPr lvl="2"/>
            <a:r>
              <a:rPr lang="en-US" dirty="0"/>
              <a:t>Dotted I ("</a:t>
            </a:r>
            <a:r>
              <a:rPr lang="en-US" dirty="0" err="1"/>
              <a:t>i</a:t>
            </a:r>
            <a:r>
              <a:rPr lang="en-US" dirty="0"/>
              <a:t>") and </a:t>
            </a:r>
            <a:r>
              <a:rPr lang="en-US" dirty="0" err="1"/>
              <a:t>Dotless</a:t>
            </a:r>
            <a:r>
              <a:rPr lang="en-US" dirty="0"/>
              <a:t> I ("</a:t>
            </a:r>
            <a:r>
              <a:rPr lang="en-GB" dirty="0" err="1"/>
              <a:t>ı</a:t>
            </a:r>
            <a:r>
              <a:rPr lang="en-GB" dirty="0"/>
              <a:t>")</a:t>
            </a:r>
            <a:endParaRPr lang="en-US" dirty="0"/>
          </a:p>
          <a:p>
            <a:r>
              <a:rPr lang="en-US" dirty="0"/>
              <a:t>The Latin GP proposal of variant sets is presented in Section 6.7</a:t>
            </a:r>
          </a:p>
        </p:txBody>
      </p:sp>
    </p:spTree>
    <p:extLst>
      <p:ext uri="{BB962C8B-B14F-4D97-AF65-F5344CB8AC3E}">
        <p14:creationId xmlns:p14="http://schemas.microsoft.com/office/powerpoint/2010/main" val="321820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Appendix E: </a:t>
            </a:r>
            <a:r>
              <a:rPr lang="en-US" dirty="0" err="1"/>
              <a:t>Confusables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 E contains candidate variant sets that were rejected as variant sets but accepted as "visually confusable".</a:t>
            </a:r>
          </a:p>
          <a:p>
            <a:pPr lvl="1"/>
            <a:r>
              <a:rPr lang="en-US" dirty="0"/>
              <a:t>The appendix is not part of the formal LGR XML file.</a:t>
            </a:r>
          </a:p>
          <a:p>
            <a:pPr lvl="1"/>
            <a:r>
              <a:rPr lang="en-US" dirty="0"/>
              <a:t>The appendix is for reference for anybody doing analysis of visual similarity between two strings (TLDs or candidate TLDs).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705122" y="3061443"/>
            <a:ext cx="6359956" cy="7575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12629" y="3012461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63961" y="3016781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6879" y="3016781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5984" y="1436868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3034" y="1408841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Oct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2021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000721" y="1373195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78588" y="1373195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79847" y="2517913"/>
            <a:ext cx="1781274" cy="138707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dirty="0">
                <a:solidFill>
                  <a:srgbClr val="154A78"/>
                </a:solidFill>
                <a:cs typeface="Arial"/>
              </a:rPr>
              <a:t>Integration into the Root Zone LGR by the Integration Panel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0322" y="3354475"/>
            <a:ext cx="1190873" cy="8851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Public Comment Proceeding Opened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30971" y="3346515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ICANN 72 Prep Week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56159" y="3346516"/>
            <a:ext cx="1190873" cy="8472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Public Comment Proceeding Closed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49198" y="3346516"/>
            <a:ext cx="1190873" cy="110650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200" dirty="0">
                <a:cs typeface="Arial"/>
              </a:rPr>
              <a:t>Submit the Final Version of the RZ-LGR proposal to the Integration Panel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03" y="5449404"/>
            <a:ext cx="8103993" cy="3562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300" dirty="0">
                <a:solidFill>
                  <a:srgbClr val="154A78"/>
                </a:solidFill>
                <a:cs typeface="Arial"/>
              </a:rPr>
              <a:t>Closing Date: 23 November 2021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59"/>
            <a:ext cx="8012950" cy="791971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Public Comment Proceeding: </a:t>
            </a:r>
            <a:r>
              <a:rPr lang="en-US" sz="1600" dirty="0">
                <a:hlinkClick r:id="rId3"/>
              </a:rPr>
              <a:t>https://www.icann.org/en/announcements/details/proposal-for-latin-script-root-zone-label-generation-rules-23-9-2021-en</a:t>
            </a:r>
            <a:endParaRPr lang="en-US" sz="1700" b="1" dirty="0">
              <a:solidFill>
                <a:srgbClr val="154A78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Current Step: Ongoing Public Comment Proceeding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55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Zone Label Generation Rules (RZ-LGR)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ICANN72 Prep Week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14 October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/>
              <a:t>Engage with ICANN and IDN Program</a:t>
            </a:r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2530082" y="1723811"/>
            <a:ext cx="6600509" cy="2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9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900" b="1">
                <a:solidFill>
                  <a:schemeClr val="bg1"/>
                </a:solidFill>
                <a:latin typeface="+mn-lt"/>
                <a:cs typeface="Arial"/>
              </a:rPr>
              <a:t>icann.org/</a:t>
            </a:r>
            <a:r>
              <a:rPr lang="en-US" sz="1900" b="1" err="1">
                <a:solidFill>
                  <a:schemeClr val="bg1"/>
                </a:solidFill>
                <a:latin typeface="+mn-lt"/>
                <a:cs typeface="Arial"/>
              </a:rPr>
              <a:t>idn</a:t>
            </a:r>
            <a:endParaRPr lang="en-US" sz="19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2543490" y="1399539"/>
            <a:ext cx="5230690" cy="2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9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2530082" y="1982403"/>
            <a:ext cx="5973449" cy="2599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/>
              <a:t>Email: IDNProgram@icann.org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51602" y="4028480"/>
            <a:ext cx="3434860" cy="294786"/>
            <a:chOff x="5325979" y="4715893"/>
            <a:chExt cx="4579814" cy="393048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8" y="4734885"/>
              <a:ext cx="4112455" cy="3740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51601" y="4401995"/>
            <a:ext cx="3434860" cy="274320"/>
            <a:chOff x="1235726" y="5571713"/>
            <a:chExt cx="4579813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5" y="5592033"/>
              <a:ext cx="4112454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551602" y="2907935"/>
            <a:ext cx="3434861" cy="274320"/>
            <a:chOff x="1235726" y="3073176"/>
            <a:chExt cx="4579815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4112454" cy="32670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551601" y="3281450"/>
            <a:ext cx="3963500" cy="274320"/>
            <a:chOff x="1235727" y="3892739"/>
            <a:chExt cx="5284666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4817307" cy="3280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551601" y="3654965"/>
            <a:ext cx="3720612" cy="293790"/>
            <a:chOff x="1235726" y="4721075"/>
            <a:chExt cx="4960815" cy="39172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6"/>
              <a:ext cx="4493455" cy="3779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51602" y="5149025"/>
            <a:ext cx="3434859" cy="364998"/>
            <a:chOff x="5325979" y="3073176"/>
            <a:chExt cx="4579813" cy="486664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5"/>
              <a:ext cx="4112453" cy="46634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551602" y="4775510"/>
            <a:ext cx="4206386" cy="274320"/>
            <a:chOff x="5325979" y="5571713"/>
            <a:chExt cx="5608515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5141155" cy="345440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49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Latin Script RZ-LGR							Mats </a:t>
            </a:r>
            <a:r>
              <a:rPr lang="en-US" dirty="0" err="1"/>
              <a:t>Dufberg</a:t>
            </a:r>
            <a:br>
              <a:rPr lang="en-US" dirty="0"/>
            </a:br>
            <a:endParaRPr lang="en-US" dirty="0">
              <a:highlight>
                <a:srgbClr val="FF00FF"/>
              </a:highlight>
            </a:endParaRPr>
          </a:p>
          <a:p>
            <a:r>
              <a:rPr lang="en-US" dirty="0"/>
              <a:t>Japanese Script RZ-LGR						Hirofumi </a:t>
            </a:r>
            <a:r>
              <a:rPr lang="en-US" dirty="0" err="1"/>
              <a:t>Hotta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										(to be Confirmed) </a:t>
            </a:r>
          </a:p>
          <a:p>
            <a:r>
              <a:rPr lang="en-US" dirty="0"/>
              <a:t>Next version of Root-Zone LGR (RZ-LGR-5)	</a:t>
            </a:r>
            <a:r>
              <a:rPr lang="en-US" dirty="0" err="1"/>
              <a:t>Asmus</a:t>
            </a:r>
            <a:r>
              <a:rPr lang="en-US" dirty="0"/>
              <a:t> Freytag </a:t>
            </a:r>
            <a:br>
              <a:rPr lang="en-US" dirty="0"/>
            </a:br>
            <a:r>
              <a:rPr lang="en-US" dirty="0"/>
              <a:t>												(to be confirmed) </a:t>
            </a:r>
          </a:p>
        </p:txBody>
      </p:sp>
    </p:spTree>
    <p:extLst>
      <p:ext uri="{BB962C8B-B14F-4D97-AF65-F5344CB8AC3E}">
        <p14:creationId xmlns:p14="http://schemas.microsoft.com/office/powerpoint/2010/main" val="261237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Script Root Zone Label Generation Rules (Latin Script RZ-LGR)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Mats </a:t>
            </a:r>
            <a:r>
              <a:rPr lang="en-US" dirty="0" err="1"/>
              <a:t>Dufberg</a:t>
            </a:r>
            <a:r>
              <a:rPr lang="en-US" dirty="0"/>
              <a:t> </a:t>
            </a:r>
          </a:p>
          <a:p>
            <a:r>
              <a:rPr lang="en-US" dirty="0"/>
              <a:t>Latin Script GP Member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The Latin GP proposal of Latin script for the root zone LGR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Introduction and chapter 2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Chapter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Chapter 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Chapter 6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Topics </a:t>
            </a:r>
            <a:r>
              <a:rPr lang="en-US" dirty="0">
                <a:highlight>
                  <a:srgbClr val="FF00FF"/>
                </a:highlight>
              </a:rPr>
              <a:t>[colors]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635B30-4A7D-2E47-A390-0817C94DEF50}"/>
              </a:ext>
            </a:extLst>
          </p:cNvPr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1184F6-968F-074F-B3F7-5DC9E4ED5FBC}"/>
              </a:ext>
            </a:extLst>
          </p:cNvPr>
          <p:cNvSpPr txBox="1"/>
          <p:nvPr/>
        </p:nvSpPr>
        <p:spPr>
          <a:xfrm>
            <a:off x="6278488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Appendix E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988B9-D75B-8C4A-99A0-746E89BF07DB}"/>
              </a:ext>
            </a:extLst>
          </p:cNvPr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Proposal for Latin Script in Root Zone LGR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proposal for Latin script in root zone LGR presented by the Latin Generation Panel is out for public comment. Comments are welcome up to 2021-11-23.</a:t>
            </a:r>
          </a:p>
          <a:p>
            <a:pPr marL="0" indent="0">
              <a:buNone/>
            </a:pPr>
            <a:r>
              <a:rPr lang="en-US" dirty="0"/>
              <a:t>Link to the proposal: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https://www.icann.org/en/announcements/details/proposal-for-latin-script-root-zone-label-generation-rules-23-9-2021-en</a:t>
            </a:r>
            <a:endParaRPr lang="en-US" dirty="0"/>
          </a:p>
          <a:p>
            <a:r>
              <a:rPr lang="en-US" dirty="0"/>
              <a:t>Anyone is encouraged to review the proposal and provide comments and suggestions.</a:t>
            </a:r>
          </a:p>
          <a:p>
            <a:pPr lvl="1"/>
            <a:r>
              <a:rPr lang="en-US" dirty="0"/>
              <a:t>Both minor and major comments are welcome. All comments will be considered by the Latin GP.</a:t>
            </a:r>
          </a:p>
        </p:txBody>
      </p:sp>
    </p:spTree>
    <p:extLst>
      <p:ext uri="{BB962C8B-B14F-4D97-AF65-F5344CB8AC3E}">
        <p14:creationId xmlns:p14="http://schemas.microsoft.com/office/powerpoint/2010/main" val="40886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presentation is a walk-through of the proposal to lower the threshold for you to read and comment.</a:t>
            </a:r>
          </a:p>
          <a:p>
            <a:r>
              <a:rPr lang="en-US" dirty="0"/>
              <a:t>Focus is on the main document and its appendices.</a:t>
            </a:r>
          </a:p>
          <a:p>
            <a:r>
              <a:rPr lang="en-US" dirty="0"/>
              <a:t>The LGR XML file is the normative document.</a:t>
            </a:r>
          </a:p>
        </p:txBody>
      </p:sp>
    </p:spTree>
    <p:extLst>
      <p:ext uri="{BB962C8B-B14F-4D97-AF65-F5344CB8AC3E}">
        <p14:creationId xmlns:p14="http://schemas.microsoft.com/office/powerpoint/2010/main" val="166654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Chapters not discussed in this presentation are just short chapters with general information.</a:t>
            </a:r>
          </a:p>
          <a:p>
            <a:r>
              <a:rPr lang="en-US" dirty="0"/>
              <a:t>Chapter 2 defines the delimitation of the scripts processed by this proposal:</a:t>
            </a:r>
          </a:p>
          <a:p>
            <a:pPr lvl="1"/>
            <a:r>
              <a:rPr lang="en-US" dirty="0"/>
              <a:t>The proposal cannot include any character not included in so called Maximal Starting Repertoire (MSR).</a:t>
            </a:r>
          </a:p>
          <a:p>
            <a:pPr lvl="1"/>
            <a:r>
              <a:rPr lang="en-US" dirty="0"/>
              <a:t>MSR is a subset of IDNA protocol valid code points, which is a subset of Unicode.</a:t>
            </a:r>
          </a:p>
          <a:p>
            <a:pPr lvl="2"/>
            <a:r>
              <a:rPr lang="en-US" dirty="0"/>
              <a:t>MSR is defined by the Integration Panel.</a:t>
            </a:r>
          </a:p>
          <a:p>
            <a:pPr lvl="1"/>
            <a:r>
              <a:rPr lang="en-US" dirty="0"/>
              <a:t>Only the Latin script subset of MSR is available for the Latin proposal.</a:t>
            </a:r>
          </a:p>
          <a:p>
            <a:pPr lvl="2"/>
            <a:r>
              <a:rPr lang="en-US" dirty="0"/>
              <a:t>A few characters were added to MSR on the Latin GP's request.</a:t>
            </a:r>
          </a:p>
        </p:txBody>
      </p:sp>
    </p:spTree>
    <p:extLst>
      <p:ext uri="{BB962C8B-B14F-4D97-AF65-F5344CB8AC3E}">
        <p14:creationId xmlns:p14="http://schemas.microsoft.com/office/powerpoint/2010/main" val="157549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4: </a:t>
            </a:r>
            <a:r>
              <a:rPr lang="en-GB" dirty="0"/>
              <a:t>Development Process and Methodology </a:t>
            </a:r>
            <a:br>
              <a:rPr lang="en-GB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4 describes the work process of the Latin GP.</a:t>
            </a:r>
          </a:p>
          <a:p>
            <a:pPr lvl="1"/>
            <a:r>
              <a:rPr lang="en-US" dirty="0"/>
              <a:t>Languages using Latin script were identified and those on level 0 ("International") to 4 ("Educational") on the EGIDS scale were selected.</a:t>
            </a:r>
          </a:p>
          <a:p>
            <a:pPr lvl="1"/>
            <a:r>
              <a:rPr lang="en-US" dirty="0"/>
              <a:t>Those on level 5 ("Developing") with at least 1 million speakers were also selected.</a:t>
            </a:r>
          </a:p>
        </p:txBody>
      </p:sp>
    </p:spTree>
    <p:extLst>
      <p:ext uri="{BB962C8B-B14F-4D97-AF65-F5344CB8AC3E}">
        <p14:creationId xmlns:p14="http://schemas.microsoft.com/office/powerpoint/2010/main" val="319045373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C53DAF28-1497-7347-A441-1C7CDD623FB8}" vid="{95562B6A-A589-DF4C-B022-50DA582436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538</TotalTime>
  <Words>1535</Words>
  <Application>Microsoft Macintosh PowerPoint</Application>
  <PresentationFormat>On-screen Show (4:3)</PresentationFormat>
  <Paragraphs>150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ICANNPPT_Arial_4x3_June 2017_potx</vt:lpstr>
      <vt:lpstr>PowerPoint Presentation</vt:lpstr>
      <vt:lpstr>Root Zone Label Generation Rules (RZ-LGR) Update</vt:lpstr>
      <vt:lpstr>Agenda</vt:lpstr>
      <vt:lpstr>Latin Script Root Zone Label Generation Rules (Latin Script RZ-LGR)</vt:lpstr>
      <vt:lpstr>Topics [colors]</vt:lpstr>
      <vt:lpstr>The Proposal for Latin Script in Root Zone LGR</vt:lpstr>
      <vt:lpstr>This Presentation</vt:lpstr>
      <vt:lpstr>Introduction </vt:lpstr>
      <vt:lpstr>Chapter 4: Development Process and Methodology   </vt:lpstr>
      <vt:lpstr>Chapter 4 – continued </vt:lpstr>
      <vt:lpstr>Chapter 4 – continued </vt:lpstr>
      <vt:lpstr>Chapter 5: Repertoire   </vt:lpstr>
      <vt:lpstr>Chapter 5 – continued </vt:lpstr>
      <vt:lpstr>Chapter 5 – continued </vt:lpstr>
      <vt:lpstr>Chapter 5 – continued </vt:lpstr>
      <vt:lpstr>Chapter 6: Variants</vt:lpstr>
      <vt:lpstr>Chapter 6 – continued</vt:lpstr>
      <vt:lpstr>Appendix E: Confusables </vt:lpstr>
      <vt:lpstr>Current Step: Ongoing Public Comment Proceeding </vt:lpstr>
      <vt:lpstr>Engage with ICANN and IDN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Mats Dufberg</cp:lastModifiedBy>
  <cp:revision>15</cp:revision>
  <cp:lastPrinted>2018-03-02T16:33:35Z</cp:lastPrinted>
  <dcterms:created xsi:type="dcterms:W3CDTF">2021-09-14T14:07:52Z</dcterms:created>
  <dcterms:modified xsi:type="dcterms:W3CDTF">2021-09-30T16:28:34Z</dcterms:modified>
</cp:coreProperties>
</file>