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79"/>
    <p:restoredTop sz="94759"/>
  </p:normalViewPr>
  <p:slideViewPr>
    <p:cSldViewPr snapToGrid="0" snapToObjects="1">
      <p:cViewPr varScale="1">
        <p:scale>
          <a:sx n="94" d="100"/>
          <a:sy n="94" d="100"/>
        </p:scale>
        <p:origin x="1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E82DC-C398-7544-8B70-DA61BCEBE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C8D92-79D5-9B49-8D49-E97E14679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7D0BB-8322-7D44-B663-7C426BD6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239D7-E763-0B40-806B-CD1C8ABB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44D0B-0062-B147-8020-F93F23D2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0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9843D-3516-2146-A294-9629224C7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01B4D9-AD79-4044-8DC4-565F0FD32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9D333-9F91-AB47-95AA-C0621D5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9D1D7-9896-F84F-93C2-9931606B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20C86-FE8A-3E47-A1EB-4AC851F8C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D33686-222D-4B40-916F-DC6AC6154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211BA-EC64-B44D-82F7-5A8AF54C5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FB124-0AC4-CC42-BEBE-1F820689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09E02-D1F8-BD4C-A160-65B6C187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01056-B105-C244-8700-F8B719F36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3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80A6-0BAE-E84C-B9B4-E1290AC0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491DE-9072-2740-AD73-8134866F7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99D67-ACC5-5D4B-B319-EC461939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EA342-A153-6346-AE68-32977FFD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138AE-AF59-9748-9D29-EC865E4C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5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39BDF-E6A2-EB4B-BCC6-16B1688C8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6BB88-8A4F-CC4F-B5A1-04E0DDC1F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17597-B967-AC49-B7A1-6B35EC60A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C4A59-4B5D-CB44-B284-8C22726D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9A07F-2D95-8B42-AAF8-C31825A9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6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6AB9-ECED-D347-9FD2-F1107B64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13689-A891-204D-BC6B-52F60F1D9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E11D3-1402-1841-83BC-9E7D9F8C6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730C9-D39D-324A-BFE0-26DBD268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04C8C-7FA8-014C-9134-8F38D24D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5AC8B-616C-D442-AAD1-AC35D5BA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87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7BAB-E63F-CB40-88E6-4FF71DBC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01968-3D41-624A-AB90-5EE58FD53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548FD-302B-1740-B597-CAEAB504A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B1586-66F9-C94C-A3C0-4E3E48F80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330BF-DC1D-7445-821A-C6BEDF67B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BC1D4A-0557-F245-8A12-C233648F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8C5E9C-522F-994A-AC45-0F707BF5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553998-B2B0-714B-BE33-10C75846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3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1000-AC44-7F4A-BFD4-37DBFE0E3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1A62CF-7A69-5041-9488-C157F88E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CD9C5-F618-7844-8CB7-E13A3923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C75F3-54C3-4246-9506-332CF17F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3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65A534-3A70-8D4F-8754-7224DF786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A9BA4-625A-554A-A915-3FB7B175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69DD9-4A50-814F-8614-3662B817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7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5637-3FC7-9449-BF2A-E7735A03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05D83-81EC-614F-933D-876484C41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D1D8E-1D8E-D143-8EF5-CB210E706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CE7CE-9F75-4A4E-AAE6-11B2F33C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C287C-1CAA-0E41-85CD-21BE6826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8455B-0125-9245-A134-0576E0687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9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8536C-7952-1047-9349-822520812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68D46B-F401-F349-B85A-E4BFFE136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DC0D7-D53F-DF4E-BE78-4E8BEA8F6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473D6-ED2B-5A48-BBED-CA3FE261F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E4116-6E55-FC46-829C-C9134AB0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4E3C8-84B9-2B4D-8DD8-BEF5820A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3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44B4A-3930-4A45-A6D8-9C902619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C6874-A0AE-A84C-A259-0578408C4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C6E25-14CF-784D-86E7-94DEFE692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A2BEA-107F-7740-8373-85C9D2D4608A}" type="datetimeFigureOut">
              <a:rPr lang="en-US" smtClean="0"/>
              <a:t>9/23/21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7610A-53D8-3145-A151-3B2CB35C8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92F3D-3ED0-D048-A3E0-248E0DA69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1121-A3E4-1C4F-BCD9-7A9FF9D63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1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E3DD2-4FF4-614D-98BE-1A8BC2796E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Proposal on Latin script for the root zone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EBA60-F924-5244-8AB5-F1DD2B7A7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Compiled by the Latin Generation Panel</a:t>
            </a:r>
          </a:p>
        </p:txBody>
      </p:sp>
    </p:spTree>
    <p:extLst>
      <p:ext uri="{BB962C8B-B14F-4D97-AF65-F5344CB8AC3E}">
        <p14:creationId xmlns:p14="http://schemas.microsoft.com/office/powerpoint/2010/main" val="2534335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 4 (5.4) lists excluded characters</a:t>
            </a:r>
          </a:p>
          <a:p>
            <a:pPr lvl="1"/>
            <a:r>
              <a:rPr lang="en-US" dirty="0"/>
              <a:t>The excluded characters are characters attested in at least one selected language that cannot be included because they do not belong to MSR.</a:t>
            </a:r>
          </a:p>
          <a:p>
            <a:pPr lvl="2"/>
            <a:r>
              <a:rPr lang="en-US" dirty="0"/>
              <a:t>The LGR procedure requires that only characters included in MSR can be selected.</a:t>
            </a:r>
          </a:p>
          <a:p>
            <a:pPr lvl="2"/>
            <a:r>
              <a:rPr lang="en-US" dirty="0"/>
              <a:t>The MSR is a result of a pre-process where characters are excluded due to one or several criteria, e.g. not protocol valid or similar to a punctuation mark.</a:t>
            </a:r>
          </a:p>
          <a:p>
            <a:pPr lvl="2"/>
            <a:r>
              <a:rPr lang="en-US" dirty="0" err="1"/>
              <a:t>LatinGP</a:t>
            </a:r>
            <a:r>
              <a:rPr lang="en-US" dirty="0"/>
              <a:t> cannot include any character not included in MSR. In some cases </a:t>
            </a:r>
            <a:r>
              <a:rPr lang="en-US" dirty="0" err="1"/>
              <a:t>LatinGP</a:t>
            </a:r>
            <a:r>
              <a:rPr lang="en-US" dirty="0"/>
              <a:t> has requested characters to be included in MSR.</a:t>
            </a:r>
          </a:p>
        </p:txBody>
      </p:sp>
    </p:spTree>
    <p:extLst>
      <p:ext uri="{BB962C8B-B14F-4D97-AF65-F5344CB8AC3E}">
        <p14:creationId xmlns:p14="http://schemas.microsoft.com/office/powerpoint/2010/main" val="128250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B6416-7CD7-074E-AD93-52B573F75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DBD18-30D3-6543-82D2-16EDAB535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chapter covers the concept and proposal of variants rules for Latin code points (characters)</a:t>
            </a:r>
          </a:p>
          <a:p>
            <a:pPr lvl="1"/>
            <a:r>
              <a:rPr lang="en-US" dirty="0"/>
              <a:t>A variant set consists of two or more characters that in some sense are perceived as being "the same".</a:t>
            </a:r>
          </a:p>
          <a:p>
            <a:pPr lvl="2"/>
            <a:r>
              <a:rPr lang="en-US" dirty="0"/>
              <a:t>Same – or almost – the same shape</a:t>
            </a:r>
          </a:p>
          <a:p>
            <a:pPr lvl="2"/>
            <a:r>
              <a:rPr lang="en-US" dirty="0"/>
              <a:t>Used interchangeably for the whole or part of the script community</a:t>
            </a:r>
          </a:p>
          <a:p>
            <a:pPr lvl="1"/>
            <a:r>
              <a:rPr lang="en-US" dirty="0"/>
              <a:t>Two types of disposition for variants: block or allocatable.</a:t>
            </a:r>
          </a:p>
          <a:p>
            <a:pPr lvl="2"/>
            <a:r>
              <a:rPr lang="en-US" dirty="0"/>
              <a:t>For the Latin Script Proposal, the majority of variant rules the variant labels are blocked.</a:t>
            </a:r>
            <a:r>
              <a:rPr lang="en-GB" dirty="0"/>
              <a:t> </a:t>
            </a:r>
            <a:endParaRPr lang="en-US" dirty="0"/>
          </a:p>
          <a:p>
            <a:pPr lvl="1"/>
            <a:r>
              <a:rPr lang="en-US" dirty="0"/>
              <a:t>In-script variants sets have members from the same script</a:t>
            </a:r>
          </a:p>
          <a:p>
            <a:pPr lvl="1"/>
            <a:r>
              <a:rPr lang="en-US" dirty="0"/>
              <a:t>Cross-script variant sets have members from different scripts</a:t>
            </a:r>
          </a:p>
          <a:p>
            <a:pPr lvl="1"/>
            <a:r>
              <a:rPr lang="en-US" dirty="0"/>
              <a:t>Some sets are a combination of the two</a:t>
            </a:r>
          </a:p>
        </p:txBody>
      </p:sp>
    </p:spTree>
    <p:extLst>
      <p:ext uri="{BB962C8B-B14F-4D97-AF65-F5344CB8AC3E}">
        <p14:creationId xmlns:p14="http://schemas.microsoft.com/office/powerpoint/2010/main" val="2809758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294A-F6ED-1A48-83A7-572CD25FE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6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4FD3C-1037-8E43-9697-96BB3079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This chapter, together with appendices D.1 to D.9, contains</a:t>
            </a:r>
          </a:p>
          <a:p>
            <a:pPr lvl="2"/>
            <a:r>
              <a:rPr lang="en-US" dirty="0"/>
              <a:t>principles for variant sets</a:t>
            </a:r>
          </a:p>
          <a:p>
            <a:pPr lvl="2"/>
            <a:r>
              <a:rPr lang="en-US" dirty="0"/>
              <a:t>data and analyses of variant sets and candidate variant sets</a:t>
            </a:r>
          </a:p>
          <a:p>
            <a:pPr lvl="1"/>
            <a:r>
              <a:rPr lang="en-US" dirty="0"/>
              <a:t>With two exceptions all variant rules are blocking "other variants"</a:t>
            </a:r>
          </a:p>
          <a:p>
            <a:pPr lvl="1"/>
            <a:r>
              <a:rPr lang="en-US" dirty="0"/>
              <a:t>Two variant sets are special</a:t>
            </a:r>
          </a:p>
          <a:p>
            <a:pPr lvl="2"/>
            <a:r>
              <a:rPr lang="en-US" dirty="0"/>
              <a:t>Relates to older IDNA version 2003</a:t>
            </a:r>
          </a:p>
          <a:p>
            <a:pPr lvl="2"/>
            <a:r>
              <a:rPr lang="en-US" dirty="0"/>
              <a:t>Includes rules permitting allocating "other variant"</a:t>
            </a:r>
          </a:p>
          <a:p>
            <a:pPr lvl="2"/>
            <a:r>
              <a:rPr lang="en-US" dirty="0"/>
              <a:t>The two sets relate to</a:t>
            </a:r>
          </a:p>
          <a:p>
            <a:pPr lvl="3"/>
            <a:r>
              <a:rPr lang="en-US" dirty="0"/>
              <a:t>Sharp S ("</a:t>
            </a:r>
            <a:r>
              <a:rPr lang="en-GB" dirty="0" err="1"/>
              <a:t>ß</a:t>
            </a:r>
            <a:r>
              <a:rPr lang="en-US" dirty="0"/>
              <a:t>") and "ss"</a:t>
            </a:r>
          </a:p>
          <a:p>
            <a:pPr lvl="3"/>
            <a:r>
              <a:rPr lang="en-US" dirty="0"/>
              <a:t>Dotted I ("</a:t>
            </a:r>
            <a:r>
              <a:rPr lang="en-US" dirty="0" err="1"/>
              <a:t>i</a:t>
            </a:r>
            <a:r>
              <a:rPr lang="en-US" dirty="0"/>
              <a:t>") and </a:t>
            </a:r>
            <a:r>
              <a:rPr lang="en-US" dirty="0" err="1"/>
              <a:t>Dotless</a:t>
            </a:r>
            <a:r>
              <a:rPr lang="en-US" dirty="0"/>
              <a:t> I ("</a:t>
            </a:r>
            <a:r>
              <a:rPr lang="en-GB" dirty="0" err="1"/>
              <a:t>ı</a:t>
            </a:r>
            <a:r>
              <a:rPr lang="en-GB" dirty="0"/>
              <a:t>")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LatinGP</a:t>
            </a:r>
            <a:r>
              <a:rPr lang="en-US" dirty="0"/>
              <a:t> proposal of variant sets is presented in section 6.7</a:t>
            </a:r>
          </a:p>
        </p:txBody>
      </p:sp>
    </p:spTree>
    <p:extLst>
      <p:ext uri="{BB962C8B-B14F-4D97-AF65-F5344CB8AC3E}">
        <p14:creationId xmlns:p14="http://schemas.microsoft.com/office/powerpoint/2010/main" val="3525827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17F6B-8719-274F-A806-C3F256FF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3DB23-1FA9-9D45-863D-AC46C34F7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appendix contains candidate variant sets that were rejected as variant sets but accepted as "visually confusable".</a:t>
            </a:r>
          </a:p>
          <a:p>
            <a:pPr lvl="1"/>
            <a:r>
              <a:rPr lang="en-US" dirty="0"/>
              <a:t>The appendix is not part of the formal LGR.</a:t>
            </a:r>
          </a:p>
          <a:p>
            <a:pPr lvl="1"/>
            <a:r>
              <a:rPr lang="en-US" dirty="0"/>
              <a:t>The appendix is for reference </a:t>
            </a:r>
            <a:r>
              <a:rPr lang="en-US"/>
              <a:t>for anybody </a:t>
            </a:r>
            <a:r>
              <a:rPr lang="en-US" dirty="0"/>
              <a:t>doing analysis of visual similarity between two strings (TLDs or candidate TLDs).</a:t>
            </a:r>
          </a:p>
        </p:txBody>
      </p:sp>
    </p:spTree>
    <p:extLst>
      <p:ext uri="{BB962C8B-B14F-4D97-AF65-F5344CB8AC3E}">
        <p14:creationId xmlns:p14="http://schemas.microsoft.com/office/powerpoint/2010/main" val="106095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7882-AA2C-5143-B6BF-D93FE6721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308D2-501E-4E47-91D2-63CA02E56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proposal is out for public comment from 2021-09-23, to be ended at 2021-11-xx</a:t>
            </a:r>
          </a:p>
        </p:txBody>
      </p:sp>
    </p:spTree>
    <p:extLst>
      <p:ext uri="{BB962C8B-B14F-4D97-AF65-F5344CB8AC3E}">
        <p14:creationId xmlns:p14="http://schemas.microsoft.com/office/powerpoint/2010/main" val="357874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DB173-DB9B-524D-B114-7DABA344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of </a:t>
            </a:r>
            <a:r>
              <a:rPr lang="en-US" dirty="0" err="1"/>
              <a:t>LatinGP</a:t>
            </a:r>
            <a:r>
              <a:rPr lang="en-US" dirty="0"/>
              <a:t> proposal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83ED3E-8371-824F-9826-8517BC9D6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"Proposal for a Latin Script Root Zone LGR" -- main description (pdf)</a:t>
            </a:r>
          </a:p>
          <a:p>
            <a:pPr lvl="1"/>
            <a:r>
              <a:rPr lang="en-US" dirty="0"/>
              <a:t>14 Appendices to the main description (pdf)</a:t>
            </a:r>
          </a:p>
          <a:p>
            <a:r>
              <a:rPr lang="en-US" dirty="0"/>
              <a:t>LGR document (xml)</a:t>
            </a:r>
          </a:p>
          <a:p>
            <a:r>
              <a:rPr lang="en-US" dirty="0"/>
              <a:t>HTML version of the LGR document (html)</a:t>
            </a:r>
          </a:p>
          <a:p>
            <a:r>
              <a:rPr lang="en-US" dirty="0"/>
              <a:t>Test labels (txt)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77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CC805-DEF3-0845-B337-658A85B70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457C9-D82D-CB46-8998-ADE148AE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is a walk-through of the proposal to lower the threshold for you to read and comment.</a:t>
            </a:r>
          </a:p>
          <a:p>
            <a:r>
              <a:rPr lang="en-US" dirty="0"/>
              <a:t>Focus is on the main document and its appendices.</a:t>
            </a:r>
          </a:p>
          <a:p>
            <a:r>
              <a:rPr lang="en-US" dirty="0"/>
              <a:t>The LGR document is the normative document.</a:t>
            </a:r>
          </a:p>
        </p:txBody>
      </p:sp>
    </p:spTree>
    <p:extLst>
      <p:ext uri="{BB962C8B-B14F-4D97-AF65-F5344CB8AC3E}">
        <p14:creationId xmlns:p14="http://schemas.microsoft.com/office/powerpoint/2010/main" val="276586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chapter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Chapters not commented in this presentation are just short with general information.</a:t>
            </a:r>
          </a:p>
          <a:p>
            <a:r>
              <a:rPr lang="en-US" dirty="0"/>
              <a:t>Chapter 2 defines the limitation of the scripts processed by this proposal:</a:t>
            </a:r>
          </a:p>
          <a:p>
            <a:pPr lvl="1"/>
            <a:r>
              <a:rPr lang="en-US" dirty="0"/>
              <a:t>The proposal cannot include any character not included in so called MSR.</a:t>
            </a:r>
          </a:p>
          <a:p>
            <a:pPr lvl="1"/>
            <a:r>
              <a:rPr lang="en-US" dirty="0"/>
              <a:t>MSR is a subset of IDNA valid code points, which is a subset of Unicode. MSR is defined by the Integration Panel.</a:t>
            </a:r>
          </a:p>
          <a:p>
            <a:pPr lvl="1"/>
            <a:r>
              <a:rPr lang="en-US" dirty="0"/>
              <a:t>Only the Latin script subset of MSR is available for the Latin proposal.</a:t>
            </a:r>
          </a:p>
          <a:p>
            <a:pPr lvl="2"/>
            <a:r>
              <a:rPr lang="en-US" dirty="0"/>
              <a:t>A few characters were added to MSR on the </a:t>
            </a:r>
            <a:r>
              <a:rPr lang="en-US" dirty="0" err="1"/>
              <a:t>LatinGP</a:t>
            </a:r>
            <a:r>
              <a:rPr lang="en-US" dirty="0"/>
              <a:t> request.</a:t>
            </a:r>
          </a:p>
        </p:txBody>
      </p:sp>
    </p:spTree>
    <p:extLst>
      <p:ext uri="{BB962C8B-B14F-4D97-AF65-F5344CB8AC3E}">
        <p14:creationId xmlns:p14="http://schemas.microsoft.com/office/powerpoint/2010/main" val="2403723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Describes the work process of </a:t>
            </a:r>
            <a:r>
              <a:rPr lang="en-US" dirty="0" err="1"/>
              <a:t>LatinGP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Languages using Latin script were identified and those on level 0 ("International") to 4 ("Educational") on the EGIDS scale were selected. </a:t>
            </a:r>
          </a:p>
          <a:p>
            <a:pPr lvl="2"/>
            <a:r>
              <a:rPr lang="en-US" dirty="0"/>
              <a:t>Level 4: "The language is in vigorous use, with standardization and literature being sustained through a widespread system of institutionally supported education."</a:t>
            </a:r>
          </a:p>
          <a:p>
            <a:pPr lvl="1"/>
            <a:r>
              <a:rPr lang="en-US" dirty="0"/>
              <a:t>Those on level 5 ("Developing") with at least 1 million speakers were also selected.</a:t>
            </a:r>
          </a:p>
          <a:p>
            <a:pPr lvl="2"/>
            <a:r>
              <a:rPr lang="en-US" dirty="0"/>
              <a:t>Level 5: The language is in vigorous use, with literature in a standardized form being used by some though this is not yet widespread or sustainable."</a:t>
            </a:r>
          </a:p>
          <a:p>
            <a:pPr lvl="1"/>
            <a:r>
              <a:rPr lang="en-US" dirty="0"/>
              <a:t>Appendix B has a complete list of all languages selected by the criteria. For each language in that list the following information is listed:</a:t>
            </a:r>
          </a:p>
          <a:p>
            <a:pPr lvl="3"/>
            <a:r>
              <a:rPr lang="en-US" dirty="0"/>
              <a:t>Language name (in some cases the name in different languages)</a:t>
            </a:r>
          </a:p>
          <a:p>
            <a:pPr lvl="3"/>
            <a:r>
              <a:rPr lang="en-US" dirty="0"/>
              <a:t>The ISO 639-3 three-letter language code</a:t>
            </a:r>
          </a:p>
          <a:p>
            <a:pPr lvl="3"/>
            <a:r>
              <a:rPr lang="en-US" dirty="0"/>
              <a:t>The EGIDS scale value for the language</a:t>
            </a:r>
          </a:p>
        </p:txBody>
      </p:sp>
    </p:spTree>
    <p:extLst>
      <p:ext uri="{BB962C8B-B14F-4D97-AF65-F5344CB8AC3E}">
        <p14:creationId xmlns:p14="http://schemas.microsoft.com/office/powerpoint/2010/main" val="755502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6B5B9-58EA-294F-8B39-44759848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4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8254-384F-CF4F-9959-0A5EE75B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Appendix B has a complete list of all languages selected by the criteria. For each language in that list the following information is listed:</a:t>
            </a:r>
          </a:p>
          <a:p>
            <a:pPr lvl="2"/>
            <a:r>
              <a:rPr lang="en-US" dirty="0"/>
              <a:t>Language name (in some cases the name in different languages)</a:t>
            </a:r>
          </a:p>
          <a:p>
            <a:pPr lvl="2"/>
            <a:r>
              <a:rPr lang="en-US" dirty="0"/>
              <a:t>The ISO 639-3 three-letter language code</a:t>
            </a:r>
          </a:p>
          <a:p>
            <a:pPr lvl="2"/>
            <a:r>
              <a:rPr lang="en-US" dirty="0"/>
              <a:t>The EGIDS value for the language</a:t>
            </a:r>
          </a:p>
          <a:p>
            <a:pPr lvl="1"/>
            <a:r>
              <a:rPr lang="en-US" dirty="0"/>
              <a:t>Characters used by selected languages were identified.</a:t>
            </a:r>
          </a:p>
          <a:p>
            <a:pPr lvl="2"/>
            <a:r>
              <a:rPr lang="en-US" dirty="0"/>
              <a:t>The character set of each language is not documented in the report, but they can be found through the reference for each language found in the chapter 9.</a:t>
            </a:r>
          </a:p>
          <a:p>
            <a:pPr lvl="1"/>
            <a:r>
              <a:rPr lang="en-US" dirty="0"/>
              <a:t>Candidates for in-script and cross-script variants were identified (more on that below).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32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repertoire of Latin script in the proposal.</a:t>
            </a:r>
          </a:p>
          <a:p>
            <a:pPr lvl="1"/>
            <a:r>
              <a:rPr lang="en-US" dirty="0"/>
              <a:t>The repertoire is based of the notion of Unicode unit "code point".</a:t>
            </a:r>
          </a:p>
          <a:p>
            <a:pPr lvl="2"/>
            <a:r>
              <a:rPr lang="en-US" dirty="0"/>
              <a:t>In the simple case, a code point is a character, such as "a".</a:t>
            </a:r>
          </a:p>
          <a:p>
            <a:pPr lvl="2"/>
            <a:r>
              <a:rPr lang="en-US" dirty="0"/>
              <a:t>A code point can also be a modifying mark used in combination with another code point to form a character, e.g. "g" + "~" </a:t>
            </a:r>
            <a:r>
              <a:rPr lang="en-US" dirty="0">
                <a:sym typeface="Wingdings" pitchFamily="2" charset="2"/>
              </a:rPr>
              <a:t> "</a:t>
            </a:r>
            <a:r>
              <a:rPr lang="en-GB" dirty="0"/>
              <a:t>g̃"</a:t>
            </a:r>
          </a:p>
          <a:p>
            <a:pPr lvl="1"/>
            <a:r>
              <a:rPr lang="en-GB" dirty="0"/>
              <a:t>The principles for including or not including a character identified in a language are spelled out as an introduction in this chapter.</a:t>
            </a:r>
          </a:p>
          <a:p>
            <a:pPr lvl="1"/>
            <a:r>
              <a:rPr lang="en-GB" dirty="0"/>
              <a:t>The repertoire lists 218 characters, which forms the </a:t>
            </a:r>
            <a:r>
              <a:rPr lang="en-GB" dirty="0" err="1"/>
              <a:t>LatinGP</a:t>
            </a:r>
            <a:r>
              <a:rPr lang="en-GB" dirty="0"/>
              <a:t> proposal.</a:t>
            </a:r>
          </a:p>
          <a:p>
            <a:pPr lvl="2"/>
            <a:r>
              <a:rPr lang="en-GB" dirty="0"/>
              <a:t>197 characters of the simple type of one code point</a:t>
            </a:r>
          </a:p>
          <a:p>
            <a:pPr lvl="2"/>
            <a:r>
              <a:rPr lang="en-GB" dirty="0"/>
              <a:t>21 characters formed by a sequence of two or more code points</a:t>
            </a:r>
          </a:p>
        </p:txBody>
      </p:sp>
    </p:spTree>
    <p:extLst>
      <p:ext uri="{BB962C8B-B14F-4D97-AF65-F5344CB8AC3E}">
        <p14:creationId xmlns:p14="http://schemas.microsoft.com/office/powerpoint/2010/main" val="151756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7390-A550-B244-BB51-D82D0F7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5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6D54-9D4B-1F4F-A777-42E7E204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For each character there is the following information:</a:t>
            </a:r>
          </a:p>
          <a:p>
            <a:pPr lvl="2"/>
            <a:r>
              <a:rPr lang="en-US" dirty="0"/>
              <a:t>Unicode code point code or codes if it is a sequence.</a:t>
            </a:r>
          </a:p>
          <a:p>
            <a:pPr lvl="2"/>
            <a:r>
              <a:rPr lang="en-US" dirty="0"/>
              <a:t>Language or languages that use that character for writing</a:t>
            </a:r>
          </a:p>
          <a:p>
            <a:pPr lvl="2"/>
            <a:r>
              <a:rPr lang="en-US" dirty="0"/>
              <a:t>References for the alphabets of the languages using the characters</a:t>
            </a:r>
          </a:p>
          <a:p>
            <a:pPr lvl="1"/>
            <a:r>
              <a:rPr lang="en-US" dirty="0"/>
              <a:t>The list of  languages for a character is not exhaustive. The languages are there to support the inclusion.</a:t>
            </a:r>
          </a:p>
          <a:p>
            <a:pPr lvl="1"/>
            <a:r>
              <a:rPr lang="en-US" dirty="0"/>
              <a:t>For characters a-z no language is listed.</a:t>
            </a:r>
          </a:p>
          <a:p>
            <a:pPr lvl="1"/>
            <a:r>
              <a:rPr lang="en-US" dirty="0"/>
              <a:t>The repertoire is one of the main parts of the LGR document.</a:t>
            </a:r>
          </a:p>
          <a:p>
            <a:pPr lvl="1"/>
            <a:r>
              <a:rPr lang="en-US" dirty="0"/>
              <a:t>The repertoire is here sorted by code point code. The same repertoire grouped by glyph shape is found in appendix C.</a:t>
            </a:r>
          </a:p>
        </p:txBody>
      </p:sp>
    </p:spTree>
    <p:extLst>
      <p:ext uri="{BB962C8B-B14F-4D97-AF65-F5344CB8AC3E}">
        <p14:creationId xmlns:p14="http://schemas.microsoft.com/office/powerpoint/2010/main" val="96068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7729</TotalTime>
  <Words>1087</Words>
  <Application>Microsoft Macintosh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Proposal on Latin script for the root zone</vt:lpstr>
      <vt:lpstr>The proposal</vt:lpstr>
      <vt:lpstr>Content of LatinGP proposal</vt:lpstr>
      <vt:lpstr>This presentation</vt:lpstr>
      <vt:lpstr>Introduction and chapter 2</vt:lpstr>
      <vt:lpstr>Chapter 4</vt:lpstr>
      <vt:lpstr>Chapter 4 – continued</vt:lpstr>
      <vt:lpstr>Chapter 5</vt:lpstr>
      <vt:lpstr>Chapter 5 – continued</vt:lpstr>
      <vt:lpstr>Chapter 5 – continued</vt:lpstr>
      <vt:lpstr>Chapter 6</vt:lpstr>
      <vt:lpstr>Chapter 6 – continued</vt:lpstr>
      <vt:lpstr>Appendix 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on Latin script for the root zone</dc:title>
  <dc:creator>Mats Dufberg</dc:creator>
  <cp:lastModifiedBy>Mats Dufberg</cp:lastModifiedBy>
  <cp:revision>5</cp:revision>
  <dcterms:created xsi:type="dcterms:W3CDTF">2021-09-15T12:05:19Z</dcterms:created>
  <dcterms:modified xsi:type="dcterms:W3CDTF">2021-09-23T22:21:26Z</dcterms:modified>
</cp:coreProperties>
</file>