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2" r:id="rId3"/>
    <p:sldId id="342" r:id="rId4"/>
    <p:sldId id="345" r:id="rId5"/>
    <p:sldId id="341" r:id="rId6"/>
    <p:sldId id="344" r:id="rId7"/>
    <p:sldId id="335" r:id="rId8"/>
    <p:sldId id="273" r:id="rId9"/>
  </p:sldIdLst>
  <p:sldSz cx="9144000" cy="6858000" type="screen4x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5" autoAdjust="0"/>
    <p:restoredTop sz="80602" autoAdjust="0"/>
  </p:normalViewPr>
  <p:slideViewPr>
    <p:cSldViewPr snapToGrid="0" snapToObjects="1">
      <p:cViewPr varScale="1">
        <p:scale>
          <a:sx n="93" d="100"/>
          <a:sy n="93" d="100"/>
        </p:scale>
        <p:origin x="2112" y="78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71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1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77" tIns="45838" rIns="91677" bIns="458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1677" tIns="45838" rIns="91677" bIns="4583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1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1"/>
            <a:ext cx="2949099" cy="497205"/>
          </a:xfrm>
          <a:prstGeom prst="rect">
            <a:avLst/>
          </a:prstGeom>
        </p:spPr>
        <p:txBody>
          <a:bodyPr vert="horz" lIns="91677" tIns="45838" rIns="91677" bIns="45838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0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9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>
          <a:xfrm>
            <a:off x="7812088" y="6356350"/>
            <a:ext cx="11525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900113" y="6356350"/>
            <a:ext cx="67675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Meikal Mumin - Slide for LGP Presentation in Dublin on RLS in Africa</a:t>
            </a:r>
            <a:endParaRPr lang="de-DE" dirty="0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>
          <a:xfrm>
            <a:off x="107950" y="6356350"/>
            <a:ext cx="6477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899FC-5C19-4A89-A97E-344050FA595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70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8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youtube.com/user/ICANNnews" TargetMode="External"/><Relationship Id="rId13" Type="http://schemas.openxmlformats.org/officeDocument/2006/relationships/image" Target="../media/image12.png"/><Relationship Id="rId18" Type="http://schemas.openxmlformats.org/officeDocument/2006/relationships/hyperlink" Target="slideshare.net/icannpresentations" TargetMode="External"/><Relationship Id="rId3" Type="http://schemas.openxmlformats.org/officeDocument/2006/relationships/image" Target="../media/image2.emf"/><Relationship Id="rId7" Type="http://schemas.openxmlformats.org/officeDocument/2006/relationships/image" Target="../media/image9.png"/><Relationship Id="rId12" Type="http://schemas.openxmlformats.org/officeDocument/2006/relationships/hyperlink" Target="twitter.com/icann" TargetMode="Externa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6" Type="http://schemas.openxmlformats.org/officeDocument/2006/relationships/hyperlink" Target="weibo.com/ICANNorg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facebook.com/icannorg" TargetMode="Externa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hyperlink" Target="linkedin.com/company/icann" TargetMode="External"/><Relationship Id="rId19" Type="http://schemas.openxmlformats.org/officeDocument/2006/relationships/image" Target="../media/image15.png"/><Relationship Id="rId4" Type="http://schemas.openxmlformats.org/officeDocument/2006/relationships/hyperlink" Target="flickr.com/photos/icann" TargetMode="External"/><Relationship Id="rId9" Type="http://schemas.openxmlformats.org/officeDocument/2006/relationships/image" Target="../media/image10.png"/><Relationship Id="rId14" Type="http://schemas.openxmlformats.org/officeDocument/2006/relationships/hyperlink" Target="gplus.to/ican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5432898" cy="6950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Latin Generation Panel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83074" y="5152820"/>
            <a:ext cx="5636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Chris Dillon  |  IDN Program session, Marrakech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350124" y="1299014"/>
            <a:ext cx="2539800" cy="21752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48738" y="1299014"/>
            <a:ext cx="2539800" cy="2175252"/>
          </a:xfrm>
          <a:prstGeom prst="rect">
            <a:avLst/>
          </a:prstGeom>
          <a:solidFill>
            <a:schemeClr val="accent4">
              <a:alpha val="63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350124" y="1299014"/>
            <a:ext cx="2539800" cy="87588"/>
          </a:xfrm>
          <a:prstGeom prst="rect">
            <a:avLst/>
          </a:prstGeom>
          <a:solidFill>
            <a:srgbClr val="14535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048738" y="1299014"/>
            <a:ext cx="2539800" cy="87588"/>
          </a:xfrm>
          <a:prstGeom prst="rect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51511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350124" y="3681668"/>
            <a:ext cx="2539800" cy="2175252"/>
          </a:xfrm>
          <a:prstGeom prst="rect">
            <a:avLst/>
          </a:prstGeom>
          <a:solidFill>
            <a:schemeClr val="accent2">
              <a:alpha val="86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48738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1511" y="3681668"/>
            <a:ext cx="2539800" cy="87588"/>
          </a:xfrm>
          <a:prstGeom prst="rect">
            <a:avLst/>
          </a:prstGeom>
          <a:solidFill>
            <a:srgbClr val="AC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350124" y="3681668"/>
            <a:ext cx="2539800" cy="875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48738" y="3681668"/>
            <a:ext cx="2539800" cy="87588"/>
          </a:xfrm>
          <a:prstGeom prst="rect">
            <a:avLst/>
          </a:prstGeom>
          <a:solidFill>
            <a:srgbClr val="114E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367741" y="1501265"/>
            <a:ext cx="498944" cy="498944"/>
          </a:xfrm>
          <a:prstGeom prst="ellipse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74908" y="1501265"/>
            <a:ext cx="498944" cy="49894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367741" y="3895123"/>
            <a:ext cx="498944" cy="498944"/>
          </a:xfrm>
          <a:prstGeom prst="ellipse">
            <a:avLst/>
          </a:prstGeom>
          <a:solidFill>
            <a:srgbClr val="0A32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074908" y="3895123"/>
            <a:ext cx="498944" cy="49894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675282" y="3895123"/>
            <a:ext cx="498944" cy="49894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51511" y="1299014"/>
            <a:ext cx="2539800" cy="2175252"/>
          </a:xfrm>
          <a:prstGeom prst="rect">
            <a:avLst/>
          </a:prstGeom>
          <a:solidFill>
            <a:schemeClr val="accent1">
              <a:alpha val="72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51511" y="1299014"/>
            <a:ext cx="2539800" cy="87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666927" y="1510650"/>
            <a:ext cx="498944" cy="498944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886759" y="1982152"/>
            <a:ext cx="2080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Potential scope of the Latin Generation Panel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9874" y="1982152"/>
            <a:ext cx="2080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latin typeface="Source Sans Pro"/>
                <a:cs typeface="Source Sans Pro"/>
              </a:rPr>
              <a:t>Members of the Latin Generation Panel</a:t>
            </a:r>
          </a:p>
          <a:p>
            <a:pPr algn="ctr"/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3988" y="1982152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Additional expertise required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6759" y="4364806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Repertoire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874" y="4364806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What next?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83988" y="4364806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Questions and contact details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511" y="1503505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1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0124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2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48738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3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1511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4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50124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5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48738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6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Scope of the Latin Script (extract)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3</a:t>
            </a:fld>
            <a:endParaRPr lang="de-D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9" y="703177"/>
            <a:ext cx="8385122" cy="558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0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membership of Latin Generation Panel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170572"/>
              </p:ext>
            </p:extLst>
          </p:nvPr>
        </p:nvGraphicFramePr>
        <p:xfrm>
          <a:off x="2633850" y="703177"/>
          <a:ext cx="3876300" cy="5571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6050">
                  <a:extLst>
                    <a:ext uri="{9D8B030D-6E8A-4147-A177-3AD203B41FA5}">
                      <a16:colId xmlns:a16="http://schemas.microsoft.com/office/drawing/2014/main" val="3879797914"/>
                    </a:ext>
                  </a:extLst>
                </a:gridCol>
                <a:gridCol w="646050">
                  <a:extLst>
                    <a:ext uri="{9D8B030D-6E8A-4147-A177-3AD203B41FA5}">
                      <a16:colId xmlns:a16="http://schemas.microsoft.com/office/drawing/2014/main" val="3152001763"/>
                    </a:ext>
                  </a:extLst>
                </a:gridCol>
                <a:gridCol w="646050">
                  <a:extLst>
                    <a:ext uri="{9D8B030D-6E8A-4147-A177-3AD203B41FA5}">
                      <a16:colId xmlns:a16="http://schemas.microsoft.com/office/drawing/2014/main" val="1659574281"/>
                    </a:ext>
                  </a:extLst>
                </a:gridCol>
                <a:gridCol w="646050">
                  <a:extLst>
                    <a:ext uri="{9D8B030D-6E8A-4147-A177-3AD203B41FA5}">
                      <a16:colId xmlns:a16="http://schemas.microsoft.com/office/drawing/2014/main" val="1699745599"/>
                    </a:ext>
                  </a:extLst>
                </a:gridCol>
                <a:gridCol w="646050">
                  <a:extLst>
                    <a:ext uri="{9D8B030D-6E8A-4147-A177-3AD203B41FA5}">
                      <a16:colId xmlns:a16="http://schemas.microsoft.com/office/drawing/2014/main" val="92225909"/>
                    </a:ext>
                  </a:extLst>
                </a:gridCol>
                <a:gridCol w="646050">
                  <a:extLst>
                    <a:ext uri="{9D8B030D-6E8A-4147-A177-3AD203B41FA5}">
                      <a16:colId xmlns:a16="http://schemas.microsoft.com/office/drawing/2014/main" val="3177890276"/>
                    </a:ext>
                  </a:extLst>
                </a:gridCol>
              </a:tblGrid>
              <a:tr h="27828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 smtClean="0">
                          <a:effectLst/>
                        </a:rPr>
                        <a:t>Name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 smtClean="0">
                          <a:effectLst/>
                        </a:rPr>
                        <a:t>Country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 smtClean="0">
                          <a:effectLst/>
                        </a:rPr>
                        <a:t>Expertise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 smtClean="0">
                          <a:effectLst/>
                        </a:rPr>
                        <a:t>Name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 smtClean="0">
                          <a:effectLst/>
                        </a:rPr>
                        <a:t>Country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u="none" strike="noStrike" dirty="0" smtClean="0">
                          <a:effectLst/>
                        </a:rPr>
                        <a:t>Expertise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621129"/>
                  </a:ext>
                </a:extLst>
              </a:tr>
              <a:tr h="4143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Tunde Adegbola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Nigeria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u="none" strike="noStrike">
                          <a:effectLst/>
                        </a:rPr>
                        <a:t>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Tarik Merghani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Sudan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u="none" strike="noStrike">
                          <a:effectLst/>
                        </a:rPr>
                        <a:t>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1763380044"/>
                  </a:ext>
                </a:extLst>
              </a:tr>
              <a:tr h="5910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Sarat Assirou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Ivory Coast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GB" sz="1000" u="none" strike="noStrike">
                          <a:effectLst/>
                        </a:rPr>
                        <a:t>Dioula, Baoulé Bété, Ebrié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Meikal Mumin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Germany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 dirty="0">
                          <a:effectLst/>
                        </a:rPr>
                        <a:t>German, </a:t>
                      </a:r>
                      <a:r>
                        <a:rPr lang="en-GB" sz="1000" u="none" strike="noStrike" dirty="0" smtClean="0">
                          <a:effectLst/>
                        </a:rPr>
                        <a:t>English, </a:t>
                      </a:r>
                      <a:r>
                        <a:rPr lang="en-GB" sz="1000" u="none" strike="noStrike" dirty="0">
                          <a:effectLst/>
                        </a:rPr>
                        <a:t>African languages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47302706"/>
                  </a:ext>
                </a:extLst>
              </a:tr>
              <a:tr h="5910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Dwayne Bailey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South Africa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 dirty="0">
                          <a:effectLst/>
                        </a:rPr>
                        <a:t>Afrikaans, </a:t>
                      </a:r>
                      <a:r>
                        <a:rPr lang="en-GB" sz="1000" u="none" strike="noStrike" dirty="0" smtClean="0">
                          <a:effectLst/>
                        </a:rPr>
                        <a:t> </a:t>
                      </a:r>
                      <a:r>
                        <a:rPr lang="en-GB" sz="1000" u="none" strike="noStrike" dirty="0">
                          <a:effectLst/>
                        </a:rPr>
                        <a:t>Sotho, Venda, </a:t>
                      </a:r>
                      <a:r>
                        <a:rPr lang="en-GB" sz="1000" u="none" strike="noStrike" dirty="0" smtClean="0">
                          <a:effectLst/>
                        </a:rPr>
                        <a:t>Tswana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Danko Jevtovic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Serbia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Serbian, 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2068716450"/>
                  </a:ext>
                </a:extLst>
              </a:tr>
              <a:tr h="444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Ahmed Bakht Masood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Pakistan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Urdu, 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Ngo Thanh Nhan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US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Vietnamese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2684772670"/>
                  </a:ext>
                </a:extLst>
              </a:tr>
              <a:tr h="4143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Matthias Brenzliger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South Africa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u="none" strike="noStrike">
                          <a:effectLst/>
                        </a:rPr>
                        <a:t>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Daniel Omondi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Kenya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u="none" strike="noStrike">
                          <a:effectLst/>
                        </a:rPr>
                        <a:t>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949991754"/>
                  </a:ext>
                </a:extLst>
              </a:tr>
              <a:tr h="59106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Eric Brunner-Williams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US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Oscar Gabriel Ledesma Piñeiro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Argentina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Spanish, 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2835509833"/>
                  </a:ext>
                </a:extLst>
              </a:tr>
              <a:tr h="4441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Chris Dillon (Co-Chair)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UK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English, German, Spanish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Gideon Kiprono Rop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Kenya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000" u="none" strike="noStrike">
                          <a:effectLst/>
                        </a:rPr>
                        <a:t>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4130202040"/>
                  </a:ext>
                </a:extLst>
              </a:tr>
              <a:tr h="4492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Tarkan Doruk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UAE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Turkish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Jean-Jacques Subrenat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France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French, 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210647604"/>
                  </a:ext>
                </a:extLst>
              </a:tr>
              <a:tr h="4143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Yashar Hajiyev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Azerbaijan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Azerbaijani, 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Mirjana Tasić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Serbia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Serbian, 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3139186077"/>
                  </a:ext>
                </a:extLst>
              </a:tr>
              <a:tr h="4143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Hazem Hezzah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Egypt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Arabic, German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Aysegul Tekce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Turkey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Turkish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4182968919"/>
                  </a:ext>
                </a:extLst>
              </a:tr>
              <a:tr h="41432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Paul Hoffman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US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English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Bonface Witaba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>
                          <a:effectLst/>
                        </a:rPr>
                        <a:t>Kenya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u="none" strike="noStrike" dirty="0">
                          <a:effectLst/>
                        </a:rPr>
                        <a:t>Swahili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546" marR="3546" marT="3546" marB="0" anchor="ctr"/>
                </a:tc>
                <a:extLst>
                  <a:ext uri="{0D108BD9-81ED-4DB2-BD59-A6C34878D82A}">
                    <a16:rowId xmlns:a16="http://schemas.microsoft.com/office/drawing/2014/main" val="790183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269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Additional expertise needed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4294967295"/>
          </p:nvPr>
        </p:nvSpPr>
        <p:spPr>
          <a:xfrm>
            <a:off x="842481" y="1615897"/>
            <a:ext cx="7459038" cy="3613650"/>
          </a:xfrm>
          <a:prstGeom prst="rect">
            <a:avLst/>
          </a:prstGeom>
        </p:spPr>
        <p:txBody>
          <a:bodyPr/>
          <a:lstStyle/>
          <a:p>
            <a:r>
              <a:rPr lang="en-US" sz="2800" dirty="0">
                <a:solidFill>
                  <a:srgbClr val="FFFF00"/>
                </a:solidFill>
                <a:latin typeface="Source Sans Pro"/>
              </a:rPr>
              <a:t>?</a:t>
            </a:r>
            <a:r>
              <a:rPr lang="en-US" sz="2800" dirty="0">
                <a:latin typeface="Source Sans Pro"/>
              </a:rPr>
              <a:t> National and regional policy makers</a:t>
            </a:r>
          </a:p>
          <a:p>
            <a:r>
              <a:rPr lang="en-US" sz="2800" dirty="0">
                <a:solidFill>
                  <a:srgbClr val="FF0000"/>
                </a:solidFill>
                <a:latin typeface="Source Sans Pro"/>
              </a:rPr>
              <a:t>X</a:t>
            </a:r>
            <a:r>
              <a:rPr lang="en-US" sz="2800" dirty="0">
                <a:latin typeface="Source Sans Pro"/>
              </a:rPr>
              <a:t> Technical community (general and DNS)</a:t>
            </a:r>
          </a:p>
          <a:p>
            <a:r>
              <a:rPr lang="en-US" sz="2800" dirty="0">
                <a:solidFill>
                  <a:srgbClr val="FFFF00"/>
                </a:solidFill>
                <a:latin typeface="Source Sans Pro"/>
              </a:rPr>
              <a:t>?</a:t>
            </a:r>
            <a:r>
              <a:rPr lang="en-US" sz="2800" dirty="0">
                <a:latin typeface="Source Sans Pro"/>
              </a:rPr>
              <a:t> Security and law enforcement</a:t>
            </a:r>
          </a:p>
          <a:p>
            <a:r>
              <a:rPr lang="en-US" sz="2800" dirty="0">
                <a:solidFill>
                  <a:srgbClr val="FFFF00"/>
                </a:solidFill>
                <a:latin typeface="Source Sans Pro"/>
              </a:rPr>
              <a:t>?</a:t>
            </a:r>
            <a:r>
              <a:rPr lang="en-US" sz="2800" dirty="0">
                <a:latin typeface="Source Sans Pro"/>
              </a:rPr>
              <a:t> Academia (technical and linguistic)</a:t>
            </a:r>
          </a:p>
          <a:p>
            <a:r>
              <a:rPr lang="en-US" sz="2800" dirty="0">
                <a:solidFill>
                  <a:srgbClr val="92D050"/>
                </a:solidFill>
                <a:latin typeface="Source Sans Pro"/>
              </a:rPr>
              <a:t>O</a:t>
            </a:r>
            <a:r>
              <a:rPr lang="en-US" sz="2800" dirty="0">
                <a:latin typeface="Source Sans Pro"/>
              </a:rPr>
              <a:t> Community-based organizations</a:t>
            </a:r>
          </a:p>
          <a:p>
            <a:r>
              <a:rPr lang="en-US" sz="2800" dirty="0">
                <a:solidFill>
                  <a:srgbClr val="92D050"/>
                </a:solidFill>
                <a:latin typeface="Source Sans Pro"/>
              </a:rPr>
              <a:t>O</a:t>
            </a:r>
            <a:r>
              <a:rPr lang="en-US" sz="2800" dirty="0">
                <a:latin typeface="Source Sans Pro"/>
              </a:rPr>
              <a:t> Local language computing using Unicode and specifically IDNs</a:t>
            </a:r>
          </a:p>
          <a:p>
            <a:endParaRPr lang="en-GB" sz="1800" dirty="0" smtClean="0">
              <a:latin typeface="Source Sans Pro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60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Draft Latin Script Repertoire (extract)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90"/>
            <a:ext cx="9159807" cy="525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1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544993" y="1493526"/>
            <a:ext cx="1955927" cy="1394847"/>
            <a:chOff x="408227" y="1213404"/>
            <a:chExt cx="1955927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97196" y="1658777"/>
              <a:ext cx="1446022" cy="3928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Add members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505070" y="1493526"/>
            <a:ext cx="1955927" cy="1394847"/>
            <a:chOff x="3348765" y="1213404"/>
            <a:chExt cx="1955927" cy="1394847"/>
          </a:xfrm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52222" y="1494534"/>
              <a:ext cx="1446022" cy="739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Apply </a:t>
              </a:r>
              <a:r>
                <a:rPr lang="en-US" sz="1400" dirty="0">
                  <a:solidFill>
                    <a:srgbClr val="FFFFFF"/>
                  </a:solidFill>
                  <a:latin typeface="Source Sans Pro"/>
                  <a:cs typeface="Source Sans Pro"/>
                </a:rPr>
                <a:t>to form panel</a:t>
              </a: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26482"/>
            <a:ext cx="1955927" cy="1461891"/>
            <a:chOff x="6328381" y="1146360"/>
            <a:chExt cx="1955927" cy="1461891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570347" y="1146360"/>
              <a:ext cx="1446022" cy="143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err="1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Analyze</a:t>
              </a: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 similar code points, also in related scripts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4993" y="3984681"/>
            <a:ext cx="1955927" cy="1394847"/>
            <a:chOff x="408227" y="1213404"/>
            <a:chExt cx="1955927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5">
                <a:alpha val="81000"/>
              </a:schemeClr>
            </a:solidFill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74434" y="1340460"/>
              <a:ext cx="1625600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a repertoire and WLEs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84681"/>
            <a:ext cx="1955927" cy="1394847"/>
            <a:chOff x="3348765" y="1213404"/>
            <a:chExt cx="1955927" cy="1394847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594900" y="1340460"/>
              <a:ext cx="144602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XML repertoire and WLEs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465147" y="3984681"/>
            <a:ext cx="1955927" cy="1394847"/>
            <a:chOff x="6328381" y="1213404"/>
            <a:chExt cx="1955927" cy="1394847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6">
                <a:alpha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455158" y="1509345"/>
              <a:ext cx="1676400" cy="739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Write report and submit for review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cxnSp>
        <p:nvCxnSpPr>
          <p:cNvPr id="89" name="Elbow Connector 88"/>
          <p:cNvCxnSpPr>
            <a:stCxn id="76" idx="0"/>
            <a:endCxn id="69" idx="2"/>
          </p:cNvCxnSpPr>
          <p:nvPr/>
        </p:nvCxnSpPr>
        <p:spPr>
          <a:xfrm rot="5400000" flipH="1" flipV="1">
            <a:off x="3934880" y="476450"/>
            <a:ext cx="1096308" cy="592015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bg1">
                <a:lumMod val="65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4993" y="1357641"/>
            <a:ext cx="1955927" cy="146834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070" y="1357641"/>
            <a:ext cx="1955927" cy="146834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65147" y="1357641"/>
            <a:ext cx="1955927" cy="146834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4993" y="3837847"/>
            <a:ext cx="1955927" cy="146834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070" y="3837847"/>
            <a:ext cx="1955927" cy="146834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65147" y="3837847"/>
            <a:ext cx="1955927" cy="146834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598" y="736024"/>
            <a:ext cx="6405402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968430" y="1603503"/>
            <a:ext cx="601301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Website: 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community.icann.org/display/</a:t>
            </a:r>
            <a:b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croscomlgrprocedure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/</a:t>
            </a: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Latin+GP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email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: c.dillon@ucl.ac/</a:t>
            </a:r>
            <a:r>
              <a:rPr lang="en-US" sz="2000" dirty="0" err="1">
                <a:solidFill>
                  <a:schemeClr val="bg1"/>
                </a:solidFill>
                <a:latin typeface="Source Sans Pro"/>
                <a:cs typeface="Source Sans Pro"/>
              </a:rPr>
              <a:t>uk</a:t>
            </a:r>
            <a:endParaRPr lang="en-US" sz="2000" dirty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3"/>
          <p:cNvSpPr txBox="1">
            <a:spLocks/>
          </p:cNvSpPr>
          <p:nvPr/>
        </p:nvSpPr>
        <p:spPr bwMode="auto">
          <a:xfrm>
            <a:off x="2968430" y="1099944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Thank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you </a:t>
            </a: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and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questions</a:t>
            </a:r>
            <a:endParaRPr lang="en-AU" sz="2800" b="1" dirty="0">
              <a:solidFill>
                <a:schemeClr val="bg1"/>
              </a:solidFill>
              <a:latin typeface="Source Sans Pro" charset="0"/>
              <a:ea typeface="Segoe UI" charset="0"/>
              <a:cs typeface="Segoe UI Semilight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 Placeholder 32"/>
          <p:cNvSpPr txBox="1">
            <a:spLocks/>
          </p:cNvSpPr>
          <p:nvPr/>
        </p:nvSpPr>
        <p:spPr>
          <a:xfrm>
            <a:off x="5396046" y="3343899"/>
            <a:ext cx="21188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gplus.to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3" name="Text Placeholder 32"/>
          <p:cNvSpPr txBox="1">
            <a:spLocks/>
          </p:cNvSpPr>
          <p:nvPr/>
        </p:nvSpPr>
        <p:spPr>
          <a:xfrm>
            <a:off x="5364494" y="4119353"/>
            <a:ext cx="267323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weibo.com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4" name="Text Placeholder 32"/>
          <p:cNvSpPr txBox="1">
            <a:spLocks/>
          </p:cNvSpPr>
          <p:nvPr/>
        </p:nvSpPr>
        <p:spPr>
          <a:xfrm>
            <a:off x="5364494" y="4884341"/>
            <a:ext cx="29493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flickr.com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/photos/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5" name="Text Placeholder 32"/>
          <p:cNvSpPr txBox="1">
            <a:spLocks/>
          </p:cNvSpPr>
          <p:nvPr/>
        </p:nvSpPr>
        <p:spPr>
          <a:xfrm>
            <a:off x="5364494" y="5554438"/>
            <a:ext cx="3700626" cy="425654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slideshare.net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icannpresentations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2" name="Text Placeholder 32"/>
          <p:cNvSpPr txBox="1">
            <a:spLocks/>
          </p:cNvSpPr>
          <p:nvPr/>
        </p:nvSpPr>
        <p:spPr>
          <a:xfrm>
            <a:off x="1105839" y="3351787"/>
            <a:ext cx="234222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twitter.com</a:t>
            </a:r>
            <a:r>
              <a:rPr lang="en-US" sz="1800" dirty="0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3" name="Text Placeholder 32"/>
          <p:cNvSpPr txBox="1">
            <a:spLocks/>
          </p:cNvSpPr>
          <p:nvPr/>
        </p:nvSpPr>
        <p:spPr>
          <a:xfrm>
            <a:off x="1105838" y="4119353"/>
            <a:ext cx="3262961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facebook.com</a:t>
            </a:r>
            <a:r>
              <a:rPr lang="en-US" sz="1800" dirty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4" name="Text Placeholder 32"/>
          <p:cNvSpPr txBox="1">
            <a:spLocks/>
          </p:cNvSpPr>
          <p:nvPr/>
        </p:nvSpPr>
        <p:spPr>
          <a:xfrm>
            <a:off x="1105838" y="4884341"/>
            <a:ext cx="316924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linkedin.com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/company/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5" name="Text Placeholder 32"/>
          <p:cNvSpPr txBox="1">
            <a:spLocks/>
          </p:cNvSpPr>
          <p:nvPr/>
        </p:nvSpPr>
        <p:spPr>
          <a:xfrm>
            <a:off x="1105839" y="5597403"/>
            <a:ext cx="314541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youtube.com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/user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icannnews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Engage with ICANN</a:t>
            </a:r>
            <a:endParaRPr lang="en-US" dirty="0"/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pic>
        <p:nvPicPr>
          <p:cNvPr id="41" name="Picture 40" descr="1420947842_social_style_3_flikr-128.pn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4775809"/>
            <a:ext cx="537406" cy="537406"/>
          </a:xfrm>
          <a:prstGeom prst="rect">
            <a:avLst/>
          </a:prstGeom>
        </p:spPr>
      </p:pic>
      <p:pic>
        <p:nvPicPr>
          <p:cNvPr id="42" name="Picture 41" descr="1420948141_social_style_3_facebook-128.png">
            <a:hlinkClick r:id="rId6" action="ppaction://hlinkfile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44" y="4008507"/>
            <a:ext cx="545448" cy="545448"/>
          </a:xfrm>
          <a:prstGeom prst="rect">
            <a:avLst/>
          </a:prstGeom>
        </p:spPr>
      </p:pic>
      <p:pic>
        <p:nvPicPr>
          <p:cNvPr id="43" name="Picture 42" descr="1420948149_social_style_3_youtube-128.png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095" y="5526794"/>
            <a:ext cx="528999" cy="528999"/>
          </a:xfrm>
          <a:prstGeom prst="rect">
            <a:avLst/>
          </a:prstGeom>
        </p:spPr>
      </p:pic>
      <p:pic>
        <p:nvPicPr>
          <p:cNvPr id="45" name="Picture 44" descr="1420948164_social_style_3_in-128.png">
            <a:hlinkClick r:id="rId10" action="ppaction://hlinkfile"/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349" y="4783089"/>
            <a:ext cx="522847" cy="522847"/>
          </a:xfrm>
          <a:prstGeom prst="rect">
            <a:avLst/>
          </a:prstGeom>
        </p:spPr>
      </p:pic>
      <p:pic>
        <p:nvPicPr>
          <p:cNvPr id="46" name="Picture 45" descr="1420948433_social_style_3_twiter-128.png">
            <a:hlinkClick r:id="rId12" action="ppaction://hlinkfile"/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114" y="3242143"/>
            <a:ext cx="568165" cy="568165"/>
          </a:xfrm>
          <a:prstGeom prst="rect">
            <a:avLst/>
          </a:prstGeom>
        </p:spPr>
      </p:pic>
      <p:pic>
        <p:nvPicPr>
          <p:cNvPr id="47" name="Picture 46" descr="1420948423_social_style_3_googleplus-128.png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3257522"/>
            <a:ext cx="537406" cy="537406"/>
          </a:xfrm>
          <a:prstGeom prst="rect">
            <a:avLst/>
          </a:prstGeom>
        </p:spPr>
      </p:pic>
      <p:pic>
        <p:nvPicPr>
          <p:cNvPr id="48" name="Picture 47" descr="1420948525_cssi_sina_weibo-128.png">
            <a:hlinkClick r:id="rId16" action="ppaction://hlinkfile"/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9434" y="3992952"/>
            <a:ext cx="576561" cy="576558"/>
          </a:xfrm>
          <a:prstGeom prst="rect">
            <a:avLst/>
          </a:prstGeom>
        </p:spPr>
      </p:pic>
      <p:pic>
        <p:nvPicPr>
          <p:cNvPr id="2" name="Picture 1" descr="1421037698_slideshare-128.png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3259" y="5514925"/>
            <a:ext cx="552736" cy="5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7465</TotalTime>
  <Words>302</Words>
  <Application>Microsoft Office PowerPoint</Application>
  <PresentationFormat>On-screen Show (4:3)</PresentationFormat>
  <Paragraphs>126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Ｐゴシック</vt:lpstr>
      <vt:lpstr>Source Sans Pro</vt:lpstr>
      <vt:lpstr>Source Sans Pro Light</vt:lpstr>
      <vt:lpstr>Arial</vt:lpstr>
      <vt:lpstr>Calibri</vt:lpstr>
      <vt:lpstr>Century Gothic</vt:lpstr>
      <vt:lpstr>Segoe UI</vt:lpstr>
      <vt:lpstr>Segoe UI Semilight</vt:lpstr>
      <vt:lpstr>Office Theme</vt:lpstr>
      <vt:lpstr>PowerPoint Presentation</vt:lpstr>
      <vt:lpstr>Agenda</vt:lpstr>
      <vt:lpstr>Scope of the Latin Script (extract)</vt:lpstr>
      <vt:lpstr>Current membership of Latin Generation Panel</vt:lpstr>
      <vt:lpstr>Additional expertise needed</vt:lpstr>
      <vt:lpstr>Draft Latin Script Repertoire (extract)</vt:lpstr>
      <vt:lpstr>What next?</vt:lpstr>
      <vt:lpstr>Engage with ICANN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Chris Dillon</cp:lastModifiedBy>
  <cp:revision>236</cp:revision>
  <cp:lastPrinted>2016-02-15T10:45:04Z</cp:lastPrinted>
  <dcterms:created xsi:type="dcterms:W3CDTF">2015-01-07T16:11:05Z</dcterms:created>
  <dcterms:modified xsi:type="dcterms:W3CDTF">2016-02-15T12:43:04Z</dcterms:modified>
</cp:coreProperties>
</file>