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816" r:id="rId2"/>
    <p:sldId id="817" r:id="rId3"/>
    <p:sldId id="818" r:id="rId4"/>
    <p:sldId id="819" r:id="rId5"/>
    <p:sldId id="820" r:id="rId6"/>
    <p:sldId id="82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  <p:cmAuthor id="2" name="Pitinan Kooarmornpatana" initials="PK" lastIdx="2" clrIdx="1">
    <p:extLst>
      <p:ext uri="{19B8F6BF-5375-455C-9EA6-DF929625EA0E}">
        <p15:presenceInfo xmlns:p15="http://schemas.microsoft.com/office/powerpoint/2012/main" userId="S::pitinan.koo@icann.org::9e84f730-aaa6-4279-ac84-0b71bd3896a2" providerId="AD"/>
      </p:ext>
    </p:extLst>
  </p:cmAuthor>
  <p:cmAuthor id="3" name="Jane Sexton" initials="JS" lastIdx="4" clrIdx="2">
    <p:extLst>
      <p:ext uri="{19B8F6BF-5375-455C-9EA6-DF929625EA0E}">
        <p15:presenceInfo xmlns:p15="http://schemas.microsoft.com/office/powerpoint/2012/main" userId="S::jane.sexton@icann.org::74f5318d-4b03-4508-9132-a81a58a7f5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1F6"/>
    <a:srgbClr val="3F717B"/>
    <a:srgbClr val="000000"/>
    <a:srgbClr val="DEDEDE"/>
    <a:srgbClr val="002B49"/>
    <a:srgbClr val="9C240F"/>
    <a:srgbClr val="CB460F"/>
    <a:srgbClr val="FA5B36"/>
    <a:srgbClr val="0E4B91"/>
    <a:srgbClr val="18548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1" autoAdjust="0"/>
    <p:restoredTop sz="75940" autoAdjust="0"/>
  </p:normalViewPr>
  <p:slideViewPr>
    <p:cSldViewPr snapToGrid="0" snapToObjects="1">
      <p:cViewPr varScale="1">
        <p:scale>
          <a:sx n="81" d="100"/>
          <a:sy n="81" d="100"/>
        </p:scale>
        <p:origin x="2312" y="184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674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5" name="Google Shape;8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9868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8497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1225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5159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70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hyperlink" Target="https://www.instagram.com/icannorg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20.emf"/><Relationship Id="rId16" Type="http://schemas.openxmlformats.org/officeDocument/2006/relationships/image" Target="../media/image25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6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4.png"/><Relationship Id="rId22" Type="http://schemas.openxmlformats.org/officeDocument/2006/relationships/image" Target="../media/image27.tiff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4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4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4" y="4544352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4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54" name="Group 53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76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flickr.com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7" name="Picture 76" descr="1420947842_social_style_3_flikr-128.png">
                <a:hlinkClick r:id="rId4" action="ppaction://hlinkfile"/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74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linkedin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/company/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5" name="Picture 7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72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9"/>
                  </a:rPr>
                  <a:t>@icann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3" name="Picture 72" descr="1420948433_social_style_3_twiter-128.png">
                <a:hlinkClick r:id="rId10" action="ppaction://hlinkfile"/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70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facebook.com/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icannorg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 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1" name="Picture 70" descr="1420948141_social_style_3_facebook-128.png">
                <a:hlinkClick r:id="rId13" action="ppaction://hlinkfile"/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68" name="Picture 67" descr="1420948149_social_style_3_youtube-128.png">
                <a:hlinkClick r:id="rId15" action="ppaction://hlinkfile"/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69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youtube.com/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icannnews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66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soundcloud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64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slideshare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icannpresentations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5" name="Picture 6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62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1"/>
                  </a:rPr>
                  <a:t>instagram.com/icannorg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188569" y="3214997"/>
            <a:ext cx="6160437" cy="2426437"/>
            <a:chOff x="2188569" y="3214997"/>
            <a:chExt cx="6160437" cy="242643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5245434"/>
              <a:ext cx="2365413" cy="396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216852"/>
              <a:ext cx="2310353" cy="396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893046"/>
              <a:ext cx="2786823" cy="39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4569240"/>
              <a:ext cx="1893176" cy="396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08" y="3891809"/>
              <a:ext cx="2291295" cy="396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4568621"/>
              <a:ext cx="2344236" cy="396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5245434"/>
              <a:ext cx="1717413" cy="3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10" y="3214997"/>
              <a:ext cx="1145646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1">
  <p:cSld name="1_Agenda 1.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>
            <a:off x="8493978" y="6445465"/>
            <a:ext cx="7948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Google Shape;24;p2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5;p2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2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27;p2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" name="Google Shape;28;p2"/>
          <p:cNvSpPr/>
          <p:nvPr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Google Shape;29;p2"/>
          <p:cNvCxnSpPr/>
          <p:nvPr/>
        </p:nvCxnSpPr>
        <p:spPr>
          <a:xfrm rot="10800000">
            <a:off x="2422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2"/>
          <p:cNvCxnSpPr/>
          <p:nvPr/>
        </p:nvCxnSpPr>
        <p:spPr>
          <a:xfrm rot="10800000">
            <a:off x="462491" y="6320547"/>
            <a:ext cx="821795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31;p2"/>
          <p:cNvSpPr/>
          <p:nvPr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" name="Google Shape;32;p2"/>
          <p:cNvCxnSpPr/>
          <p:nvPr/>
        </p:nvCxnSpPr>
        <p:spPr>
          <a:xfrm>
            <a:off x="8772211" y="6320547"/>
            <a:ext cx="37178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2"/>
          <p:cNvSpPr/>
          <p:nvPr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Google Shape;34;p2"/>
          <p:cNvCxnSpPr>
            <a:endCxn id="35" idx="0"/>
          </p:cNvCxnSpPr>
          <p:nvPr/>
        </p:nvCxnSpPr>
        <p:spPr>
          <a:xfrm rot="10800000">
            <a:off x="41834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Google Shape;35;p2"/>
          <p:cNvSpPr/>
          <p:nvPr/>
        </p:nvSpPr>
        <p:spPr>
          <a:xfrm rot="-5400000">
            <a:off x="418349" y="2673528"/>
            <a:ext cx="121764" cy="121764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" name="Google Shape;36;p2"/>
          <p:cNvCxnSpPr/>
          <p:nvPr/>
        </p:nvCxnSpPr>
        <p:spPr>
          <a:xfrm rot="10800000">
            <a:off x="479233" y="2673528"/>
            <a:ext cx="8201217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37;p2"/>
          <p:cNvSpPr txBox="1">
            <a:spLocks noGrp="1"/>
          </p:cNvSpPr>
          <p:nvPr>
            <p:ph type="title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8" name="Google Shape;3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67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"/>
          <p:cNvSpPr txBox="1">
            <a:spLocks noGrp="1"/>
          </p:cNvSpPr>
          <p:nvPr>
            <p:ph type="body" idx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810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1_Bullets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53"/>
          <p:cNvSpPr txBox="1">
            <a:spLocks noGrp="1"/>
          </p:cNvSpPr>
          <p:nvPr>
            <p:ph type="title"/>
          </p:nvPr>
        </p:nvSpPr>
        <p:spPr>
          <a:xfrm>
            <a:off x="374904" y="46179"/>
            <a:ext cx="80130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2" name="Google Shape;882;p53"/>
          <p:cNvSpPr txBox="1">
            <a:spLocks noGrp="1"/>
          </p:cNvSpPr>
          <p:nvPr>
            <p:ph type="body" idx="1"/>
          </p:nvPr>
        </p:nvSpPr>
        <p:spPr>
          <a:xfrm>
            <a:off x="609600" y="1470212"/>
            <a:ext cx="7907400" cy="45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19087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908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894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7" r:id="rId49"/>
    <p:sldLayoutId id="2147483809" r:id="rId50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50"/>
          <p:cNvSpPr txBox="1">
            <a:spLocks noGrp="1"/>
          </p:cNvSpPr>
          <p:nvPr>
            <p:ph type="title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Update by Latin Generation Panel (GP)</a:t>
            </a:r>
            <a:endParaRPr dirty="0"/>
          </a:p>
        </p:txBody>
      </p:sp>
      <p:sp>
        <p:nvSpPr>
          <p:cNvPr id="852" name="Google Shape;852;p50"/>
          <p:cNvSpPr txBox="1">
            <a:spLocks noGrp="1"/>
          </p:cNvSpPr>
          <p:nvPr>
            <p:ph type="body" idx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en-US" dirty="0"/>
              <a:t>Mirjana </a:t>
            </a:r>
            <a:r>
              <a:rPr lang="en-US" dirty="0" err="1"/>
              <a:t>Tasić</a:t>
            </a:r>
            <a:endParaRPr lang="en-US" dirty="0"/>
          </a:p>
          <a:p>
            <a:pPr marL="0" lvl="0" indent="0"/>
            <a:r>
              <a:rPr lang="en-US" dirty="0"/>
              <a:t>Chair, Latin GP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157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2"/>
          <p:cNvSpPr/>
          <p:nvPr/>
        </p:nvSpPr>
        <p:spPr>
          <a:xfrm>
            <a:off x="4572000" y="1248214"/>
            <a:ext cx="2539800" cy="217525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1351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2"/>
          <p:cNvSpPr/>
          <p:nvPr/>
        </p:nvSpPr>
        <p:spPr>
          <a:xfrm>
            <a:off x="4572000" y="1248214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4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2"/>
          <p:cNvSpPr/>
          <p:nvPr/>
        </p:nvSpPr>
        <p:spPr>
          <a:xfrm>
            <a:off x="1873387" y="3630868"/>
            <a:ext cx="2539800" cy="217525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9F46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2"/>
          <p:cNvSpPr/>
          <p:nvPr/>
        </p:nvSpPr>
        <p:spPr>
          <a:xfrm>
            <a:off x="4572000" y="3630868"/>
            <a:ext cx="2539800" cy="2175252"/>
          </a:xfrm>
          <a:prstGeom prst="rect">
            <a:avLst/>
          </a:prstGeom>
          <a:solidFill>
            <a:schemeClr val="accent2">
              <a:alpha val="85490"/>
            </a:schemeClr>
          </a:solidFill>
          <a:ln w="25400" cap="flat" cmpd="sng">
            <a:solidFill>
              <a:srgbClr val="0930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2"/>
          <p:cNvSpPr/>
          <p:nvPr/>
        </p:nvSpPr>
        <p:spPr>
          <a:xfrm>
            <a:off x="1873387" y="3630868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4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2"/>
          <p:cNvSpPr/>
          <p:nvPr/>
        </p:nvSpPr>
        <p:spPr>
          <a:xfrm>
            <a:off x="4572000" y="3630868"/>
            <a:ext cx="2539800" cy="87588"/>
          </a:xfrm>
          <a:prstGeom prst="rect">
            <a:avLst/>
          </a:prstGeom>
          <a:solidFill>
            <a:srgbClr val="0932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4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2"/>
          <p:cNvSpPr/>
          <p:nvPr/>
        </p:nvSpPr>
        <p:spPr>
          <a:xfrm>
            <a:off x="5589617" y="1450465"/>
            <a:ext cx="498944" cy="498944"/>
          </a:xfrm>
          <a:prstGeom prst="ellipse">
            <a:avLst/>
          </a:prstGeom>
          <a:solidFill>
            <a:srgbClr val="145357"/>
          </a:solidFill>
          <a:ln w="25400" cap="flat" cmpd="sng">
            <a:solidFill>
              <a:srgbClr val="1351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2"/>
          <p:cNvSpPr/>
          <p:nvPr/>
        </p:nvSpPr>
        <p:spPr>
          <a:xfrm>
            <a:off x="5589617" y="3844323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2"/>
          <p:cNvSpPr/>
          <p:nvPr/>
        </p:nvSpPr>
        <p:spPr>
          <a:xfrm>
            <a:off x="2897158" y="3844323"/>
            <a:ext cx="498944" cy="498944"/>
          </a:xfrm>
          <a:prstGeom prst="ellipse">
            <a:avLst/>
          </a:prstGeom>
          <a:solidFill>
            <a:srgbClr val="AC44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2"/>
          <p:cNvSpPr/>
          <p:nvPr/>
        </p:nvSpPr>
        <p:spPr>
          <a:xfrm>
            <a:off x="1873387" y="1248214"/>
            <a:ext cx="2539800" cy="2175252"/>
          </a:xfrm>
          <a:prstGeom prst="rect">
            <a:avLst/>
          </a:prstGeom>
          <a:solidFill>
            <a:schemeClr val="accent1">
              <a:alpha val="71372"/>
            </a:schemeClr>
          </a:solidFill>
          <a:ln w="25400" cap="flat" cmpd="sng">
            <a:solidFill>
              <a:srgbClr val="1262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2"/>
          <p:cNvSpPr/>
          <p:nvPr/>
        </p:nvSpPr>
        <p:spPr>
          <a:xfrm>
            <a:off x="1873387" y="1248214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endParaRPr sz="4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2"/>
          <p:cNvSpPr/>
          <p:nvPr/>
        </p:nvSpPr>
        <p:spPr>
          <a:xfrm>
            <a:off x="2888803" y="1459850"/>
            <a:ext cx="498944" cy="49894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2"/>
          <p:cNvSpPr txBox="1"/>
          <p:nvPr/>
        </p:nvSpPr>
        <p:spPr>
          <a:xfrm>
            <a:off x="2108635" y="1931352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Scope of work </a:t>
            </a:r>
            <a:b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2"/>
          <p:cNvSpPr txBox="1"/>
          <p:nvPr/>
        </p:nvSpPr>
        <p:spPr>
          <a:xfrm>
            <a:off x="4801750" y="1931352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Work </a:t>
            </a:r>
            <a:b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Accomplished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2"/>
          <p:cNvSpPr txBox="1"/>
          <p:nvPr/>
        </p:nvSpPr>
        <p:spPr>
          <a:xfrm>
            <a:off x="2108635" y="4314006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Update since ICANN64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2"/>
          <p:cNvSpPr txBox="1"/>
          <p:nvPr/>
        </p:nvSpPr>
        <p:spPr>
          <a:xfrm>
            <a:off x="4801750" y="4314006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Project Timeline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2"/>
          <p:cNvSpPr txBox="1"/>
          <p:nvPr/>
        </p:nvSpPr>
        <p:spPr>
          <a:xfrm>
            <a:off x="1873387" y="1468344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2"/>
          <p:cNvSpPr txBox="1"/>
          <p:nvPr/>
        </p:nvSpPr>
        <p:spPr>
          <a:xfrm>
            <a:off x="4572000" y="1457395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None/>
            </a:pPr>
            <a:r>
              <a:rPr lang="en-US" sz="23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2"/>
          <p:cNvSpPr txBox="1"/>
          <p:nvPr/>
        </p:nvSpPr>
        <p:spPr>
          <a:xfrm>
            <a:off x="1873387" y="3859962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None/>
            </a:pPr>
            <a:r>
              <a:rPr lang="en-US" sz="23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2"/>
          <p:cNvSpPr txBox="1"/>
          <p:nvPr/>
        </p:nvSpPr>
        <p:spPr>
          <a:xfrm>
            <a:off x="4572000" y="3859962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None/>
            </a:pPr>
            <a:r>
              <a:rPr lang="en-US" sz="23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2"/>
          <p:cNvSpPr txBox="1"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lang="en-US" sz="252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Agenda Overview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3524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4"/>
          <p:cNvSpPr txBox="1"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lang="en-US" sz="2520" dirty="0">
                <a:solidFill>
                  <a:srgbClr val="0B3458"/>
                </a:solidFill>
              </a:rPr>
              <a:t>Latin Script Geographic and Linguistic Spread</a:t>
            </a:r>
            <a:endParaRPr sz="2520" dirty="0"/>
          </a:p>
        </p:txBody>
      </p:sp>
      <p:pic>
        <p:nvPicPr>
          <p:cNvPr id="920" name="Google Shape;9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1800" y="685257"/>
            <a:ext cx="5968080" cy="3511440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4"/>
          <p:cNvSpPr/>
          <p:nvPr/>
        </p:nvSpPr>
        <p:spPr>
          <a:xfrm flipH="1">
            <a:off x="191729" y="4279772"/>
            <a:ext cx="9144000" cy="2417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5E2B"/>
                </a:solidFill>
                <a:latin typeface="Arial"/>
                <a:ea typeface="Arial"/>
                <a:cs typeface="Arial"/>
                <a:sym typeface="Arial"/>
              </a:rPr>
              <a:t>Dark green </a:t>
            </a:r>
            <a:r>
              <a:rPr lang="en-US" sz="1800" b="0" i="0" u="none" strike="noStrike" cap="none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= Latin script is the sole main script.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79AC43"/>
                </a:solidFill>
                <a:latin typeface="Arial"/>
                <a:ea typeface="Arial"/>
                <a:cs typeface="Arial"/>
                <a:sym typeface="Arial"/>
              </a:rPr>
              <a:t>Light green </a:t>
            </a:r>
            <a:r>
              <a:rPr lang="en-US" sz="1800" b="0" i="0" u="none" strike="noStrike" cap="none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= Latin co-exists with other scripts.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676767"/>
                </a:solidFill>
                <a:latin typeface="Arial"/>
                <a:ea typeface="Arial"/>
                <a:cs typeface="Arial"/>
                <a:sym typeface="Arial"/>
              </a:rPr>
              <a:t>Grey</a:t>
            </a:r>
            <a:r>
              <a:rPr lang="en-US" sz="1800" b="0" i="0" u="none" strike="noStrike" cap="none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 = Latin-script alphabets are sometimes extensively used due to the use of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            unofficial second languages, such as French in Algeria and English in Egypt,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            and to Latin transliteration of the official script, such as in China or in Japan.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3320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9"/>
          <p:cNvSpPr txBox="1"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lang="en-US" sz="2520">
                <a:solidFill>
                  <a:srgbClr val="0B3458"/>
                </a:solidFill>
              </a:rPr>
              <a:t>Latin GP – Work Accomplished</a:t>
            </a:r>
            <a:endParaRPr sz="2520"/>
          </a:p>
        </p:txBody>
      </p:sp>
      <p:sp>
        <p:nvSpPr>
          <p:cNvPr id="951" name="Google Shape;951;p9"/>
          <p:cNvSpPr txBox="1">
            <a:spLocks noGrp="1"/>
          </p:cNvSpPr>
          <p:nvPr>
            <p:ph type="body" idx="1"/>
          </p:nvPr>
        </p:nvSpPr>
        <p:spPr>
          <a:xfrm>
            <a:off x="607200" y="992918"/>
            <a:ext cx="7929600" cy="5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25"/>
              <a:buChar char="◉"/>
            </a:pPr>
            <a:r>
              <a:rPr lang="en-US" dirty="0"/>
              <a:t>Developing Repertoire</a:t>
            </a:r>
            <a:endParaRPr dirty="0"/>
          </a:p>
          <a:p>
            <a:pPr marL="798513" lvl="1" indent="-341313">
              <a:spcBef>
                <a:spcPts val="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dirty="0">
                <a:latin typeface="+mn-lt"/>
                <a:ea typeface="+mn-ea"/>
                <a:cs typeface="+mn-cs"/>
              </a:rPr>
              <a:t>181 of 181 EGIDS 1- 4 languages processed. </a:t>
            </a:r>
            <a:endParaRPr dirty="0">
              <a:latin typeface="+mn-lt"/>
              <a:ea typeface="+mn-ea"/>
              <a:cs typeface="+mn-cs"/>
            </a:endParaRPr>
          </a:p>
          <a:p>
            <a:pPr marL="798513" lvl="1" indent="-341313">
              <a:spcBef>
                <a:spcPts val="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dirty="0">
                <a:latin typeface="+mn-lt"/>
                <a:ea typeface="+mn-ea"/>
                <a:cs typeface="+mn-cs"/>
              </a:rPr>
              <a:t>29 EGIDS 5 languages processed.</a:t>
            </a:r>
            <a:endParaRPr dirty="0">
              <a:latin typeface="+mn-lt"/>
              <a:ea typeface="+mn-ea"/>
              <a:cs typeface="+mn-cs"/>
            </a:endParaRPr>
          </a:p>
          <a:p>
            <a:pPr marL="798513" lvl="1" indent="-341313">
              <a:spcBef>
                <a:spcPts val="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dirty="0">
                <a:latin typeface="+mn-lt"/>
                <a:ea typeface="+mn-ea"/>
                <a:cs typeface="+mn-cs"/>
              </a:rPr>
              <a:t>193 of 279 MSR-2 code points attested. </a:t>
            </a:r>
            <a:endParaRPr dirty="0">
              <a:latin typeface="+mn-lt"/>
              <a:ea typeface="+mn-ea"/>
              <a:cs typeface="+mn-cs"/>
            </a:endParaRPr>
          </a:p>
          <a:p>
            <a:pPr marL="798513" lvl="1" indent="-341313">
              <a:spcBef>
                <a:spcPts val="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dirty="0">
                <a:latin typeface="+mn-lt"/>
                <a:ea typeface="+mn-ea"/>
                <a:cs typeface="+mn-cs"/>
              </a:rPr>
              <a:t>3 non-MSR-2 code points are included in MSR-3. </a:t>
            </a:r>
            <a:endParaRPr dirty="0">
              <a:latin typeface="+mn-lt"/>
              <a:ea typeface="+mn-ea"/>
              <a:cs typeface="+mn-cs"/>
            </a:endParaRPr>
          </a:p>
          <a:p>
            <a:pPr marL="798513" lvl="1" indent="-341313">
              <a:spcBef>
                <a:spcPts val="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dirty="0">
                <a:latin typeface="+mn-lt"/>
                <a:ea typeface="+mn-ea"/>
                <a:cs typeface="+mn-cs"/>
              </a:rPr>
              <a:t>3 non-MSR-3 code points are included in MSR-4. </a:t>
            </a:r>
            <a:endParaRPr dirty="0">
              <a:latin typeface="+mn-lt"/>
              <a:ea typeface="+mn-ea"/>
              <a:cs typeface="+mn-cs"/>
            </a:endParaRPr>
          </a:p>
          <a:p>
            <a:pPr marL="798513" lvl="1" indent="-341313">
              <a:spcBef>
                <a:spcPts val="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dirty="0">
                <a:latin typeface="+mn-lt"/>
                <a:ea typeface="+mn-ea"/>
                <a:cs typeface="+mn-cs"/>
              </a:rPr>
              <a:t>22 Code Point Sequences identified.</a:t>
            </a:r>
            <a:endParaRPr dirty="0">
              <a:latin typeface="+mn-lt"/>
              <a:ea typeface="+mn-ea"/>
              <a:cs typeface="+mn-cs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25"/>
              <a:buChar char="◉"/>
            </a:pPr>
            <a:r>
              <a:rPr lang="en-US" dirty="0"/>
              <a:t>Developing Variants</a:t>
            </a:r>
            <a:endParaRPr dirty="0"/>
          </a:p>
          <a:p>
            <a:pPr marL="798513" lvl="1" indent="-341313">
              <a:spcBef>
                <a:spcPts val="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dirty="0">
                <a:latin typeface="+mn-lt"/>
                <a:ea typeface="+mn-ea"/>
                <a:cs typeface="+mn-cs"/>
              </a:rPr>
              <a:t>In-script variants still ongoing (80 percent finished).</a:t>
            </a:r>
            <a:endParaRPr dirty="0">
              <a:latin typeface="+mn-lt"/>
              <a:ea typeface="+mn-ea"/>
              <a:cs typeface="+mn-cs"/>
            </a:endParaRPr>
          </a:p>
          <a:p>
            <a:pPr marL="798513" lvl="1" indent="-341313">
              <a:spcBef>
                <a:spcPts val="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dirty="0">
                <a:latin typeface="+mn-lt"/>
                <a:ea typeface="+mn-ea"/>
                <a:cs typeface="+mn-cs"/>
              </a:rPr>
              <a:t>Cross-script variants with Armenian script defined.</a:t>
            </a:r>
            <a:endParaRPr dirty="0">
              <a:latin typeface="+mn-lt"/>
              <a:ea typeface="+mn-ea"/>
              <a:cs typeface="+mn-cs"/>
            </a:endParaRPr>
          </a:p>
          <a:p>
            <a:pPr marL="798513" lvl="1" indent="-341313">
              <a:spcBef>
                <a:spcPts val="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dirty="0">
                <a:latin typeface="+mn-lt"/>
                <a:ea typeface="+mn-ea"/>
                <a:cs typeface="+mn-cs"/>
              </a:rPr>
              <a:t>Cross-script variants with Cyrillic script defined. </a:t>
            </a:r>
            <a:endParaRPr dirty="0">
              <a:latin typeface="+mn-lt"/>
              <a:ea typeface="+mn-ea"/>
              <a:cs typeface="+mn-cs"/>
            </a:endParaRPr>
          </a:p>
          <a:p>
            <a:pPr marL="798513" lvl="1" indent="-341313">
              <a:spcBef>
                <a:spcPts val="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dirty="0">
                <a:latin typeface="+mn-lt"/>
                <a:ea typeface="+mn-ea"/>
                <a:cs typeface="+mn-cs"/>
              </a:rPr>
              <a:t>Cross-script variants with Greek script defined.</a:t>
            </a:r>
            <a:endParaRPr dirty="0">
              <a:latin typeface="+mn-lt"/>
              <a:ea typeface="+mn-ea"/>
              <a:cs typeface="+mn-cs"/>
            </a:endParaRPr>
          </a:p>
          <a:p>
            <a:pPr marL="798513" lvl="1" indent="-341313">
              <a:spcBef>
                <a:spcPts val="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dirty="0">
                <a:latin typeface="+mn-lt"/>
                <a:ea typeface="+mn-ea"/>
                <a:cs typeface="+mn-cs"/>
              </a:rPr>
              <a:t>Special HTML Link (underlining) analysis completed.</a:t>
            </a:r>
            <a:endParaRPr dirty="0">
              <a:latin typeface="+mn-lt"/>
              <a:ea typeface="+mn-ea"/>
              <a:cs typeface="+mn-cs"/>
            </a:endParaRPr>
          </a:p>
          <a:p>
            <a:pPr marL="798513" lvl="1" indent="-341313">
              <a:spcBef>
                <a:spcPts val="0"/>
              </a:spcBef>
              <a:buSzPct val="75000"/>
              <a:buFont typeface="Wingdings" panose="05000000000000000000" pitchFamily="2" charset="2"/>
              <a:buChar char=""/>
            </a:pPr>
            <a:r>
              <a:rPr lang="en-US" dirty="0">
                <a:latin typeface="+mn-lt"/>
                <a:ea typeface="+mn-ea"/>
                <a:cs typeface="+mn-cs"/>
              </a:rPr>
              <a:t>IDNA2003 compatibility analysis completed.</a:t>
            </a:r>
            <a:endParaRPr dirty="0">
              <a:latin typeface="+mn-lt"/>
              <a:ea typeface="+mn-ea"/>
              <a:cs typeface="+mn-cs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25"/>
              <a:buChar char="◉"/>
            </a:pPr>
            <a:r>
              <a:rPr lang="en-US" dirty="0"/>
              <a:t>Submitted the third version of proposal to the IP in May 2018.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25"/>
              <a:buChar char="◉"/>
            </a:pPr>
            <a:r>
              <a:rPr lang="en-US" dirty="0"/>
              <a:t>Submitted the fourth version of proposal to the IP in January 2019.</a:t>
            </a:r>
            <a:endParaRPr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25"/>
              <a:buChar char="◉"/>
            </a:pPr>
            <a:r>
              <a:rPr lang="en-US" dirty="0"/>
              <a:t>Submitted the fifth version of proposal to the IP in October 2019.</a:t>
            </a:r>
            <a:endParaRPr dirty="0"/>
          </a:p>
          <a:p>
            <a:pPr marL="342900" lvl="0" indent="-252412" algn="l" rtl="0">
              <a:spcBef>
                <a:spcPts val="0"/>
              </a:spcBef>
              <a:spcAft>
                <a:spcPts val="0"/>
              </a:spcAft>
              <a:buSzPts val="1425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6144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6"/>
          <p:cNvSpPr txBox="1"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lang="en-US" sz="2520" dirty="0">
                <a:solidFill>
                  <a:srgbClr val="0B3458"/>
                </a:solidFill>
              </a:rPr>
              <a:t>Progress Since ICANN 64 - Variant Analysis </a:t>
            </a:r>
            <a:endParaRPr sz="2520" dirty="0"/>
          </a:p>
        </p:txBody>
      </p:sp>
      <p:sp>
        <p:nvSpPr>
          <p:cNvPr id="933" name="Google Shape;933;p6"/>
          <p:cNvSpPr txBox="1">
            <a:spLocks noGrp="1"/>
          </p:cNvSpPr>
          <p:nvPr>
            <p:ph type="body" idx="1"/>
          </p:nvPr>
        </p:nvSpPr>
        <p:spPr>
          <a:xfrm>
            <a:off x="607142" y="840803"/>
            <a:ext cx="7929600" cy="48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52412" algn="l" rtl="0">
              <a:spcBef>
                <a:spcPts val="0"/>
              </a:spcBef>
              <a:spcAft>
                <a:spcPts val="0"/>
              </a:spcAft>
              <a:buSzPts val="1425"/>
              <a:buNone/>
            </a:pPr>
            <a:endParaRPr dirty="0"/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SzPts val="1425"/>
              <a:buChar char="◉"/>
            </a:pPr>
            <a:r>
              <a:rPr lang="en-US" dirty="0"/>
              <a:t>In-script variant analysis</a:t>
            </a:r>
            <a:endParaRPr dirty="0"/>
          </a:p>
          <a:p>
            <a:pPr marL="798513" lvl="1" indent="-341313">
              <a:buSzPct val="75000"/>
              <a:buFont typeface="Wingdings" panose="05000000000000000000" pitchFamily="2" charset="2"/>
              <a:buChar char=""/>
            </a:pPr>
            <a:r>
              <a:rPr lang="en-US" dirty="0">
                <a:latin typeface="+mn-lt"/>
                <a:ea typeface="+mn-ea"/>
                <a:cs typeface="+mn-cs"/>
              </a:rPr>
              <a:t>Visual variants</a:t>
            </a:r>
            <a:endParaRPr dirty="0">
              <a:latin typeface="+mn-lt"/>
              <a:ea typeface="+mn-ea"/>
              <a:cs typeface="+mn-cs"/>
            </a:endParaRPr>
          </a:p>
          <a:p>
            <a:pPr marL="798513" lvl="1" indent="-341313">
              <a:buSzPct val="75000"/>
              <a:buFont typeface="Wingdings" panose="05000000000000000000" pitchFamily="2" charset="2"/>
              <a:buChar char=""/>
            </a:pPr>
            <a:r>
              <a:rPr lang="en-US" dirty="0">
                <a:latin typeface="+mn-lt"/>
                <a:ea typeface="+mn-ea"/>
                <a:cs typeface="+mn-cs"/>
              </a:rPr>
              <a:t>Non-visual variants</a:t>
            </a:r>
            <a:br>
              <a:rPr lang="en-US" dirty="0">
                <a:latin typeface="+mn-lt"/>
                <a:ea typeface="+mn-ea"/>
                <a:cs typeface="+mn-cs"/>
              </a:rPr>
            </a:br>
            <a:endParaRPr dirty="0">
              <a:latin typeface="+mn-lt"/>
              <a:ea typeface="+mn-ea"/>
              <a:cs typeface="+mn-cs"/>
            </a:endParaRPr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SzPts val="1425"/>
              <a:buChar char="◉"/>
            </a:pPr>
            <a:r>
              <a:rPr lang="en-US" dirty="0"/>
              <a:t>Cross-script variant analysis</a:t>
            </a:r>
            <a:endParaRPr dirty="0"/>
          </a:p>
          <a:p>
            <a:pPr marL="798513" lvl="1" indent="-341313">
              <a:buSzPct val="75000"/>
              <a:buFont typeface="Wingdings" panose="05000000000000000000" pitchFamily="2" charset="2"/>
              <a:buChar char=""/>
            </a:pPr>
            <a:r>
              <a:rPr lang="en-US" dirty="0">
                <a:latin typeface="+mn-lt"/>
                <a:ea typeface="+mn-ea"/>
                <a:cs typeface="+mn-cs"/>
              </a:rPr>
              <a:t>Greek script – with new input from Greek LGR</a:t>
            </a:r>
            <a:br>
              <a:rPr lang="en-US" dirty="0">
                <a:latin typeface="+mn-lt"/>
                <a:ea typeface="+mn-ea"/>
                <a:cs typeface="+mn-cs"/>
              </a:rPr>
            </a:br>
            <a:endParaRPr dirty="0">
              <a:latin typeface="+mn-lt"/>
              <a:ea typeface="+mn-ea"/>
              <a:cs typeface="+mn-cs"/>
            </a:endParaRPr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SzPts val="1425"/>
              <a:buChar char="◉"/>
            </a:pPr>
            <a:r>
              <a:rPr lang="en-US" dirty="0"/>
              <a:t>Other considerations</a:t>
            </a:r>
            <a:endParaRPr dirty="0"/>
          </a:p>
          <a:p>
            <a:pPr marL="798513" lvl="1" indent="-341313">
              <a:buSzPct val="75000"/>
              <a:buFont typeface="Wingdings" panose="05000000000000000000" pitchFamily="2" charset="2"/>
              <a:buChar char=""/>
            </a:pPr>
            <a:r>
              <a:rPr lang="en-US" dirty="0">
                <a:latin typeface="+mn-lt"/>
                <a:ea typeface="+mn-ea"/>
                <a:cs typeface="+mn-cs"/>
              </a:rPr>
              <a:t>Basic shapes (e.g., circle “o”, single line “l”, and crescent “c” or “</a:t>
            </a:r>
            <a:r>
              <a:rPr lang="en-US" dirty="0" err="1">
                <a:latin typeface="+mn-lt"/>
                <a:ea typeface="+mn-ea"/>
                <a:cs typeface="+mn-cs"/>
              </a:rPr>
              <a:t>ɔ</a:t>
            </a:r>
            <a:r>
              <a:rPr lang="en-US" dirty="0">
                <a:latin typeface="+mn-lt"/>
                <a:ea typeface="+mn-ea"/>
                <a:cs typeface="+mn-cs"/>
              </a:rPr>
              <a:t>”) within all scripts</a:t>
            </a:r>
            <a:endParaRPr dirty="0">
              <a:latin typeface="+mn-lt"/>
              <a:ea typeface="+mn-ea"/>
              <a:cs typeface="+mn-cs"/>
            </a:endParaRPr>
          </a:p>
          <a:p>
            <a:pPr marL="798513" lvl="1" indent="-341313">
              <a:buSzPct val="75000"/>
              <a:buFont typeface="Wingdings" panose="05000000000000000000" pitchFamily="2" charset="2"/>
              <a:buChar char=""/>
            </a:pPr>
            <a:r>
              <a:rPr lang="en-US" dirty="0">
                <a:latin typeface="+mn-lt"/>
                <a:ea typeface="+mn-ea"/>
                <a:cs typeface="+mn-cs"/>
              </a:rPr>
              <a:t>Underlining analysis</a:t>
            </a:r>
            <a:endParaRPr dirty="0">
              <a:latin typeface="+mn-lt"/>
              <a:ea typeface="+mn-ea"/>
              <a:cs typeface="+mn-cs"/>
            </a:endParaRPr>
          </a:p>
          <a:p>
            <a:pPr marL="798513" lvl="1" indent="-341313">
              <a:buSzPct val="75000"/>
              <a:buFont typeface="Wingdings" panose="05000000000000000000" pitchFamily="2" charset="2"/>
              <a:buChar char=""/>
            </a:pPr>
            <a:r>
              <a:rPr lang="en-US" dirty="0">
                <a:latin typeface="+mn-lt"/>
                <a:ea typeface="+mn-ea"/>
                <a:cs typeface="+mn-cs"/>
              </a:rPr>
              <a:t>IDNA2003 Compatibility</a:t>
            </a:r>
            <a:endParaRPr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239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0"/>
          <p:cNvSpPr txBox="1"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lang="en-US" sz="2520">
                <a:solidFill>
                  <a:srgbClr val="0B3458"/>
                </a:solidFill>
              </a:rPr>
              <a:t>Latin GP – Project Timeline</a:t>
            </a:r>
            <a:endParaRPr sz="2520"/>
          </a:p>
        </p:txBody>
      </p:sp>
      <p:sp>
        <p:nvSpPr>
          <p:cNvPr id="957" name="Google Shape;957;p10"/>
          <p:cNvSpPr/>
          <p:nvPr/>
        </p:nvSpPr>
        <p:spPr>
          <a:xfrm>
            <a:off x="992520" y="3172680"/>
            <a:ext cx="7022160" cy="91080"/>
          </a:xfrm>
          <a:prstGeom prst="chevron">
            <a:avLst>
              <a:gd name="adj" fmla="val 50000"/>
            </a:avLst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10"/>
          <p:cNvSpPr/>
          <p:nvPr/>
        </p:nvSpPr>
        <p:spPr>
          <a:xfrm>
            <a:off x="1311120" y="3128040"/>
            <a:ext cx="165960" cy="165960"/>
          </a:xfrm>
          <a:prstGeom prst="ellipse">
            <a:avLst/>
          </a:prstGeom>
          <a:solidFill>
            <a:srgbClr val="1D98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10"/>
          <p:cNvSpPr/>
          <p:nvPr/>
        </p:nvSpPr>
        <p:spPr>
          <a:xfrm>
            <a:off x="3794760" y="3128040"/>
            <a:ext cx="165960" cy="165960"/>
          </a:xfrm>
          <a:prstGeom prst="ellipse">
            <a:avLst/>
          </a:prstGeom>
          <a:solidFill>
            <a:srgbClr val="EA9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10"/>
          <p:cNvSpPr/>
          <p:nvPr/>
        </p:nvSpPr>
        <p:spPr>
          <a:xfrm>
            <a:off x="5043600" y="3128040"/>
            <a:ext cx="165960" cy="165960"/>
          </a:xfrm>
          <a:prstGeom prst="ellipse">
            <a:avLst/>
          </a:prstGeom>
          <a:solidFill>
            <a:srgbClr val="DB6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10"/>
          <p:cNvSpPr/>
          <p:nvPr/>
        </p:nvSpPr>
        <p:spPr>
          <a:xfrm>
            <a:off x="6258240" y="3128040"/>
            <a:ext cx="165960" cy="165960"/>
          </a:xfrm>
          <a:prstGeom prst="ellipse">
            <a:avLst/>
          </a:prstGeom>
          <a:solidFill>
            <a:srgbClr val="0D43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10"/>
          <p:cNvSpPr/>
          <p:nvPr/>
        </p:nvSpPr>
        <p:spPr>
          <a:xfrm>
            <a:off x="7479000" y="3128040"/>
            <a:ext cx="165960" cy="165960"/>
          </a:xfrm>
          <a:prstGeom prst="ellipse">
            <a:avLst/>
          </a:prstGeom>
          <a:solidFill>
            <a:srgbClr val="1768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10"/>
          <p:cNvSpPr/>
          <p:nvPr/>
        </p:nvSpPr>
        <p:spPr>
          <a:xfrm rot="8100000">
            <a:off x="764640" y="1484280"/>
            <a:ext cx="1259280" cy="1259280"/>
          </a:xfrm>
          <a:prstGeom prst="teardrop">
            <a:avLst>
              <a:gd name="adj" fmla="val 96125"/>
            </a:avLst>
          </a:prstGeom>
          <a:solidFill>
            <a:srgbClr val="2599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10"/>
          <p:cNvSpPr/>
          <p:nvPr/>
        </p:nvSpPr>
        <p:spPr>
          <a:xfrm>
            <a:off x="788400" y="1804680"/>
            <a:ext cx="1190520" cy="64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Jul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10"/>
          <p:cNvSpPr/>
          <p:nvPr/>
        </p:nvSpPr>
        <p:spPr>
          <a:xfrm>
            <a:off x="2545200" y="3128040"/>
            <a:ext cx="165960" cy="165960"/>
          </a:xfrm>
          <a:prstGeom prst="ellipse">
            <a:avLst/>
          </a:prstGeom>
          <a:solidFill>
            <a:srgbClr val="1B6F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10"/>
          <p:cNvSpPr/>
          <p:nvPr/>
        </p:nvSpPr>
        <p:spPr>
          <a:xfrm rot="8100000">
            <a:off x="1998360" y="1519920"/>
            <a:ext cx="1259280" cy="1259280"/>
          </a:xfrm>
          <a:prstGeom prst="teardrop">
            <a:avLst>
              <a:gd name="adj" fmla="val 96125"/>
            </a:avLst>
          </a:prstGeom>
          <a:solidFill>
            <a:srgbClr val="1B6F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10"/>
          <p:cNvSpPr/>
          <p:nvPr/>
        </p:nvSpPr>
        <p:spPr>
          <a:xfrm>
            <a:off x="2021760" y="1840320"/>
            <a:ext cx="1190520" cy="64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Jan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10"/>
          <p:cNvSpPr/>
          <p:nvPr/>
        </p:nvSpPr>
        <p:spPr>
          <a:xfrm rot="8100000">
            <a:off x="3231720" y="1484280"/>
            <a:ext cx="1259280" cy="1259280"/>
          </a:xfrm>
          <a:prstGeom prst="teardrop">
            <a:avLst>
              <a:gd name="adj" fmla="val 96125"/>
            </a:avLst>
          </a:prstGeom>
          <a:solidFill>
            <a:srgbClr val="EA903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10"/>
          <p:cNvSpPr/>
          <p:nvPr/>
        </p:nvSpPr>
        <p:spPr>
          <a:xfrm>
            <a:off x="3255480" y="1804680"/>
            <a:ext cx="1190520" cy="64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May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0"/>
          <p:cNvSpPr/>
          <p:nvPr/>
        </p:nvSpPr>
        <p:spPr>
          <a:xfrm rot="8100000">
            <a:off x="4465440" y="1484280"/>
            <a:ext cx="1259280" cy="1259280"/>
          </a:xfrm>
          <a:prstGeom prst="teardrop">
            <a:avLst>
              <a:gd name="adj" fmla="val 96125"/>
            </a:avLst>
          </a:prstGeom>
          <a:solidFill>
            <a:srgbClr val="DB6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10"/>
          <p:cNvSpPr/>
          <p:nvPr/>
        </p:nvSpPr>
        <p:spPr>
          <a:xfrm>
            <a:off x="4488840" y="1804680"/>
            <a:ext cx="1190520" cy="64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Jan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10"/>
          <p:cNvSpPr/>
          <p:nvPr/>
        </p:nvSpPr>
        <p:spPr>
          <a:xfrm rot="8100000">
            <a:off x="5698800" y="1484280"/>
            <a:ext cx="1259280" cy="1259280"/>
          </a:xfrm>
          <a:prstGeom prst="teardrop">
            <a:avLst>
              <a:gd name="adj" fmla="val 96125"/>
            </a:avLst>
          </a:prstGeom>
          <a:solidFill>
            <a:srgbClr val="0D43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10"/>
          <p:cNvSpPr/>
          <p:nvPr/>
        </p:nvSpPr>
        <p:spPr>
          <a:xfrm>
            <a:off x="5722560" y="1804680"/>
            <a:ext cx="1190520" cy="64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Oct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10"/>
          <p:cNvSpPr/>
          <p:nvPr/>
        </p:nvSpPr>
        <p:spPr>
          <a:xfrm rot="8100000">
            <a:off x="6932520" y="1484280"/>
            <a:ext cx="1259280" cy="1259280"/>
          </a:xfrm>
          <a:prstGeom prst="teardrop">
            <a:avLst>
              <a:gd name="adj" fmla="val 96125"/>
            </a:avLst>
          </a:prstGeom>
          <a:solidFill>
            <a:srgbClr val="1768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10"/>
          <p:cNvSpPr/>
          <p:nvPr/>
        </p:nvSpPr>
        <p:spPr>
          <a:xfrm>
            <a:off x="6955920" y="1804680"/>
            <a:ext cx="1190520" cy="64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May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10"/>
          <p:cNvSpPr/>
          <p:nvPr/>
        </p:nvSpPr>
        <p:spPr>
          <a:xfrm>
            <a:off x="599040" y="3457800"/>
            <a:ext cx="1390320" cy="584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Develop principles.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10"/>
          <p:cNvSpPr/>
          <p:nvPr/>
        </p:nvSpPr>
        <p:spPr>
          <a:xfrm>
            <a:off x="1979279" y="3457800"/>
            <a:ext cx="1427597" cy="1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Develop code points repertoire and identify variants.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10"/>
          <p:cNvSpPr/>
          <p:nvPr/>
        </p:nvSpPr>
        <p:spPr>
          <a:xfrm>
            <a:off x="3287160" y="3457800"/>
            <a:ext cx="1385640" cy="1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Submit proposal with code points repertoire.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10"/>
          <p:cNvSpPr/>
          <p:nvPr/>
        </p:nvSpPr>
        <p:spPr>
          <a:xfrm>
            <a:off x="4477675" y="3457800"/>
            <a:ext cx="1385700" cy="1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Submit proposal adding cross-script variant analysis.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10"/>
          <p:cNvSpPr/>
          <p:nvPr/>
        </p:nvSpPr>
        <p:spPr>
          <a:xfrm>
            <a:off x="5795640" y="3457800"/>
            <a:ext cx="1190520" cy="107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Submit proposal adding in-script variant analysis.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10"/>
          <p:cNvSpPr/>
          <p:nvPr/>
        </p:nvSpPr>
        <p:spPr>
          <a:xfrm>
            <a:off x="823680" y="4660920"/>
            <a:ext cx="8319960" cy="31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154A7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10"/>
          <p:cNvSpPr/>
          <p:nvPr/>
        </p:nvSpPr>
        <p:spPr>
          <a:xfrm>
            <a:off x="6980760" y="3459240"/>
            <a:ext cx="1385640" cy="156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Finalize the LGR proposal and publish for Public </a:t>
            </a:r>
            <a:r>
              <a:rPr lang="en-US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800" b="0" i="0" u="none" strike="noStrike" cap="none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omment.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1970784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0EB056D1-DF82-ED43-A75A-15472DCA2F45}" vid="{0BDCD195-BFED-5145-8A5D-0651D729DA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9477</TotalTime>
  <Words>366</Words>
  <Application>Microsoft Macintosh PowerPoint</Application>
  <PresentationFormat>On-screen Show (4:3)</PresentationFormat>
  <Paragraphs>70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Noto Sans Symbols</vt:lpstr>
      <vt:lpstr>Wingdings</vt:lpstr>
      <vt:lpstr>ICANNPPT_Arial_4x3_June 2017_potx</vt:lpstr>
      <vt:lpstr>Update by Latin Generation Panel (GP)</vt:lpstr>
      <vt:lpstr>Agenda Overview </vt:lpstr>
      <vt:lpstr>Latin Script Geographic and Linguistic Spread</vt:lpstr>
      <vt:lpstr>Latin GP – Work Accomplished</vt:lpstr>
      <vt:lpstr>Progress Since ICANN 64 - Variant Analysis </vt:lpstr>
      <vt:lpstr>Latin GP – Project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Pitinan Kooarmornpatana</dc:creator>
  <cp:lastModifiedBy>Pitinan Kooarmornpatana</cp:lastModifiedBy>
  <cp:revision>149</cp:revision>
  <cp:lastPrinted>2019-03-12T23:34:22Z</cp:lastPrinted>
  <dcterms:created xsi:type="dcterms:W3CDTF">2018-09-18T03:21:04Z</dcterms:created>
  <dcterms:modified xsi:type="dcterms:W3CDTF">2020-09-12T17:56:29Z</dcterms:modified>
</cp:coreProperties>
</file>