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9" r:id="rId2"/>
    <p:sldId id="322" r:id="rId3"/>
    <p:sldId id="711" r:id="rId4"/>
    <p:sldId id="707" r:id="rId5"/>
    <p:sldId id="708" r:id="rId6"/>
    <p:sldId id="714" r:id="rId7"/>
    <p:sldId id="718" r:id="rId8"/>
    <p:sldId id="719" r:id="rId9"/>
    <p:sldId id="720" r:id="rId10"/>
    <p:sldId id="721" r:id="rId11"/>
    <p:sldId id="717" r:id="rId12"/>
    <p:sldId id="71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6" autoAdjust="0"/>
    <p:restoredTop sz="94088" autoAdjust="0"/>
  </p:normalViewPr>
  <p:slideViewPr>
    <p:cSldViewPr snapToGrid="0" snapToObjects="1">
      <p:cViewPr varScale="1">
        <p:scale>
          <a:sx n="110" d="100"/>
          <a:sy n="110" d="100"/>
        </p:scale>
        <p:origin x="1144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Myanmar Generation Panel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 </a:t>
            </a:r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Phyo</a:t>
            </a:r>
            <a:endParaRPr lang="en-US" dirty="0"/>
          </a:p>
          <a:p>
            <a:r>
              <a:rPr lang="en-US" dirty="0"/>
              <a:t>Myanmar GP Chair</a:t>
            </a:r>
          </a:p>
        </p:txBody>
      </p:sp>
    </p:spTree>
    <p:extLst>
      <p:ext uri="{BB962C8B-B14F-4D97-AF65-F5344CB8AC3E}">
        <p14:creationId xmlns:p14="http://schemas.microsoft.com/office/powerpoint/2010/main" val="279346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 Label Evaluation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972" y="995763"/>
            <a:ext cx="7907338" cy="9488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Code point categories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0014D0-E66A-6547-8646-C2B6E7EB4691}"/>
              </a:ext>
            </a:extLst>
          </p:cNvPr>
          <p:cNvSpPr/>
          <p:nvPr/>
        </p:nvSpPr>
        <p:spPr>
          <a:xfrm>
            <a:off x="758142" y="1328491"/>
            <a:ext cx="8050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    			→ 	Consonant</a:t>
            </a:r>
            <a:endParaRPr lang="en-US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IV   			→ 	Independent Vowel</a:t>
            </a:r>
            <a:endParaRPr lang="en-US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DVS   	 	→ 	Dependent Vowel Sign</a:t>
            </a:r>
            <a:endParaRPr lang="en-US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ANUSVARA  → 	1036 $</a:t>
            </a:r>
            <a:r>
              <a:rPr lang="my-MM" dirty="0">
                <a:solidFill>
                  <a:srgbClr val="000000"/>
                </a:solidFill>
                <a:latin typeface="Arial" panose="020B0604020202020204" pitchFamily="34" charset="0"/>
              </a:rPr>
              <a:t>ံ</a:t>
            </a:r>
            <a:endParaRPr lang="my-MM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T_SHORT 	→ 	1037 $</a:t>
            </a:r>
            <a:r>
              <a:rPr lang="my-MM" dirty="0">
                <a:solidFill>
                  <a:srgbClr val="000000"/>
                </a:solidFill>
                <a:latin typeface="Arial" panose="020B0604020202020204" pitchFamily="34" charset="0"/>
              </a:rPr>
              <a:t>့</a:t>
            </a:r>
            <a:endParaRPr lang="my-MM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T_LONG	→ 	1038 $</a:t>
            </a:r>
            <a:r>
              <a:rPr lang="my-MM" dirty="0">
                <a:solidFill>
                  <a:srgbClr val="000000"/>
                </a:solidFill>
                <a:latin typeface="Arial" panose="020B0604020202020204" pitchFamily="34" charset="0"/>
              </a:rPr>
              <a:t>း</a:t>
            </a:r>
            <a:endParaRPr lang="my-MM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K    			→ 	Killer: 103A $</a:t>
            </a:r>
            <a:r>
              <a:rPr lang="my-MM" dirty="0">
                <a:solidFill>
                  <a:srgbClr val="000000"/>
                </a:solidFill>
                <a:latin typeface="Arial" panose="020B0604020202020204" pitchFamily="34" charset="0"/>
              </a:rPr>
              <a:t>်</a:t>
            </a:r>
            <a:endParaRPr lang="my-MM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VIRAMA 	→ 	1039 </a:t>
            </a:r>
            <a:endParaRPr lang="en-US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    			→ 	Dependent Consonant Sign</a:t>
            </a:r>
            <a:endParaRPr lang="en-US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C1   		→ 	103F </a:t>
            </a:r>
            <a:r>
              <a:rPr lang="my-MM" dirty="0">
                <a:solidFill>
                  <a:srgbClr val="000000"/>
                </a:solidFill>
                <a:latin typeface="Arial" panose="020B0604020202020204" pitchFamily="34" charset="0"/>
              </a:rPr>
              <a:t>ဿ</a:t>
            </a:r>
            <a:endParaRPr lang="my-MM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LV   			→ 	Long Vowel: 102B, 102C, 102E, 1030, 1031, 1032, 1036 </a:t>
            </a:r>
            <a:endParaRPr lang="en-US" dirty="0"/>
          </a:p>
          <a:p>
            <a:pPr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LVS 		→ 	Long Vowel Sequence: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			102D+102F, 1031+102B, 1031+102C , 102F+1036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SV   		→ 	Short Vowel: 102D, 102F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0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 Label Evaluation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972" y="995763"/>
            <a:ext cx="7907338" cy="9488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Whole Label Evaluation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7B49EF-FD90-4A4B-9BC1-BEFAF1AF623F}"/>
              </a:ext>
            </a:extLst>
          </p:cNvPr>
          <p:cNvSpPr/>
          <p:nvPr/>
        </p:nvSpPr>
        <p:spPr>
          <a:xfrm>
            <a:off x="467658" y="1354352"/>
            <a:ext cx="8001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  [DVS or ANUSAVARA] must follow C or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M_set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M_set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must follow C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   (C+ K) or (C +1037+K) must follow C or [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C+M_Set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   C1 must follow C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5.    1025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ဥ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only be followed by 102F $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ု  + (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1036 $ or 1038 $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း 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6.    1026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ဦ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only be followed by 1038 $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း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   T_SHORT must not follow M or 102D or 102F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   T_SHORT can follow S12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   T_LONG must not follow C or M or 102D or 102F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	T_LONG can follow S12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	K must follow [2C or 1023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ဣ ]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1037 $</a:t>
            </a:r>
            <a:r>
              <a:rPr lang="my-MM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့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 S11 must be followed by C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 VIRAMA cannot be at the end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 T_LONG must follow LV or S12 or S13 or 103A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 T_SHORT must follow LV or S12 or S13 or S14 or S15 or 1038</a:t>
            </a:r>
          </a:p>
        </p:txBody>
      </p:sp>
    </p:spTree>
    <p:extLst>
      <p:ext uri="{BB962C8B-B14F-4D97-AF65-F5344CB8AC3E}">
        <p14:creationId xmlns:p14="http://schemas.microsoft.com/office/powerpoint/2010/main" val="146593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and Next Step</a:t>
            </a:r>
          </a:p>
        </p:txBody>
      </p:sp>
      <p:sp>
        <p:nvSpPr>
          <p:cNvPr id="7" name="Chevron 48">
            <a:extLst>
              <a:ext uri="{FF2B5EF4-FFF2-40B4-BE49-F238E27FC236}">
                <a16:creationId xmlns:a16="http://schemas.microsoft.com/office/drawing/2014/main" id="{18C4B58D-12B9-CD49-8F38-B615CC2B6D7E}"/>
              </a:ext>
            </a:extLst>
          </p:cNvPr>
          <p:cNvSpPr/>
          <p:nvPr/>
        </p:nvSpPr>
        <p:spPr>
          <a:xfrm>
            <a:off x="1007931" y="2888940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5FF156-81D1-8340-88DA-98AB56D13997}"/>
              </a:ext>
            </a:extLst>
          </p:cNvPr>
          <p:cNvSpPr/>
          <p:nvPr/>
        </p:nvSpPr>
        <p:spPr>
          <a:xfrm>
            <a:off x="1326699" y="2844278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F3FCCD-AADE-D746-925A-3E913306219F}"/>
              </a:ext>
            </a:extLst>
          </p:cNvPr>
          <p:cNvSpPr/>
          <p:nvPr/>
        </p:nvSpPr>
        <p:spPr>
          <a:xfrm>
            <a:off x="3810395" y="2844278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5BA658-7FED-E840-821B-18ADCCD13431}"/>
              </a:ext>
            </a:extLst>
          </p:cNvPr>
          <p:cNvSpPr/>
          <p:nvPr/>
        </p:nvSpPr>
        <p:spPr>
          <a:xfrm>
            <a:off x="5058997" y="2844278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14273-CE2C-CA48-BF55-AABE9EE29CC4}"/>
              </a:ext>
            </a:extLst>
          </p:cNvPr>
          <p:cNvSpPr/>
          <p:nvPr/>
        </p:nvSpPr>
        <p:spPr>
          <a:xfrm>
            <a:off x="6273543" y="2844278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489215-F515-0049-BAC5-65D2ED121F04}"/>
              </a:ext>
            </a:extLst>
          </p:cNvPr>
          <p:cNvSpPr/>
          <p:nvPr/>
        </p:nvSpPr>
        <p:spPr>
          <a:xfrm>
            <a:off x="7494452" y="2844278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3A5F8A-4BC7-B041-BE5B-5BEC974BF033}"/>
              </a:ext>
            </a:extLst>
          </p:cNvPr>
          <p:cNvGrpSpPr/>
          <p:nvPr/>
        </p:nvGrpSpPr>
        <p:grpSpPr>
          <a:xfrm>
            <a:off x="780053" y="1200692"/>
            <a:ext cx="1259550" cy="1259550"/>
            <a:chOff x="569487" y="2043501"/>
            <a:chExt cx="1346792" cy="1346792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568BA848-299F-0145-8DDC-5B98F26C6247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8C4E04-3A70-7C4C-8DE2-359E06F106E9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CC3BA6-A4D9-AA41-A10D-3B0932DAB107}"/>
              </a:ext>
            </a:extLst>
          </p:cNvPr>
          <p:cNvGrpSpPr/>
          <p:nvPr/>
        </p:nvGrpSpPr>
        <p:grpSpPr>
          <a:xfrm>
            <a:off x="2013604" y="1236339"/>
            <a:ext cx="1259550" cy="1774198"/>
            <a:chOff x="2105815" y="2043501"/>
            <a:chExt cx="1346792" cy="18970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D1D045-A0A0-364C-968A-D14CAFCB1A18}"/>
                </a:ext>
              </a:extLst>
            </p:cNvPr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EE2B69-0081-BE45-B056-7D91F4A99863}"/>
                </a:ext>
              </a:extLst>
            </p:cNvPr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D651B4F2-CB52-B747-B273-EE1B986147BF}"/>
                  </a:ext>
                </a:extLst>
              </p:cNvPr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155DCD-5BDE-B141-955D-86AB5E3147C3}"/>
                  </a:ext>
                </a:extLst>
              </p:cNvPr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July-Sep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254C4-ADE9-8F40-B8BC-E1249B2C468F}"/>
              </a:ext>
            </a:extLst>
          </p:cNvPr>
          <p:cNvGrpSpPr/>
          <p:nvPr/>
        </p:nvGrpSpPr>
        <p:grpSpPr>
          <a:xfrm>
            <a:off x="3247155" y="1200692"/>
            <a:ext cx="1259550" cy="1259550"/>
            <a:chOff x="569487" y="2043501"/>
            <a:chExt cx="1346792" cy="1346792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76FE9A33-130F-E542-A1E0-9EBCFAB20A25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8FBF5D-F2ED-424E-9852-05F6F32F1FEC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Oct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69EE48-0761-144C-B03C-406252ED4D81}"/>
              </a:ext>
            </a:extLst>
          </p:cNvPr>
          <p:cNvGrpSpPr/>
          <p:nvPr/>
        </p:nvGrpSpPr>
        <p:grpSpPr>
          <a:xfrm>
            <a:off x="4480706" y="1200692"/>
            <a:ext cx="1259550" cy="1259550"/>
            <a:chOff x="569487" y="2043501"/>
            <a:chExt cx="1346792" cy="1346792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BAA39FC8-1635-664E-97D4-AD8F634F85A3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5D96A3-4116-774D-8975-0EF02946B665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AFE7B-F75F-EF40-AEBB-5BEB76DD2E7D}"/>
              </a:ext>
            </a:extLst>
          </p:cNvPr>
          <p:cNvGrpSpPr/>
          <p:nvPr/>
        </p:nvGrpSpPr>
        <p:grpSpPr>
          <a:xfrm>
            <a:off x="5714257" y="1200692"/>
            <a:ext cx="1259550" cy="1259550"/>
            <a:chOff x="569487" y="2043501"/>
            <a:chExt cx="1346792" cy="1346792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2C9F1276-CBCA-9741-86E2-E7DB552B76EB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64C9DD-3474-3D4A-A274-B02EAC27628D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Dec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27835E-FEFD-C54F-A5F0-1A4523C3FFB3}"/>
              </a:ext>
            </a:extLst>
          </p:cNvPr>
          <p:cNvGrpSpPr/>
          <p:nvPr/>
        </p:nvGrpSpPr>
        <p:grpSpPr>
          <a:xfrm>
            <a:off x="6947806" y="1200692"/>
            <a:ext cx="1259550" cy="1259550"/>
            <a:chOff x="569487" y="2043501"/>
            <a:chExt cx="1346792" cy="1346792"/>
          </a:xfrm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F836A97D-C503-3D43-A2CE-7DA3E37A707A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25D1B-A22A-EC4F-8AF1-3A8428D48A11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2019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D91A024-BACD-254C-9AFF-EA544F72ECC4}"/>
              </a:ext>
            </a:extLst>
          </p:cNvPr>
          <p:cNvSpPr txBox="1"/>
          <p:nvPr/>
        </p:nvSpPr>
        <p:spPr>
          <a:xfrm>
            <a:off x="762640" y="3174013"/>
            <a:ext cx="124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Form the Myanmar GP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D5F14-B861-2041-A5F3-48B749FD1743}"/>
              </a:ext>
            </a:extLst>
          </p:cNvPr>
          <p:cNvSpPr txBox="1"/>
          <p:nvPr/>
        </p:nvSpPr>
        <p:spPr>
          <a:xfrm>
            <a:off x="1994599" y="3174013"/>
            <a:ext cx="125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Develop the code points repertoire,  variant rules and WLE rules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8F862E-3EF4-5F4A-935C-433C212798F7}"/>
              </a:ext>
            </a:extLst>
          </p:cNvPr>
          <p:cNvSpPr txBox="1"/>
          <p:nvPr/>
        </p:nvSpPr>
        <p:spPr>
          <a:xfrm>
            <a:off x="3302593" y="3174013"/>
            <a:ext cx="119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Submit the first draft LGR proposal to the IP</a:t>
            </a:r>
            <a:endParaRPr lang="en-US" sz="1600" dirty="0"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5448FE-2A5C-1E46-991B-1CE5EBD95AD0}"/>
              </a:ext>
            </a:extLst>
          </p:cNvPr>
          <p:cNvSpPr txBox="1"/>
          <p:nvPr/>
        </p:nvSpPr>
        <p:spPr>
          <a:xfrm>
            <a:off x="4551316" y="3174013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Public workshop in Yangon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138F1-5181-804B-86BC-CDCB23F5723E}"/>
              </a:ext>
            </a:extLst>
          </p:cNvPr>
          <p:cNvSpPr txBox="1"/>
          <p:nvPr/>
        </p:nvSpPr>
        <p:spPr>
          <a:xfrm>
            <a:off x="5811204" y="3174013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Released for public comment</a:t>
            </a:r>
            <a:endParaRPr lang="en-US" sz="1600" dirty="0"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BA2539-E663-F546-96A3-CECB9276BFC6}"/>
              </a:ext>
            </a:extLst>
          </p:cNvPr>
          <p:cNvSpPr txBox="1"/>
          <p:nvPr/>
        </p:nvSpPr>
        <p:spPr>
          <a:xfrm>
            <a:off x="6996242" y="3175513"/>
            <a:ext cx="13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Finalize and submit to ICANN</a:t>
            </a:r>
          </a:p>
        </p:txBody>
      </p:sp>
    </p:spTree>
    <p:extLst>
      <p:ext uri="{BB962C8B-B14F-4D97-AF65-F5344CB8AC3E}">
        <p14:creationId xmlns:p14="http://schemas.microsoft.com/office/powerpoint/2010/main" val="198138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Scripts Covered and Where They are Used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Members of the GP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Code Points Repertoire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Variant Analysis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Whole Label Evaluation Rules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Overview </a:t>
            </a:r>
          </a:p>
        </p:txBody>
      </p:sp>
    </p:spTree>
    <p:extLst>
      <p:ext uri="{BB962C8B-B14F-4D97-AF65-F5344CB8AC3E}">
        <p14:creationId xmlns:p14="http://schemas.microsoft.com/office/powerpoint/2010/main" val="81250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Myanmar GP –  Languages Using Myanmar Script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0579" y="787307"/>
            <a:ext cx="7764888" cy="2279984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dirty="0"/>
              <a:t>Myanmar script have been derived from the Brahmi script which has flourished in the Indian subcontinent between 5th Century B.C and 3rd Century A.D.</a:t>
            </a:r>
          </a:p>
          <a:p>
            <a:pPr>
              <a:spcBef>
                <a:spcPts val="1600"/>
              </a:spcBef>
            </a:pPr>
            <a:r>
              <a:rPr lang="en-US" dirty="0"/>
              <a:t>Myanmar Script is written from left to right and requires no spaces between words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Languages covered by the LGR: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A2615C-EDCC-B84C-B514-085B9EFBB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64504"/>
              </p:ext>
            </p:extLst>
          </p:nvPr>
        </p:nvGraphicFramePr>
        <p:xfrm>
          <a:off x="770579" y="2981025"/>
          <a:ext cx="7764888" cy="3196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4148">
                  <a:extLst>
                    <a:ext uri="{9D8B030D-6E8A-4147-A177-3AD203B41FA5}">
                      <a16:colId xmlns:a16="http://schemas.microsoft.com/office/drawing/2014/main" val="4213726250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87807109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18554809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1774500165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2709466184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536552536"/>
                    </a:ext>
                  </a:extLst>
                </a:gridCol>
              </a:tblGrid>
              <a:tr h="469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Language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2519" marR="62519" marT="62519" marB="6251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ISO 639-3 Code(s)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2519" marR="62519" marT="62519" marB="6251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Countries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2519" marR="62519" marT="62519" marB="6251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Local Name of the Script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2519" marR="62519" marT="62519" marB="6251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EGIDS Scale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2519" marR="62519" marT="62519" marB="6251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Total Users in All Countries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2519" marR="62519" marT="62519" marB="6251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32707"/>
                  </a:ext>
                </a:extLst>
              </a:tr>
              <a:tr h="368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Burmese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[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mya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]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Myanmar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+mn-lt"/>
                        </a:rPr>
                        <a:t>မြန်မာ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42,906,490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969"/>
                  </a:ext>
                </a:extLst>
              </a:tr>
              <a:tr h="423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Shan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[shn]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Myanmar, China, Thailand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+mn-lt"/>
                        </a:rPr>
                        <a:t>လိၵ်ႈတႆး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3,295,000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377819"/>
                  </a:ext>
                </a:extLst>
              </a:tr>
              <a:tr h="423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Rakhine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[rki]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Myanmar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+mn-lt"/>
                        </a:rPr>
                        <a:t>ရခိုင်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2,020,000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451383"/>
                  </a:ext>
                </a:extLst>
              </a:tr>
              <a:tr h="423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Karen,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Sgaw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[ksw]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Myanmar, Thailand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+mn-lt"/>
                        </a:rPr>
                        <a:t>စှီၤ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1,560,000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817440"/>
                  </a:ext>
                </a:extLst>
              </a:tr>
              <a:tr h="423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[mnw]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Myanmar, Thailand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+mn-lt"/>
                        </a:rPr>
                        <a:t>မန်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851,000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995021"/>
                  </a:ext>
                </a:extLst>
              </a:tr>
              <a:tr h="423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</a:rPr>
                        <a:t>Pa'O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Karen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[blk]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Myanmar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+mn-lt"/>
                        </a:rPr>
                        <a:t>ပအိုဝ်ႏ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560,740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25008" marR="25008" marT="25008" marB="25008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75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2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Myanmar GP –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8268182" cy="481484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Dr. </a:t>
            </a:r>
            <a:r>
              <a:rPr lang="en-US" dirty="0" err="1"/>
              <a:t>Myint</a:t>
            </a:r>
            <a:r>
              <a:rPr lang="en-US" dirty="0"/>
              <a:t> </a:t>
            </a:r>
            <a:r>
              <a:rPr lang="en-US" dirty="0" err="1"/>
              <a:t>Myint</a:t>
            </a:r>
            <a:r>
              <a:rPr lang="en-US" dirty="0"/>
              <a:t> Than		Unicode &amp; Policy Expert</a:t>
            </a:r>
          </a:p>
          <a:p>
            <a:pPr>
              <a:spcBef>
                <a:spcPts val="800"/>
              </a:spcBef>
            </a:pPr>
            <a:r>
              <a:rPr lang="en-US" dirty="0"/>
              <a:t>Dr. </a:t>
            </a:r>
            <a:r>
              <a:rPr lang="en-US" dirty="0" err="1"/>
              <a:t>Khin</a:t>
            </a:r>
            <a:r>
              <a:rPr lang="en-US" dirty="0"/>
              <a:t> Aye				Linguistics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Mr. Ngwe </a:t>
            </a:r>
            <a:r>
              <a:rPr lang="en-US" dirty="0" err="1"/>
              <a:t>Tun</a:t>
            </a:r>
            <a:r>
              <a:rPr lang="en-US" dirty="0"/>
              <a:t> 			Unicode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Ms. Thin </a:t>
            </a:r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Phyo</a:t>
            </a:r>
            <a:r>
              <a:rPr lang="en-US" dirty="0"/>
              <a:t> 		Software Development and NLP Expert </a:t>
            </a:r>
          </a:p>
          <a:p>
            <a:pPr>
              <a:spcBef>
                <a:spcPts val="800"/>
              </a:spcBef>
            </a:pPr>
            <a:r>
              <a:rPr lang="en-US" dirty="0"/>
              <a:t>Mr. Naing Win </a:t>
            </a:r>
            <a:r>
              <a:rPr lang="en-US" dirty="0" err="1"/>
              <a:t>Oo</a:t>
            </a:r>
            <a:r>
              <a:rPr lang="en-US" dirty="0"/>
              <a:t> 		DNS &amp; IDNA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Mr. </a:t>
            </a:r>
            <a:r>
              <a:rPr lang="en-US" dirty="0" err="1"/>
              <a:t>Kaung</a:t>
            </a:r>
            <a:r>
              <a:rPr lang="en-US" dirty="0"/>
              <a:t> </a:t>
            </a:r>
            <a:r>
              <a:rPr lang="en-US" dirty="0" err="1"/>
              <a:t>Khant</a:t>
            </a:r>
            <a:r>
              <a:rPr lang="en-US" dirty="0"/>
              <a:t> </a:t>
            </a:r>
            <a:r>
              <a:rPr lang="en-US" dirty="0" err="1"/>
              <a:t>Zaw</a:t>
            </a:r>
            <a:r>
              <a:rPr lang="en-US" dirty="0"/>
              <a:t> 		Software Development and Unicode Expert </a:t>
            </a:r>
          </a:p>
          <a:p>
            <a:pPr>
              <a:spcBef>
                <a:spcPts val="800"/>
              </a:spcBef>
            </a:pPr>
            <a:r>
              <a:rPr lang="en-US" dirty="0"/>
              <a:t>Ms. Yin May </a:t>
            </a:r>
            <a:r>
              <a:rPr lang="en-US" dirty="0" err="1"/>
              <a:t>Oo</a:t>
            </a:r>
            <a:r>
              <a:rPr lang="en-US" dirty="0"/>
              <a:t> 			Computational Linguistics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Mr. Ye </a:t>
            </a:r>
            <a:r>
              <a:rPr lang="en-US" dirty="0" err="1"/>
              <a:t>Zarni</a:t>
            </a:r>
            <a:r>
              <a:rPr lang="en-US" dirty="0"/>
              <a:t> Aung 		Unicode and DNS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Mr. Min </a:t>
            </a:r>
            <a:r>
              <a:rPr lang="en-US" dirty="0" err="1"/>
              <a:t>Paing</a:t>
            </a:r>
            <a:r>
              <a:rPr lang="en-US" dirty="0"/>
              <a:t> </a:t>
            </a:r>
            <a:r>
              <a:rPr lang="en-US" dirty="0" err="1"/>
              <a:t>Khant</a:t>
            </a:r>
            <a:r>
              <a:rPr lang="en-US" dirty="0"/>
              <a:t> </a:t>
            </a:r>
            <a:r>
              <a:rPr lang="en-US" dirty="0" err="1"/>
              <a:t>Oo</a:t>
            </a:r>
            <a:r>
              <a:rPr lang="en-US" dirty="0"/>
              <a:t> 	Unicode and DNS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Mr. </a:t>
            </a:r>
            <a:r>
              <a:rPr lang="en-US" dirty="0" err="1"/>
              <a:t>Thura</a:t>
            </a:r>
            <a:r>
              <a:rPr lang="en-US" dirty="0"/>
              <a:t> </a:t>
            </a:r>
            <a:r>
              <a:rPr lang="en-US" dirty="0" err="1"/>
              <a:t>Soe</a:t>
            </a:r>
            <a:r>
              <a:rPr lang="en-US" dirty="0"/>
              <a:t> 			Software Development and NLP Expert</a:t>
            </a:r>
          </a:p>
          <a:p>
            <a:pPr>
              <a:spcBef>
                <a:spcPts val="800"/>
              </a:spcBef>
            </a:pPr>
            <a:r>
              <a:rPr lang="en-US" dirty="0"/>
              <a:t>Mr. Sai Zin Di Di Zone 	Shan Language Expert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Point Repertoire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1759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Starting from MSR-3, the repertoire includes:</a:t>
            </a:r>
          </a:p>
          <a:p>
            <a:pPr lvl="1"/>
            <a:r>
              <a:rPr lang="en-US" dirty="0"/>
              <a:t>87 code points</a:t>
            </a:r>
          </a:p>
          <a:p>
            <a:pPr lvl="1"/>
            <a:r>
              <a:rPr lang="en-US" dirty="0"/>
              <a:t>15 sequences</a:t>
            </a:r>
          </a:p>
          <a:p>
            <a:pPr lvl="1"/>
            <a:r>
              <a:rPr lang="en-US" dirty="0"/>
              <a:t>12 code points identified to proposed for next version of MSR</a:t>
            </a:r>
          </a:p>
          <a:p>
            <a:r>
              <a:rPr lang="en-US" dirty="0"/>
              <a:t>The repertoire excludes: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DD88BE-08C1-404C-ABBA-A2B72E80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13345"/>
              </p:ext>
            </p:extLst>
          </p:nvPr>
        </p:nvGraphicFramePr>
        <p:xfrm>
          <a:off x="917918" y="3332661"/>
          <a:ext cx="7219084" cy="22227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5711">
                  <a:extLst>
                    <a:ext uri="{9D8B030D-6E8A-4147-A177-3AD203B41FA5}">
                      <a16:colId xmlns:a16="http://schemas.microsoft.com/office/drawing/2014/main" val="2801569248"/>
                    </a:ext>
                  </a:extLst>
                </a:gridCol>
                <a:gridCol w="817269">
                  <a:extLst>
                    <a:ext uri="{9D8B030D-6E8A-4147-A177-3AD203B41FA5}">
                      <a16:colId xmlns:a16="http://schemas.microsoft.com/office/drawing/2014/main" val="2492063667"/>
                    </a:ext>
                  </a:extLst>
                </a:gridCol>
                <a:gridCol w="625111">
                  <a:extLst>
                    <a:ext uri="{9D8B030D-6E8A-4147-A177-3AD203B41FA5}">
                      <a16:colId xmlns:a16="http://schemas.microsoft.com/office/drawing/2014/main" val="3417047368"/>
                    </a:ext>
                  </a:extLst>
                </a:gridCol>
                <a:gridCol w="3098155">
                  <a:extLst>
                    <a:ext uri="{9D8B030D-6E8A-4147-A177-3AD203B41FA5}">
                      <a16:colId xmlns:a16="http://schemas.microsoft.com/office/drawing/2014/main" val="595466959"/>
                    </a:ext>
                  </a:extLst>
                </a:gridCol>
                <a:gridCol w="2232838">
                  <a:extLst>
                    <a:ext uri="{9D8B030D-6E8A-4147-A177-3AD203B41FA5}">
                      <a16:colId xmlns:a16="http://schemas.microsoft.com/office/drawing/2014/main" val="867653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Unicode 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 for exclusion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98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ႋ</a:t>
                      </a:r>
                      <a:endParaRPr lang="my-MM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sign Shan Council Tone-2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used in colloquial Shan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74852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ႌ</a:t>
                      </a:r>
                      <a:endParaRPr lang="my-MM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sign Shan Council Tone-3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used in colloquial Shan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81937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108D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◌ႍ</a:t>
                      </a:r>
                      <a:endParaRPr lang="my-MM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sign Shan Council Emphatic Tone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used in colloquial Shan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8733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9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In-Script Variant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3"/>
            <a:ext cx="7907338" cy="6711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Myanmar GP defines the following are in-script variant code points due to the nearly identical glyph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C9930B-C708-734B-AD3E-F9069F2C3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17683"/>
              </p:ext>
            </p:extLst>
          </p:nvPr>
        </p:nvGraphicFramePr>
        <p:xfrm>
          <a:off x="1000074" y="2141317"/>
          <a:ext cx="7387781" cy="41553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6207">
                  <a:extLst>
                    <a:ext uri="{9D8B030D-6E8A-4147-A177-3AD203B41FA5}">
                      <a16:colId xmlns:a16="http://schemas.microsoft.com/office/drawing/2014/main" val="1104390592"/>
                    </a:ext>
                  </a:extLst>
                </a:gridCol>
                <a:gridCol w="1853893">
                  <a:extLst>
                    <a:ext uri="{9D8B030D-6E8A-4147-A177-3AD203B41FA5}">
                      <a16:colId xmlns:a16="http://schemas.microsoft.com/office/drawing/2014/main" val="1879894441"/>
                    </a:ext>
                  </a:extLst>
                </a:gridCol>
                <a:gridCol w="991907">
                  <a:extLst>
                    <a:ext uri="{9D8B030D-6E8A-4147-A177-3AD203B41FA5}">
                      <a16:colId xmlns:a16="http://schemas.microsoft.com/office/drawing/2014/main" val="327087008"/>
                    </a:ext>
                  </a:extLst>
                </a:gridCol>
                <a:gridCol w="3090441">
                  <a:extLst>
                    <a:ext uri="{9D8B030D-6E8A-4147-A177-3AD203B41FA5}">
                      <a16:colId xmlns:a16="http://schemas.microsoft.com/office/drawing/2014/main" val="2269867140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3386667002"/>
                    </a:ext>
                  </a:extLst>
                </a:gridCol>
              </a:tblGrid>
              <a:tr h="43983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Set#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Unicode Code Point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Unicode Code Point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05491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ဣ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u1000 + u1039 + u1000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က္က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36356"/>
                  </a:ext>
                </a:extLst>
              </a:tr>
              <a:tr h="45158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ဩ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u101E + u103C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သြ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074780"/>
                  </a:ext>
                </a:extLst>
              </a:tr>
              <a:tr h="45141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ဪ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U1029 + u1031+u102C+u103A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သြော်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378712"/>
                  </a:ext>
                </a:extLst>
              </a:tr>
              <a:tr h="658425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ဪ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u101E+ u103C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u1031+ u 102C+ u103A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ဩော်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601328"/>
                  </a:ext>
                </a:extLst>
              </a:tr>
              <a:tr h="45252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u1061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ၡ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u101B + u103E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ရှ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783004"/>
                  </a:ext>
                </a:extLst>
              </a:tr>
              <a:tr h="40511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u1009 + u103A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ဉ်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u1025 + u103A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ဥ်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898357"/>
                  </a:ext>
                </a:extLst>
              </a:tr>
              <a:tr h="545499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u1009 + u1037 + u103A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ဉ့်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u1025 + u1037 + u103A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ဥ့်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145965"/>
                  </a:ext>
                </a:extLst>
              </a:tr>
              <a:tr h="38069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u107E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ၾ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u107D + u103E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ၽှ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48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6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In-Script Variant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3"/>
            <a:ext cx="7907338" cy="6711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Myanmar-Malayalam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3F0B74-5F69-8746-8B1C-2EFD4B756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08433"/>
              </p:ext>
            </p:extLst>
          </p:nvPr>
        </p:nvGraphicFramePr>
        <p:xfrm>
          <a:off x="928818" y="1823052"/>
          <a:ext cx="7222603" cy="16553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2832">
                  <a:extLst>
                    <a:ext uri="{9D8B030D-6E8A-4147-A177-3AD203B41FA5}">
                      <a16:colId xmlns:a16="http://schemas.microsoft.com/office/drawing/2014/main" val="4029706062"/>
                    </a:ext>
                  </a:extLst>
                </a:gridCol>
                <a:gridCol w="741242">
                  <a:extLst>
                    <a:ext uri="{9D8B030D-6E8A-4147-A177-3AD203B41FA5}">
                      <a16:colId xmlns:a16="http://schemas.microsoft.com/office/drawing/2014/main" val="3694269387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259229112"/>
                    </a:ext>
                  </a:extLst>
                </a:gridCol>
                <a:gridCol w="1577002">
                  <a:extLst>
                    <a:ext uri="{9D8B030D-6E8A-4147-A177-3AD203B41FA5}">
                      <a16:colId xmlns:a16="http://schemas.microsoft.com/office/drawing/2014/main" val="2138857111"/>
                    </a:ext>
                  </a:extLst>
                </a:gridCol>
                <a:gridCol w="924403">
                  <a:extLst>
                    <a:ext uri="{9D8B030D-6E8A-4147-A177-3AD203B41FA5}">
                      <a16:colId xmlns:a16="http://schemas.microsoft.com/office/drawing/2014/main" val="1097154641"/>
                    </a:ext>
                  </a:extLst>
                </a:gridCol>
                <a:gridCol w="1028204">
                  <a:extLst>
                    <a:ext uri="{9D8B030D-6E8A-4147-A177-3AD203B41FA5}">
                      <a16:colId xmlns:a16="http://schemas.microsoft.com/office/drawing/2014/main" val="662923542"/>
                    </a:ext>
                  </a:extLst>
                </a:gridCol>
                <a:gridCol w="1450348">
                  <a:extLst>
                    <a:ext uri="{9D8B030D-6E8A-4147-A177-3AD203B41FA5}">
                      <a16:colId xmlns:a16="http://schemas.microsoft.com/office/drawing/2014/main" val="3002131817"/>
                    </a:ext>
                  </a:extLst>
                </a:gridCol>
              </a:tblGrid>
              <a:tr h="551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84940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ဂ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U+1002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GA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l-IN" sz="1400" dirty="0">
                          <a:effectLst/>
                          <a:latin typeface="Arial" panose="020B0604020202020204" pitchFamily="34" charset="0"/>
                        </a:rPr>
                        <a:t>റ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U+0D31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LETTER RRA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60938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ဝ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U+101D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WA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l-IN" sz="1400">
                          <a:effectLst/>
                          <a:latin typeface="Arial" panose="020B0604020202020204" pitchFamily="34" charset="0"/>
                        </a:rPr>
                        <a:t>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LETTER TTHA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896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1C057B-A037-8B4F-A6EF-6373D742A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50519"/>
              </p:ext>
            </p:extLst>
          </p:nvPr>
        </p:nvGraphicFramePr>
        <p:xfrm>
          <a:off x="928818" y="4247909"/>
          <a:ext cx="7222602" cy="16553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2832">
                  <a:extLst>
                    <a:ext uri="{9D8B030D-6E8A-4147-A177-3AD203B41FA5}">
                      <a16:colId xmlns:a16="http://schemas.microsoft.com/office/drawing/2014/main" val="4029706062"/>
                    </a:ext>
                  </a:extLst>
                </a:gridCol>
                <a:gridCol w="767235">
                  <a:extLst>
                    <a:ext uri="{9D8B030D-6E8A-4147-A177-3AD203B41FA5}">
                      <a16:colId xmlns:a16="http://schemas.microsoft.com/office/drawing/2014/main" val="3694269387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259229112"/>
                    </a:ext>
                  </a:extLst>
                </a:gridCol>
                <a:gridCol w="1527859">
                  <a:extLst>
                    <a:ext uri="{9D8B030D-6E8A-4147-A177-3AD203B41FA5}">
                      <a16:colId xmlns:a16="http://schemas.microsoft.com/office/drawing/2014/main" val="2138857111"/>
                    </a:ext>
                  </a:extLst>
                </a:gridCol>
                <a:gridCol w="924403">
                  <a:extLst>
                    <a:ext uri="{9D8B030D-6E8A-4147-A177-3AD203B41FA5}">
                      <a16:colId xmlns:a16="http://schemas.microsoft.com/office/drawing/2014/main" val="1097154641"/>
                    </a:ext>
                  </a:extLst>
                </a:gridCol>
                <a:gridCol w="1028204">
                  <a:extLst>
                    <a:ext uri="{9D8B030D-6E8A-4147-A177-3AD203B41FA5}">
                      <a16:colId xmlns:a16="http://schemas.microsoft.com/office/drawing/2014/main" val="662923542"/>
                    </a:ext>
                  </a:extLst>
                </a:gridCol>
                <a:gridCol w="1450348">
                  <a:extLst>
                    <a:ext uri="{9D8B030D-6E8A-4147-A177-3AD203B41FA5}">
                      <a16:colId xmlns:a16="http://schemas.microsoft.com/office/drawing/2014/main" val="3002131817"/>
                    </a:ext>
                  </a:extLst>
                </a:gridCol>
              </a:tblGrid>
              <a:tr h="551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Oriya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84940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ဝ</a:t>
                      </a:r>
                      <a:endParaRPr lang="my-MM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U+101D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WA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o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ଠ</a:t>
                      </a:r>
                      <a:endParaRPr lang="or-IN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U+0B20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ORIYA LETTER TTHA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60938"/>
                  </a:ext>
                </a:extLst>
              </a:tr>
              <a:tr h="551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ေ</a:t>
                      </a:r>
                      <a:endParaRPr lang="my-MM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U+1031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VOWEL SIGN 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o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େ</a:t>
                      </a:r>
                      <a:endParaRPr lang="or-IN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U+0B47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ORIYA VOWEL SIGN 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89633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73981D-36DC-234F-818E-23059FA0B06D}"/>
              </a:ext>
            </a:extLst>
          </p:cNvPr>
          <p:cNvSpPr txBox="1">
            <a:spLocks/>
          </p:cNvSpPr>
          <p:nvPr/>
        </p:nvSpPr>
        <p:spPr>
          <a:xfrm>
            <a:off x="609600" y="3831198"/>
            <a:ext cx="7907338" cy="671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Myanmar-Oriya</a:t>
            </a:r>
          </a:p>
        </p:txBody>
      </p:sp>
    </p:spTree>
    <p:extLst>
      <p:ext uri="{BB962C8B-B14F-4D97-AF65-F5344CB8AC3E}">
        <p14:creationId xmlns:p14="http://schemas.microsoft.com/office/powerpoint/2010/main" val="247702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Confusable Code Point Analysis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3"/>
            <a:ext cx="7907338" cy="6711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In-Script confusable code points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3F0B74-5F69-8746-8B1C-2EFD4B756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48772"/>
              </p:ext>
            </p:extLst>
          </p:nvPr>
        </p:nvGraphicFramePr>
        <p:xfrm>
          <a:off x="928818" y="1823054"/>
          <a:ext cx="7729046" cy="13308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4437">
                  <a:extLst>
                    <a:ext uri="{9D8B030D-6E8A-4147-A177-3AD203B41FA5}">
                      <a16:colId xmlns:a16="http://schemas.microsoft.com/office/drawing/2014/main" val="4029706062"/>
                    </a:ext>
                  </a:extLst>
                </a:gridCol>
                <a:gridCol w="768875">
                  <a:extLst>
                    <a:ext uri="{9D8B030D-6E8A-4147-A177-3AD203B41FA5}">
                      <a16:colId xmlns:a16="http://schemas.microsoft.com/office/drawing/2014/main" val="3694269387"/>
                    </a:ext>
                  </a:extLst>
                </a:gridCol>
                <a:gridCol w="1312947">
                  <a:extLst>
                    <a:ext uri="{9D8B030D-6E8A-4147-A177-3AD203B41FA5}">
                      <a16:colId xmlns:a16="http://schemas.microsoft.com/office/drawing/2014/main" val="259229112"/>
                    </a:ext>
                  </a:extLst>
                </a:gridCol>
                <a:gridCol w="1052835">
                  <a:extLst>
                    <a:ext uri="{9D8B030D-6E8A-4147-A177-3AD203B41FA5}">
                      <a16:colId xmlns:a16="http://schemas.microsoft.com/office/drawing/2014/main" val="1097154641"/>
                    </a:ext>
                  </a:extLst>
                </a:gridCol>
                <a:gridCol w="1127152">
                  <a:extLst>
                    <a:ext uri="{9D8B030D-6E8A-4147-A177-3AD203B41FA5}">
                      <a16:colId xmlns:a16="http://schemas.microsoft.com/office/drawing/2014/main" val="662923542"/>
                    </a:ext>
                  </a:extLst>
                </a:gridCol>
                <a:gridCol w="2752800">
                  <a:extLst>
                    <a:ext uri="{9D8B030D-6E8A-4147-A177-3AD203B41FA5}">
                      <a16:colId xmlns:a16="http://schemas.microsoft.com/office/drawing/2014/main" val="4013030706"/>
                    </a:ext>
                  </a:extLst>
                </a:gridCol>
              </a:tblGrid>
              <a:tr h="375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84940"/>
                  </a:ext>
                </a:extLst>
              </a:tr>
              <a:tr h="416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ဈ</a:t>
                      </a:r>
                      <a:endParaRPr lang="my-MM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u1008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စျ</a:t>
                      </a:r>
                      <a:endParaRPr lang="my-MM" sz="140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U+0D31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sequence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U+1005 U+103B is invalid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60938"/>
                  </a:ext>
                </a:extLst>
              </a:tr>
              <a:tr h="416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ဉာ</a:t>
                      </a:r>
                      <a:endParaRPr lang="my-MM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u1009 + u102C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ဥာ</a:t>
                      </a:r>
                      <a:endParaRPr lang="my-MM" sz="14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sequence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u1025+ u102C  is invalid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896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1C057B-A037-8B4F-A6EF-6373D742A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72181"/>
              </p:ext>
            </p:extLst>
          </p:nvPr>
        </p:nvGraphicFramePr>
        <p:xfrm>
          <a:off x="928818" y="3645866"/>
          <a:ext cx="7729046" cy="25350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6687">
                  <a:extLst>
                    <a:ext uri="{9D8B030D-6E8A-4147-A177-3AD203B41FA5}">
                      <a16:colId xmlns:a16="http://schemas.microsoft.com/office/drawing/2014/main" val="4029706062"/>
                    </a:ext>
                  </a:extLst>
                </a:gridCol>
                <a:gridCol w="619242">
                  <a:extLst>
                    <a:ext uri="{9D8B030D-6E8A-4147-A177-3AD203B41FA5}">
                      <a16:colId xmlns:a16="http://schemas.microsoft.com/office/drawing/2014/main" val="3694269387"/>
                    </a:ext>
                  </a:extLst>
                </a:gridCol>
                <a:gridCol w="773951">
                  <a:extLst>
                    <a:ext uri="{9D8B030D-6E8A-4147-A177-3AD203B41FA5}">
                      <a16:colId xmlns:a16="http://schemas.microsoft.com/office/drawing/2014/main" val="259229112"/>
                    </a:ext>
                  </a:extLst>
                </a:gridCol>
                <a:gridCol w="1629130">
                  <a:extLst>
                    <a:ext uri="{9D8B030D-6E8A-4147-A177-3AD203B41FA5}">
                      <a16:colId xmlns:a16="http://schemas.microsoft.com/office/drawing/2014/main" val="2138857111"/>
                    </a:ext>
                  </a:extLst>
                </a:gridCol>
                <a:gridCol w="729205">
                  <a:extLst>
                    <a:ext uri="{9D8B030D-6E8A-4147-A177-3AD203B41FA5}">
                      <a16:colId xmlns:a16="http://schemas.microsoft.com/office/drawing/2014/main" val="1097154641"/>
                    </a:ext>
                  </a:extLst>
                </a:gridCol>
                <a:gridCol w="868101">
                  <a:extLst>
                    <a:ext uri="{9D8B030D-6E8A-4147-A177-3AD203B41FA5}">
                      <a16:colId xmlns:a16="http://schemas.microsoft.com/office/drawing/2014/main" val="662923542"/>
                    </a:ext>
                  </a:extLst>
                </a:gridCol>
                <a:gridCol w="2592730">
                  <a:extLst>
                    <a:ext uri="{9D8B030D-6E8A-4147-A177-3AD203B41FA5}">
                      <a16:colId xmlns:a16="http://schemas.microsoft.com/office/drawing/2014/main" val="3002131817"/>
                    </a:ext>
                  </a:extLst>
                </a:gridCol>
              </a:tblGrid>
              <a:tr h="580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84940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က</a:t>
                      </a:r>
                      <a:endParaRPr lang="my-MM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KA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l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ന</a:t>
                      </a:r>
                      <a:endParaRPr lang="ml-IN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U+0D28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LETTER NA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60938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ယ</a:t>
                      </a:r>
                      <a:endParaRPr lang="my-MM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U+101A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YA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l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ധ</a:t>
                      </a:r>
                      <a:endParaRPr lang="ml-IN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U+0D27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LETTER DHA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89633"/>
                  </a:ext>
                </a:extLst>
              </a:tr>
              <a:tr h="95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ကာ</a:t>
                      </a:r>
                      <a:endParaRPr lang="my-MM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U+1000,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U+102C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KA 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VOWEL SIGN AA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l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ന്ന</a:t>
                      </a:r>
                      <a:endParaRPr lang="ml-IN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U+0D28,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U+0D4D,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U+0D28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LETTER NA,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SIGN VIRAMA,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MALAYALAM LETTER 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2054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73981D-36DC-234F-818E-23059FA0B06D}"/>
              </a:ext>
            </a:extLst>
          </p:cNvPr>
          <p:cNvSpPr txBox="1">
            <a:spLocks/>
          </p:cNvSpPr>
          <p:nvPr/>
        </p:nvSpPr>
        <p:spPr>
          <a:xfrm>
            <a:off x="609600" y="3310314"/>
            <a:ext cx="7907338" cy="671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Myanmar-Malayalam confusable code points</a:t>
            </a:r>
          </a:p>
        </p:txBody>
      </p:sp>
    </p:spTree>
    <p:extLst>
      <p:ext uri="{BB962C8B-B14F-4D97-AF65-F5344CB8AC3E}">
        <p14:creationId xmlns:p14="http://schemas.microsoft.com/office/powerpoint/2010/main" val="3291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Confusable Code Point Analysis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3"/>
            <a:ext cx="7907338" cy="6711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Myanmar – Sinhala confusable code points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1C057B-A037-8B4F-A6EF-6373D742A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92932"/>
              </p:ext>
            </p:extLst>
          </p:nvPr>
        </p:nvGraphicFramePr>
        <p:xfrm>
          <a:off x="928818" y="1840330"/>
          <a:ext cx="7729046" cy="34857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6687">
                  <a:extLst>
                    <a:ext uri="{9D8B030D-6E8A-4147-A177-3AD203B41FA5}">
                      <a16:colId xmlns:a16="http://schemas.microsoft.com/office/drawing/2014/main" val="4029706062"/>
                    </a:ext>
                  </a:extLst>
                </a:gridCol>
                <a:gridCol w="619242">
                  <a:extLst>
                    <a:ext uri="{9D8B030D-6E8A-4147-A177-3AD203B41FA5}">
                      <a16:colId xmlns:a16="http://schemas.microsoft.com/office/drawing/2014/main" val="3694269387"/>
                    </a:ext>
                  </a:extLst>
                </a:gridCol>
                <a:gridCol w="773951">
                  <a:extLst>
                    <a:ext uri="{9D8B030D-6E8A-4147-A177-3AD203B41FA5}">
                      <a16:colId xmlns:a16="http://schemas.microsoft.com/office/drawing/2014/main" val="259229112"/>
                    </a:ext>
                  </a:extLst>
                </a:gridCol>
                <a:gridCol w="1791175">
                  <a:extLst>
                    <a:ext uri="{9D8B030D-6E8A-4147-A177-3AD203B41FA5}">
                      <a16:colId xmlns:a16="http://schemas.microsoft.com/office/drawing/2014/main" val="2138857111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val="1097154641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val="662923542"/>
                    </a:ext>
                  </a:extLst>
                </a:gridCol>
                <a:gridCol w="2511707">
                  <a:extLst>
                    <a:ext uri="{9D8B030D-6E8A-4147-A177-3AD203B41FA5}">
                      <a16:colId xmlns:a16="http://schemas.microsoft.com/office/drawing/2014/main" val="3002131817"/>
                    </a:ext>
                  </a:extLst>
                </a:gridCol>
              </a:tblGrid>
              <a:tr h="580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Point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Sinhala Character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84940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ဥ</a:t>
                      </a:r>
                      <a:endParaRPr lang="my-MM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LETTER U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උ</a:t>
                      </a:r>
                      <a:endParaRPr lang="si-LK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U+0D8B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SINHALA LETTER UYANNA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60938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ာ</a:t>
                      </a:r>
                      <a:endParaRPr lang="my-MM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U+102C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VOWEL SIGN AA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ා</a:t>
                      </a:r>
                      <a:endParaRPr lang="si-LK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U+0DCF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SINHALA VOWEL SIGN AELA-PILLA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89633"/>
                  </a:ext>
                </a:extLst>
              </a:tr>
              <a:tr h="95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ေ</a:t>
                      </a:r>
                      <a:endParaRPr lang="my-MM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U+1031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VOWEL SIGN 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ෙ</a:t>
                      </a:r>
                      <a:endParaRPr lang="si-LK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U+0DD9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SINHALA VOWEL SIGN KOMBUVA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20542"/>
                  </a:ext>
                </a:extLst>
              </a:tr>
              <a:tr h="95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ော</a:t>
                      </a:r>
                      <a:endParaRPr lang="my-MM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U+1031,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U102C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Sequence: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VOWEL SIGN AA, MYANMAR VOWEL SIGN 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ො</a:t>
                      </a:r>
                      <a:endParaRPr lang="si-LK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U+0DDC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SINHALA VOWEL SIGN KOMBUVA HAA AELA-PILLA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3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01438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946</TotalTime>
  <Words>988</Words>
  <Application>Microsoft Macintosh PowerPoint</Application>
  <PresentationFormat>On-screen Show (4:3)</PresentationFormat>
  <Paragraphs>345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Cordia New</vt:lpstr>
      <vt:lpstr>Segoe UI</vt:lpstr>
      <vt:lpstr>Wingdings</vt:lpstr>
      <vt:lpstr>ICANNPPT_Arial_4x3_June 2017_potx</vt:lpstr>
      <vt:lpstr>Myanmar Generation Panel Update</vt:lpstr>
      <vt:lpstr>Agenda Overview </vt:lpstr>
      <vt:lpstr>Myanmar GP –  Languages Using Myanmar Script </vt:lpstr>
      <vt:lpstr>Myanmar GP – Members</vt:lpstr>
      <vt:lpstr>Code Point Repertoire</vt:lpstr>
      <vt:lpstr>In-Script Variant Analysis</vt:lpstr>
      <vt:lpstr>In-Script Variant Analysis</vt:lpstr>
      <vt:lpstr>Confusable Code Point Analysis (1/2)</vt:lpstr>
      <vt:lpstr>Confusable Code Point Analysis (2/2)</vt:lpstr>
      <vt:lpstr>Whole Label Evaluation Rules</vt:lpstr>
      <vt:lpstr>Whole Label Evaluation Rules</vt:lpstr>
      <vt:lpstr>Timeline and Next Step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44</cp:revision>
  <cp:lastPrinted>2018-03-02T16:33:35Z</cp:lastPrinted>
  <dcterms:created xsi:type="dcterms:W3CDTF">2018-09-18T03:21:04Z</dcterms:created>
  <dcterms:modified xsi:type="dcterms:W3CDTF">2018-10-03T09:14:18Z</dcterms:modified>
</cp:coreProperties>
</file>