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(null)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4" r:id="rId6"/>
    <p:sldId id="259" r:id="rId7"/>
    <p:sldId id="263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4675"/>
  </p:normalViewPr>
  <p:slideViewPr>
    <p:cSldViewPr snapToGrid="0" snapToObjects="1">
      <p:cViewPr varScale="1">
        <p:scale>
          <a:sx n="90" d="100"/>
          <a:sy n="90" d="100"/>
        </p:scale>
        <p:origin x="232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12DEEB-8FF5-4E24-8A35-2DBE5D784BB2}" type="doc">
      <dgm:prSet loTypeId="urn:microsoft.com/office/officeart/2005/8/layout/process4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84FF4EC-A62F-4FBA-95E9-0086FF70AE69}">
      <dgm:prSet/>
      <dgm:spPr/>
      <dgm:t>
        <a:bodyPr/>
        <a:lstStyle/>
        <a:p>
          <a:r>
            <a:rPr lang="en-US"/>
            <a:t>Created by IPC &amp; BC for long-term compliance with the GDPR</a:t>
          </a:r>
        </a:p>
      </dgm:t>
    </dgm:pt>
    <dgm:pt modelId="{C12A3F8F-4CB8-4EA4-97C5-0270E214A35E}" type="parTrans" cxnId="{6BFFA40B-0161-423F-8170-C20C102EAA6D}">
      <dgm:prSet/>
      <dgm:spPr/>
      <dgm:t>
        <a:bodyPr/>
        <a:lstStyle/>
        <a:p>
          <a:endParaRPr lang="en-US"/>
        </a:p>
      </dgm:t>
    </dgm:pt>
    <dgm:pt modelId="{DC232BEB-E0B4-4291-A47C-7E1B43F2DC97}" type="sibTrans" cxnId="{6BFFA40B-0161-423F-8170-C20C102EAA6D}">
      <dgm:prSet/>
      <dgm:spPr/>
      <dgm:t>
        <a:bodyPr/>
        <a:lstStyle/>
        <a:p>
          <a:endParaRPr lang="en-US"/>
        </a:p>
      </dgm:t>
    </dgm:pt>
    <dgm:pt modelId="{2712C88C-CB1F-4371-AD47-159452F98A44}">
      <dgm:prSet/>
      <dgm:spPr/>
      <dgm:t>
        <a:bodyPr/>
        <a:lstStyle/>
        <a:p>
          <a:r>
            <a:rPr lang="en-US" dirty="0"/>
            <a:t>Under this model, defined groups of organizations or categories of organizations can gain access to gated data if they</a:t>
          </a:r>
        </a:p>
      </dgm:t>
    </dgm:pt>
    <dgm:pt modelId="{F9E2BAEA-1DCC-4A86-84AE-420FF3662B9D}" type="parTrans" cxnId="{6E363582-0E9A-463B-BCC9-D4769F7003EC}">
      <dgm:prSet/>
      <dgm:spPr/>
      <dgm:t>
        <a:bodyPr/>
        <a:lstStyle/>
        <a:p>
          <a:endParaRPr lang="en-US"/>
        </a:p>
      </dgm:t>
    </dgm:pt>
    <dgm:pt modelId="{13A4F5BC-1293-4064-A657-272832C583C5}" type="sibTrans" cxnId="{6E363582-0E9A-463B-BCC9-D4769F7003EC}">
      <dgm:prSet/>
      <dgm:spPr/>
      <dgm:t>
        <a:bodyPr/>
        <a:lstStyle/>
        <a:p>
          <a:endParaRPr lang="en-US"/>
        </a:p>
      </dgm:t>
    </dgm:pt>
    <dgm:pt modelId="{C0901AD3-A5AE-4487-A9DA-A59C2CBDA80C}">
      <dgm:prSet/>
      <dgm:spPr/>
      <dgm:t>
        <a:bodyPr/>
        <a:lstStyle/>
        <a:p>
          <a:r>
            <a:rPr lang="en-US"/>
            <a:t>(1) require access to data for specific, legitimate and lawful purposes, and </a:t>
          </a:r>
        </a:p>
      </dgm:t>
    </dgm:pt>
    <dgm:pt modelId="{0AE88560-1A11-4D78-8103-8D3476486504}" type="parTrans" cxnId="{E551549F-3BFA-4B1A-AE26-D7D362D3445C}">
      <dgm:prSet/>
      <dgm:spPr/>
      <dgm:t>
        <a:bodyPr/>
        <a:lstStyle/>
        <a:p>
          <a:endParaRPr lang="en-US"/>
        </a:p>
      </dgm:t>
    </dgm:pt>
    <dgm:pt modelId="{A2C31EDF-F215-4574-A00B-135D7C9708D0}" type="sibTrans" cxnId="{E551549F-3BFA-4B1A-AE26-D7D362D3445C}">
      <dgm:prSet/>
      <dgm:spPr/>
      <dgm:t>
        <a:bodyPr/>
        <a:lstStyle/>
        <a:p>
          <a:endParaRPr lang="en-US"/>
        </a:p>
      </dgm:t>
    </dgm:pt>
    <dgm:pt modelId="{592CD2A9-6BD2-4039-A920-ADD70E6DE439}">
      <dgm:prSet/>
      <dgm:spPr/>
      <dgm:t>
        <a:bodyPr/>
        <a:lstStyle/>
        <a:p>
          <a:r>
            <a:rPr lang="en-US"/>
            <a:t>(2) are properly validated by a third-party accreditor.</a:t>
          </a:r>
        </a:p>
      </dgm:t>
    </dgm:pt>
    <dgm:pt modelId="{A672F587-91F6-4AF5-9CC9-0BD31441ECC8}" type="parTrans" cxnId="{D2DCDCA3-F6D0-4703-87B0-3D06DECE504B}">
      <dgm:prSet/>
      <dgm:spPr/>
      <dgm:t>
        <a:bodyPr/>
        <a:lstStyle/>
        <a:p>
          <a:endParaRPr lang="en-US"/>
        </a:p>
      </dgm:t>
    </dgm:pt>
    <dgm:pt modelId="{6B450517-57DF-4CCD-9478-787646E5621D}" type="sibTrans" cxnId="{D2DCDCA3-F6D0-4703-87B0-3D06DECE504B}">
      <dgm:prSet/>
      <dgm:spPr/>
      <dgm:t>
        <a:bodyPr/>
        <a:lstStyle/>
        <a:p>
          <a:endParaRPr lang="en-US"/>
        </a:p>
      </dgm:t>
    </dgm:pt>
    <dgm:pt modelId="{984A978F-0242-437D-ACE5-75E0FE252180}">
      <dgm:prSet/>
      <dgm:spPr/>
      <dgm:t>
        <a:bodyPr/>
        <a:lstStyle/>
        <a:p>
          <a:r>
            <a:rPr lang="en-US" dirty="0"/>
            <a:t>The model does not include provisions for law enforcement agencies and other governmental access</a:t>
          </a:r>
        </a:p>
      </dgm:t>
    </dgm:pt>
    <dgm:pt modelId="{4A557CCF-C487-42A8-8F02-282DE972030B}" type="parTrans" cxnId="{1704C745-89F9-45B0-BE51-EAE8BD40CD68}">
      <dgm:prSet/>
      <dgm:spPr/>
      <dgm:t>
        <a:bodyPr/>
        <a:lstStyle/>
        <a:p>
          <a:endParaRPr lang="en-US"/>
        </a:p>
      </dgm:t>
    </dgm:pt>
    <dgm:pt modelId="{AADD84FE-146B-4C34-8E72-92FED927FDFF}" type="sibTrans" cxnId="{1704C745-89F9-45B0-BE51-EAE8BD40CD68}">
      <dgm:prSet/>
      <dgm:spPr/>
      <dgm:t>
        <a:bodyPr/>
        <a:lstStyle/>
        <a:p>
          <a:endParaRPr lang="en-US"/>
        </a:p>
      </dgm:t>
    </dgm:pt>
    <dgm:pt modelId="{7714D328-70F1-5E49-A684-0FF364EFCB57}" type="pres">
      <dgm:prSet presAssocID="{4512DEEB-8FF5-4E24-8A35-2DBE5D784BB2}" presName="Name0" presStyleCnt="0">
        <dgm:presLayoutVars>
          <dgm:dir/>
          <dgm:animLvl val="lvl"/>
          <dgm:resizeHandles val="exact"/>
        </dgm:presLayoutVars>
      </dgm:prSet>
      <dgm:spPr/>
    </dgm:pt>
    <dgm:pt modelId="{EF8EFB00-4240-DB40-AC31-93AE012D4311}" type="pres">
      <dgm:prSet presAssocID="{984A978F-0242-437D-ACE5-75E0FE252180}" presName="boxAndChildren" presStyleCnt="0"/>
      <dgm:spPr/>
    </dgm:pt>
    <dgm:pt modelId="{F2079F10-B05A-344B-9EBD-7FBB009553CB}" type="pres">
      <dgm:prSet presAssocID="{984A978F-0242-437D-ACE5-75E0FE252180}" presName="parentTextBox" presStyleLbl="node1" presStyleIdx="0" presStyleCnt="3"/>
      <dgm:spPr/>
    </dgm:pt>
    <dgm:pt modelId="{9FEF4E41-AACA-9C40-88C2-16BCBE37F32D}" type="pres">
      <dgm:prSet presAssocID="{13A4F5BC-1293-4064-A657-272832C583C5}" presName="sp" presStyleCnt="0"/>
      <dgm:spPr/>
    </dgm:pt>
    <dgm:pt modelId="{AABA8868-F3D9-1142-8217-B21F5305BCE3}" type="pres">
      <dgm:prSet presAssocID="{2712C88C-CB1F-4371-AD47-159452F98A44}" presName="arrowAndChildren" presStyleCnt="0"/>
      <dgm:spPr/>
    </dgm:pt>
    <dgm:pt modelId="{C9F4100C-4704-2347-A4EF-0B5628ABCF58}" type="pres">
      <dgm:prSet presAssocID="{2712C88C-CB1F-4371-AD47-159452F98A44}" presName="parentTextArrow" presStyleLbl="node1" presStyleIdx="0" presStyleCnt="3"/>
      <dgm:spPr/>
    </dgm:pt>
    <dgm:pt modelId="{FC8E76A4-CAE6-5047-A9EA-56BDFA8A8124}" type="pres">
      <dgm:prSet presAssocID="{2712C88C-CB1F-4371-AD47-159452F98A44}" presName="arrow" presStyleLbl="node1" presStyleIdx="1" presStyleCnt="3"/>
      <dgm:spPr/>
    </dgm:pt>
    <dgm:pt modelId="{13E012C7-D842-584F-A5B9-D5806A6C3B56}" type="pres">
      <dgm:prSet presAssocID="{2712C88C-CB1F-4371-AD47-159452F98A44}" presName="descendantArrow" presStyleCnt="0"/>
      <dgm:spPr/>
    </dgm:pt>
    <dgm:pt modelId="{3E92EC9F-09FA-9347-910B-F1027466E261}" type="pres">
      <dgm:prSet presAssocID="{C0901AD3-A5AE-4487-A9DA-A59C2CBDA80C}" presName="childTextArrow" presStyleLbl="fgAccFollowNode1" presStyleIdx="0" presStyleCnt="2">
        <dgm:presLayoutVars>
          <dgm:bulletEnabled val="1"/>
        </dgm:presLayoutVars>
      </dgm:prSet>
      <dgm:spPr/>
    </dgm:pt>
    <dgm:pt modelId="{0AC6D504-DDFF-AD4D-97F7-4CD354BBC423}" type="pres">
      <dgm:prSet presAssocID="{592CD2A9-6BD2-4039-A920-ADD70E6DE439}" presName="childTextArrow" presStyleLbl="fgAccFollowNode1" presStyleIdx="1" presStyleCnt="2">
        <dgm:presLayoutVars>
          <dgm:bulletEnabled val="1"/>
        </dgm:presLayoutVars>
      </dgm:prSet>
      <dgm:spPr/>
    </dgm:pt>
    <dgm:pt modelId="{6FF9DDEC-98F9-1D42-8F37-CF8D63E11165}" type="pres">
      <dgm:prSet presAssocID="{DC232BEB-E0B4-4291-A47C-7E1B43F2DC97}" presName="sp" presStyleCnt="0"/>
      <dgm:spPr/>
    </dgm:pt>
    <dgm:pt modelId="{0E93FF42-9069-5A4D-8F38-60050D53AB64}" type="pres">
      <dgm:prSet presAssocID="{784FF4EC-A62F-4FBA-95E9-0086FF70AE69}" presName="arrowAndChildren" presStyleCnt="0"/>
      <dgm:spPr/>
    </dgm:pt>
    <dgm:pt modelId="{65B42EFC-A272-0340-B1D5-29425342D794}" type="pres">
      <dgm:prSet presAssocID="{784FF4EC-A62F-4FBA-95E9-0086FF70AE69}" presName="parentTextArrow" presStyleLbl="node1" presStyleIdx="2" presStyleCnt="3"/>
      <dgm:spPr/>
    </dgm:pt>
  </dgm:ptLst>
  <dgm:cxnLst>
    <dgm:cxn modelId="{6BFFA40B-0161-423F-8170-C20C102EAA6D}" srcId="{4512DEEB-8FF5-4E24-8A35-2DBE5D784BB2}" destId="{784FF4EC-A62F-4FBA-95E9-0086FF70AE69}" srcOrd="0" destOrd="0" parTransId="{C12A3F8F-4CB8-4EA4-97C5-0270E214A35E}" sibTransId="{DC232BEB-E0B4-4291-A47C-7E1B43F2DC97}"/>
    <dgm:cxn modelId="{75370310-1537-3B46-9CED-19E87E0403AF}" type="presOf" srcId="{4512DEEB-8FF5-4E24-8A35-2DBE5D784BB2}" destId="{7714D328-70F1-5E49-A684-0FF364EFCB57}" srcOrd="0" destOrd="0" presId="urn:microsoft.com/office/officeart/2005/8/layout/process4"/>
    <dgm:cxn modelId="{43FF1923-19D2-E444-9687-A0D63DBA7104}" type="presOf" srcId="{784FF4EC-A62F-4FBA-95E9-0086FF70AE69}" destId="{65B42EFC-A272-0340-B1D5-29425342D794}" srcOrd="0" destOrd="0" presId="urn:microsoft.com/office/officeart/2005/8/layout/process4"/>
    <dgm:cxn modelId="{35856827-E28F-DF4D-A669-E64F69DC7849}" type="presOf" srcId="{C0901AD3-A5AE-4487-A9DA-A59C2CBDA80C}" destId="{3E92EC9F-09FA-9347-910B-F1027466E261}" srcOrd="0" destOrd="0" presId="urn:microsoft.com/office/officeart/2005/8/layout/process4"/>
    <dgm:cxn modelId="{0F543029-8F46-E54B-AD5F-91FF6641C4D4}" type="presOf" srcId="{984A978F-0242-437D-ACE5-75E0FE252180}" destId="{F2079F10-B05A-344B-9EBD-7FBB009553CB}" srcOrd="0" destOrd="0" presId="urn:microsoft.com/office/officeart/2005/8/layout/process4"/>
    <dgm:cxn modelId="{1704C745-89F9-45B0-BE51-EAE8BD40CD68}" srcId="{4512DEEB-8FF5-4E24-8A35-2DBE5D784BB2}" destId="{984A978F-0242-437D-ACE5-75E0FE252180}" srcOrd="2" destOrd="0" parTransId="{4A557CCF-C487-42A8-8F02-282DE972030B}" sibTransId="{AADD84FE-146B-4C34-8E72-92FED927FDFF}"/>
    <dgm:cxn modelId="{A60A8B5B-B197-D146-83EC-A51CA5AB6706}" type="presOf" srcId="{2712C88C-CB1F-4371-AD47-159452F98A44}" destId="{FC8E76A4-CAE6-5047-A9EA-56BDFA8A8124}" srcOrd="1" destOrd="0" presId="urn:microsoft.com/office/officeart/2005/8/layout/process4"/>
    <dgm:cxn modelId="{6E363582-0E9A-463B-BCC9-D4769F7003EC}" srcId="{4512DEEB-8FF5-4E24-8A35-2DBE5D784BB2}" destId="{2712C88C-CB1F-4371-AD47-159452F98A44}" srcOrd="1" destOrd="0" parTransId="{F9E2BAEA-1DCC-4A86-84AE-420FF3662B9D}" sibTransId="{13A4F5BC-1293-4064-A657-272832C583C5}"/>
    <dgm:cxn modelId="{E551549F-3BFA-4B1A-AE26-D7D362D3445C}" srcId="{2712C88C-CB1F-4371-AD47-159452F98A44}" destId="{C0901AD3-A5AE-4487-A9DA-A59C2CBDA80C}" srcOrd="0" destOrd="0" parTransId="{0AE88560-1A11-4D78-8103-8D3476486504}" sibTransId="{A2C31EDF-F215-4574-A00B-135D7C9708D0}"/>
    <dgm:cxn modelId="{D2DCDCA3-F6D0-4703-87B0-3D06DECE504B}" srcId="{2712C88C-CB1F-4371-AD47-159452F98A44}" destId="{592CD2A9-6BD2-4039-A920-ADD70E6DE439}" srcOrd="1" destOrd="0" parTransId="{A672F587-91F6-4AF5-9CC9-0BD31441ECC8}" sibTransId="{6B450517-57DF-4CCD-9478-787646E5621D}"/>
    <dgm:cxn modelId="{8C952EF8-E45F-A34C-9813-5607A08515AC}" type="presOf" srcId="{592CD2A9-6BD2-4039-A920-ADD70E6DE439}" destId="{0AC6D504-DDFF-AD4D-97F7-4CD354BBC423}" srcOrd="0" destOrd="0" presId="urn:microsoft.com/office/officeart/2005/8/layout/process4"/>
    <dgm:cxn modelId="{D99186F9-147D-AF43-B015-7D828A91B872}" type="presOf" srcId="{2712C88C-CB1F-4371-AD47-159452F98A44}" destId="{C9F4100C-4704-2347-A4EF-0B5628ABCF58}" srcOrd="0" destOrd="0" presId="urn:microsoft.com/office/officeart/2005/8/layout/process4"/>
    <dgm:cxn modelId="{1163A048-A16A-0145-BC58-A37EF365E2A4}" type="presParOf" srcId="{7714D328-70F1-5E49-A684-0FF364EFCB57}" destId="{EF8EFB00-4240-DB40-AC31-93AE012D4311}" srcOrd="0" destOrd="0" presId="urn:microsoft.com/office/officeart/2005/8/layout/process4"/>
    <dgm:cxn modelId="{52BCF81C-C451-354D-BA49-F3FB3C3A1144}" type="presParOf" srcId="{EF8EFB00-4240-DB40-AC31-93AE012D4311}" destId="{F2079F10-B05A-344B-9EBD-7FBB009553CB}" srcOrd="0" destOrd="0" presId="urn:microsoft.com/office/officeart/2005/8/layout/process4"/>
    <dgm:cxn modelId="{982B0D6F-6703-0F41-A41D-DEB985634A1F}" type="presParOf" srcId="{7714D328-70F1-5E49-A684-0FF364EFCB57}" destId="{9FEF4E41-AACA-9C40-88C2-16BCBE37F32D}" srcOrd="1" destOrd="0" presId="urn:microsoft.com/office/officeart/2005/8/layout/process4"/>
    <dgm:cxn modelId="{AECFC900-DAAF-5F4B-8CC3-85082B0EF59A}" type="presParOf" srcId="{7714D328-70F1-5E49-A684-0FF364EFCB57}" destId="{AABA8868-F3D9-1142-8217-B21F5305BCE3}" srcOrd="2" destOrd="0" presId="urn:microsoft.com/office/officeart/2005/8/layout/process4"/>
    <dgm:cxn modelId="{D565AB00-AC8F-5349-8824-49AA010F405F}" type="presParOf" srcId="{AABA8868-F3D9-1142-8217-B21F5305BCE3}" destId="{C9F4100C-4704-2347-A4EF-0B5628ABCF58}" srcOrd="0" destOrd="0" presId="urn:microsoft.com/office/officeart/2005/8/layout/process4"/>
    <dgm:cxn modelId="{BE557BDA-7ABC-B849-8B81-378E5F2C57B2}" type="presParOf" srcId="{AABA8868-F3D9-1142-8217-B21F5305BCE3}" destId="{FC8E76A4-CAE6-5047-A9EA-56BDFA8A8124}" srcOrd="1" destOrd="0" presId="urn:microsoft.com/office/officeart/2005/8/layout/process4"/>
    <dgm:cxn modelId="{2438D5EF-F632-4244-ACB5-769899D19E45}" type="presParOf" srcId="{AABA8868-F3D9-1142-8217-B21F5305BCE3}" destId="{13E012C7-D842-584F-A5B9-D5806A6C3B56}" srcOrd="2" destOrd="0" presId="urn:microsoft.com/office/officeart/2005/8/layout/process4"/>
    <dgm:cxn modelId="{0764E0D2-A4EE-514B-B551-96AA3A13B9DA}" type="presParOf" srcId="{13E012C7-D842-584F-A5B9-D5806A6C3B56}" destId="{3E92EC9F-09FA-9347-910B-F1027466E261}" srcOrd="0" destOrd="0" presId="urn:microsoft.com/office/officeart/2005/8/layout/process4"/>
    <dgm:cxn modelId="{9DA3AD7B-7CBC-3744-8061-857B874FAF36}" type="presParOf" srcId="{13E012C7-D842-584F-A5B9-D5806A6C3B56}" destId="{0AC6D504-DDFF-AD4D-97F7-4CD354BBC423}" srcOrd="1" destOrd="0" presId="urn:microsoft.com/office/officeart/2005/8/layout/process4"/>
    <dgm:cxn modelId="{92D25F97-CECD-804F-BC6F-CC3670238D31}" type="presParOf" srcId="{7714D328-70F1-5E49-A684-0FF364EFCB57}" destId="{6FF9DDEC-98F9-1D42-8F37-CF8D63E11165}" srcOrd="3" destOrd="0" presId="urn:microsoft.com/office/officeart/2005/8/layout/process4"/>
    <dgm:cxn modelId="{F6ABFB72-06F7-CE4A-BD0A-FF602C2A6084}" type="presParOf" srcId="{7714D328-70F1-5E49-A684-0FF364EFCB57}" destId="{0E93FF42-9069-5A4D-8F38-60050D53AB64}" srcOrd="4" destOrd="0" presId="urn:microsoft.com/office/officeart/2005/8/layout/process4"/>
    <dgm:cxn modelId="{F5EC444E-30A3-DF4C-AEBC-766BEDEE1531}" type="presParOf" srcId="{0E93FF42-9069-5A4D-8F38-60050D53AB64}" destId="{65B42EFC-A272-0340-B1D5-29425342D79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79F10-B05A-344B-9EBD-7FBB009553CB}">
      <dsp:nvSpPr>
        <dsp:cNvPr id="0" name=""/>
        <dsp:cNvSpPr/>
      </dsp:nvSpPr>
      <dsp:spPr>
        <a:xfrm>
          <a:off x="0" y="3465486"/>
          <a:ext cx="5638800" cy="1137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The model does not include provisions for law enforcement agencies and other governmental access</a:t>
          </a:r>
        </a:p>
      </dsp:txBody>
      <dsp:txXfrm>
        <a:off x="0" y="3465486"/>
        <a:ext cx="5638800" cy="1137449"/>
      </dsp:txXfrm>
    </dsp:sp>
    <dsp:sp modelId="{FC8E76A4-CAE6-5047-A9EA-56BDFA8A8124}">
      <dsp:nvSpPr>
        <dsp:cNvPr id="0" name=""/>
        <dsp:cNvSpPr/>
      </dsp:nvSpPr>
      <dsp:spPr>
        <a:xfrm rot="10800000">
          <a:off x="0" y="1733150"/>
          <a:ext cx="5638800" cy="1749398"/>
        </a:xfrm>
        <a:prstGeom prst="upArrowCallout">
          <a:avLst/>
        </a:prstGeom>
        <a:solidFill>
          <a:schemeClr val="accent2">
            <a:hueOff val="1264967"/>
            <a:satOff val="-23931"/>
            <a:lumOff val="-166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Under this model, defined groups of organizations or categories of organizations can gain access to gated data if they</a:t>
          </a:r>
        </a:p>
      </dsp:txBody>
      <dsp:txXfrm rot="-10800000">
        <a:off x="0" y="1733150"/>
        <a:ext cx="5638800" cy="614038"/>
      </dsp:txXfrm>
    </dsp:sp>
    <dsp:sp modelId="{3E92EC9F-09FA-9347-910B-F1027466E261}">
      <dsp:nvSpPr>
        <dsp:cNvPr id="0" name=""/>
        <dsp:cNvSpPr/>
      </dsp:nvSpPr>
      <dsp:spPr>
        <a:xfrm>
          <a:off x="0" y="2347188"/>
          <a:ext cx="2819399" cy="52307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(1) require access to data for specific, legitimate and lawful purposes, and </a:t>
          </a:r>
        </a:p>
      </dsp:txBody>
      <dsp:txXfrm>
        <a:off x="0" y="2347188"/>
        <a:ext cx="2819399" cy="523070"/>
      </dsp:txXfrm>
    </dsp:sp>
    <dsp:sp modelId="{0AC6D504-DDFF-AD4D-97F7-4CD354BBC423}">
      <dsp:nvSpPr>
        <dsp:cNvPr id="0" name=""/>
        <dsp:cNvSpPr/>
      </dsp:nvSpPr>
      <dsp:spPr>
        <a:xfrm>
          <a:off x="2819400" y="2347188"/>
          <a:ext cx="2819399" cy="523070"/>
        </a:xfrm>
        <a:prstGeom prst="rect">
          <a:avLst/>
        </a:prstGeom>
        <a:solidFill>
          <a:schemeClr val="accent2">
            <a:tint val="40000"/>
            <a:alpha val="90000"/>
            <a:hueOff val="3524137"/>
            <a:satOff val="-59496"/>
            <a:lumOff val="-3708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3524137"/>
              <a:satOff val="-59496"/>
              <a:lumOff val="-37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(2) are properly validated by a third-party accreditor.</a:t>
          </a:r>
        </a:p>
      </dsp:txBody>
      <dsp:txXfrm>
        <a:off x="2819400" y="2347188"/>
        <a:ext cx="2819399" cy="523070"/>
      </dsp:txXfrm>
    </dsp:sp>
    <dsp:sp modelId="{65B42EFC-A272-0340-B1D5-29425342D794}">
      <dsp:nvSpPr>
        <dsp:cNvPr id="0" name=""/>
        <dsp:cNvSpPr/>
      </dsp:nvSpPr>
      <dsp:spPr>
        <a:xfrm rot="10800000">
          <a:off x="0" y="813"/>
          <a:ext cx="5638800" cy="1749398"/>
        </a:xfrm>
        <a:prstGeom prst="upArrowCallout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Created by IPC &amp; BC for long-term compliance with the GDPR</a:t>
          </a:r>
        </a:p>
      </dsp:txBody>
      <dsp:txXfrm rot="10800000">
        <a:off x="0" y="813"/>
        <a:ext cx="5638800" cy="1136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5/12/18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(null)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3819A-F3A5-4747-B087-A31250AD05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WHOIS &amp; The GDPR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362B5B-A018-8549-ABC6-E4F40CE41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 At-Large Workspace: IPC/BC Accreditation &amp; Access Model for Non-Public Data</a:t>
            </a:r>
          </a:p>
          <a:p>
            <a:r>
              <a:rPr lang="en-US" dirty="0"/>
              <a:t>Presentation: Jonathan </a:t>
            </a:r>
            <a:r>
              <a:rPr lang="en-US" dirty="0" err="1"/>
              <a:t>Zuck</a:t>
            </a:r>
            <a:r>
              <a:rPr lang="en-US" dirty="0"/>
              <a:t>, Innovators Network</a:t>
            </a:r>
          </a:p>
        </p:txBody>
      </p:sp>
    </p:spTree>
    <p:extLst>
      <p:ext uri="{BB962C8B-B14F-4D97-AF65-F5344CB8AC3E}">
        <p14:creationId xmlns:p14="http://schemas.microsoft.com/office/powerpoint/2010/main" val="99650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7">
            <a:extLst>
              <a:ext uri="{FF2B5EF4-FFF2-40B4-BE49-F238E27FC236}">
                <a16:creationId xmlns:a16="http://schemas.microsoft.com/office/drawing/2014/main" id="{7D490819-5666-421A-BA38-5BB7F760B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545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9">
            <a:extLst>
              <a:ext uri="{FF2B5EF4-FFF2-40B4-BE49-F238E27FC236}">
                <a16:creationId xmlns:a16="http://schemas.microsoft.com/office/drawing/2014/main" id="{8FDFAB5E-BFB6-4290-9F06-1AD4E52A3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4FA43FA-82AD-4E41-A5A7-32F0F9DAA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3C34A1E-706E-4DB7-891E-6FB4762411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6E55BE0F-8EA7-4F30-B3FD-8F6DD29BA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C9F415B-574B-4647-BD72-F211EA3FA7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CDD98CAF-1BC1-4BD6-AAD2-68EBF8D8B2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F6CBDDA-3893-44B9-86D9-F1F38D4B5F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FEF4109-DC7B-4C15-9C2D-53A69A120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0DAA94-BB0A-4185-97AF-CB63182E85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114C7C3A-04DD-4CC1-A272-F2578FE23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4AA1C8D2-B988-4C8F-97B7-229630F2AD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5621FCD-0E62-4332-965D-80FA0EF80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1E7C9B8-4AA1-43A1-A547-785A413952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01F4C519-3639-48B7-A720-466A40BF17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39AFA97-19A9-4DA4-A478-A3E31B83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01126FE-0E00-4313-BDE9-CF2C04D96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1D31F0FA-D603-49E8-B72E-7665CF9A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rgbClr val="FFFFFF">
                  <a:alpha val="35000"/>
                </a:srgb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8C24D97-A4EA-4764-AEE5-61C0892F6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C6B724DA-22AE-4918-B782-3E7CD485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9F6E83DB-ADF8-409A-95CF-41BE0E028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C83EE84C-89F7-406E-959C-8E3518D3E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09B50F9-709E-4054-AD5F-814AD7459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9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F00E14-827B-6744-B6B8-E64255E01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960120"/>
            <a:ext cx="3988993" cy="4171278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solidFill>
                  <a:schemeClr val="tx1"/>
                </a:solidFill>
              </a:rPr>
              <a:t>What is the GDPR?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8E575-37C3-1E41-9952-42838A2C6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960120"/>
            <a:ext cx="6281873" cy="4171278"/>
          </a:xfrm>
        </p:spPr>
        <p:txBody>
          <a:bodyPr>
            <a:normAutofit/>
          </a:bodyPr>
          <a:lstStyle/>
          <a:p>
            <a:r>
              <a:rPr lang="en-US" sz="1600" dirty="0"/>
              <a:t>The E.U.’s data protection regulation </a:t>
            </a:r>
          </a:p>
          <a:p>
            <a:r>
              <a:rPr lang="en-US" sz="1600" dirty="0"/>
              <a:t>The regulations will replace the E.U.’s privacy directive </a:t>
            </a:r>
          </a:p>
          <a:p>
            <a:r>
              <a:rPr lang="en-US" sz="1600" dirty="0"/>
              <a:t>Has an extreme maximum penalty of €20 million or 4 percent of annual global revenue (whichever is greater) </a:t>
            </a:r>
          </a:p>
          <a:p>
            <a:r>
              <a:rPr lang="en-US" sz="1600" dirty="0"/>
              <a:t>Goes into effect on May 25, 2018 </a:t>
            </a:r>
          </a:p>
        </p:txBody>
      </p:sp>
    </p:spTree>
    <p:extLst>
      <p:ext uri="{BB962C8B-B14F-4D97-AF65-F5344CB8AC3E}">
        <p14:creationId xmlns:p14="http://schemas.microsoft.com/office/powerpoint/2010/main" val="298833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0F08744-9D7B-4693-B8D6-2A5210AE9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32">
            <a:extLst>
              <a:ext uri="{FF2B5EF4-FFF2-40B4-BE49-F238E27FC236}">
                <a16:creationId xmlns:a16="http://schemas.microsoft.com/office/drawing/2014/main" id="{5B2E630F-F386-44FA-B1A1-C10A9BF43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36127">
            <a:off x="296272" y="1026251"/>
            <a:ext cx="7298578" cy="5088488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3567C09-8B4D-49A6-A711-C44C5807D8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3554541" y="-619573"/>
            <a:ext cx="9016699" cy="8033868"/>
          </a:xfrm>
          <a:custGeom>
            <a:avLst/>
            <a:gdLst>
              <a:gd name="connsiteX0" fmla="*/ 6078066 w 9016699"/>
              <a:gd name="connsiteY0" fmla="*/ 782055 h 8033868"/>
              <a:gd name="connsiteX1" fmla="*/ 8705208 w 9016699"/>
              <a:gd name="connsiteY1" fmla="*/ 3409197 h 8033868"/>
              <a:gd name="connsiteX2" fmla="*/ 8793057 w 9016699"/>
              <a:gd name="connsiteY2" fmla="*/ 3617452 h 8033868"/>
              <a:gd name="connsiteX3" fmla="*/ 9016699 w 9016699"/>
              <a:gd name="connsiteY3" fmla="*/ 4793120 h 8033868"/>
              <a:gd name="connsiteX4" fmla="*/ 8960084 w 9016699"/>
              <a:gd name="connsiteY4" fmla="*/ 5272709 h 8033868"/>
              <a:gd name="connsiteX5" fmla="*/ 8920563 w 9016699"/>
              <a:gd name="connsiteY5" fmla="*/ 5444162 h 8033868"/>
              <a:gd name="connsiteX6" fmla="*/ 6620466 w 9016699"/>
              <a:gd name="connsiteY6" fmla="*/ 7744259 h 8033868"/>
              <a:gd name="connsiteX7" fmla="*/ 6480006 w 9016699"/>
              <a:gd name="connsiteY7" fmla="*/ 7795347 h 8033868"/>
              <a:gd name="connsiteX8" fmla="*/ 4389696 w 9016699"/>
              <a:gd name="connsiteY8" fmla="*/ 7987178 h 8033868"/>
              <a:gd name="connsiteX9" fmla="*/ 3086984 w 9016699"/>
              <a:gd name="connsiteY9" fmla="*/ 7466023 h 8033868"/>
              <a:gd name="connsiteX10" fmla="*/ 3024300 w 9016699"/>
              <a:gd name="connsiteY10" fmla="*/ 7426965 h 8033868"/>
              <a:gd name="connsiteX11" fmla="*/ 519567 w 9016699"/>
              <a:gd name="connsiteY11" fmla="*/ 4922232 h 8033868"/>
              <a:gd name="connsiteX12" fmla="*/ 419495 w 9016699"/>
              <a:gd name="connsiteY12" fmla="*/ 4733719 h 8033868"/>
              <a:gd name="connsiteX13" fmla="*/ 3514 w 9016699"/>
              <a:gd name="connsiteY13" fmla="*/ 3245168 h 8033868"/>
              <a:gd name="connsiteX14" fmla="*/ 4193329 w 9016699"/>
              <a:gd name="connsiteY14" fmla="*/ 36108 h 8033868"/>
              <a:gd name="connsiteX15" fmla="*/ 5977677 w 9016699"/>
              <a:gd name="connsiteY15" fmla="*/ 722908 h 8033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016699" h="8033868">
                <a:moveTo>
                  <a:pt x="6078066" y="782055"/>
                </a:moveTo>
                <a:lnTo>
                  <a:pt x="8705208" y="3409197"/>
                </a:lnTo>
                <a:lnTo>
                  <a:pt x="8793057" y="3617452"/>
                </a:lnTo>
                <a:cubicBezTo>
                  <a:pt x="8935615" y="3988374"/>
                  <a:pt x="9016699" y="4381324"/>
                  <a:pt x="9016699" y="4793120"/>
                </a:cubicBezTo>
                <a:cubicBezTo>
                  <a:pt x="9008675" y="4960329"/>
                  <a:pt x="8989449" y="5120121"/>
                  <a:pt x="8960084" y="5272709"/>
                </a:cubicBezTo>
                <a:lnTo>
                  <a:pt x="8920563" y="5444162"/>
                </a:lnTo>
                <a:lnTo>
                  <a:pt x="6620466" y="7744259"/>
                </a:lnTo>
                <a:lnTo>
                  <a:pt x="6480006" y="7795347"/>
                </a:lnTo>
                <a:cubicBezTo>
                  <a:pt x="5726471" y="8035167"/>
                  <a:pt x="4953020" y="8083925"/>
                  <a:pt x="4389696" y="7987178"/>
                </a:cubicBezTo>
                <a:cubicBezTo>
                  <a:pt x="4014146" y="7922680"/>
                  <a:pt x="3559510" y="7740111"/>
                  <a:pt x="3086984" y="7466023"/>
                </a:cubicBezTo>
                <a:lnTo>
                  <a:pt x="3024300" y="7426965"/>
                </a:lnTo>
                <a:lnTo>
                  <a:pt x="519567" y="4922232"/>
                </a:lnTo>
                <a:lnTo>
                  <a:pt x="419495" y="4733719"/>
                </a:lnTo>
                <a:cubicBezTo>
                  <a:pt x="181303" y="4258474"/>
                  <a:pt x="28977" y="3756361"/>
                  <a:pt x="3514" y="3245168"/>
                </a:cubicBezTo>
                <a:cubicBezTo>
                  <a:pt x="-112889" y="908287"/>
                  <a:pt x="2691131" y="-221884"/>
                  <a:pt x="4193329" y="36108"/>
                </a:cubicBezTo>
                <a:cubicBezTo>
                  <a:pt x="4662766" y="116730"/>
                  <a:pt x="5309837" y="354143"/>
                  <a:pt x="5977677" y="7229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25700B-3D73-6D4B-9D9F-9AF2342AF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2349925"/>
            <a:ext cx="2441894" cy="2456442"/>
          </a:xfrm>
        </p:spPr>
        <p:txBody>
          <a:bodyPr>
            <a:normAutofit/>
          </a:bodyPr>
          <a:lstStyle/>
          <a:p>
            <a:pPr algn="l"/>
            <a:r>
              <a:rPr lang="en-US" sz="3200"/>
              <a:t>GDPR provisions concerning for WHOIS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FEB17-0AEA-B94B-8C13-A7CF8A3F6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6319" y="1111249"/>
            <a:ext cx="6554001" cy="4635503"/>
          </a:xfrm>
        </p:spPr>
        <p:txBody>
          <a:bodyPr>
            <a:normAutofit fontScale="92500"/>
          </a:bodyPr>
          <a:lstStyle/>
          <a:p>
            <a:r>
              <a:rPr lang="en-US" dirty="0"/>
              <a:t>Article 5(1)</a:t>
            </a:r>
          </a:p>
          <a:p>
            <a:pPr lvl="1"/>
            <a:r>
              <a:rPr lang="en-US" dirty="0"/>
              <a:t>Requires personal data be “collected for specified, explicit purposes” </a:t>
            </a:r>
          </a:p>
          <a:p>
            <a:r>
              <a:rPr lang="en-US" dirty="0"/>
              <a:t>Article 6(1)</a:t>
            </a:r>
          </a:p>
          <a:p>
            <a:pPr lvl="1"/>
            <a:r>
              <a:rPr lang="en-US" dirty="0"/>
              <a:t>Articulates how to obtain consent from the data subject</a:t>
            </a:r>
          </a:p>
          <a:p>
            <a:pPr lvl="1"/>
            <a:r>
              <a:rPr lang="en-US" dirty="0"/>
              <a:t>Requirements for performance of a contract</a:t>
            </a:r>
          </a:p>
          <a:p>
            <a:pPr lvl="1"/>
            <a:r>
              <a:rPr lang="en-US" dirty="0"/>
              <a:t>Outlines legal obligations for controllers and processors </a:t>
            </a:r>
          </a:p>
          <a:p>
            <a:pPr lvl="1"/>
            <a:r>
              <a:rPr lang="en-US" dirty="0"/>
              <a:t>Requires a legitimate interest for processing data</a:t>
            </a:r>
          </a:p>
          <a:p>
            <a:r>
              <a:rPr lang="en-US" dirty="0"/>
              <a:t>Article 32</a:t>
            </a:r>
          </a:p>
          <a:p>
            <a:pPr lvl="1"/>
            <a:r>
              <a:rPr lang="en-US" dirty="0"/>
              <a:t>Requires controllers and processors to have security measures</a:t>
            </a:r>
          </a:p>
          <a:p>
            <a:r>
              <a:rPr lang="en-US" dirty="0"/>
              <a:t>Chapter V</a:t>
            </a:r>
          </a:p>
          <a:p>
            <a:pPr lvl="1"/>
            <a:r>
              <a:rPr lang="en-US" dirty="0"/>
              <a:t>Governs over international transfers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4014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EA06921-3C0C-4126-AF75-9499D4839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B8087084-CC7C-4D37-B821-F12CD3D29F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A27EF3C6-8AF8-41C0-B4DF-664F240872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46AD5CB4-13ED-4F2B-BA75-CA731F668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6C2FD3B8-D702-4F83-BA99-D23921211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1AF0D977-DBC6-44B7-93FB-3F76406CF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B3ED27DF-D17E-4922-8394-821ED9253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800084EB-3C31-445C-8B2E-F43BA7ED3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5EE7F4D6-BE2E-41A9-A417-BA1AE4583D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8805A789-4E10-46CF-A22B-8841C1CDFA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9BD0D630-7987-48B7-A636-0ED234E22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F4E7D46D-851A-4DA9-B24D-19DAE1FCF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A38A754-A53E-469C-B89B-6C7FF9607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AC17457-E557-440A-B5E0-40DFEEC89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4D697814-F310-40D2-8E79-93C1881074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CA691A3-EEBB-46A7-A973-B1E2DD112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B7361B78-110B-4437-8058-4E05A4234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7B9FFE1-BC8C-4C55-AE5D-8FDD78001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6F87417E-9520-42E0-84D2-0C0225481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235F6B6-5324-426D-84BE-EF96FD430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93C61D3-C80D-4599-8280-763868B24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D6D942F2-89B9-4755-89D9-4365831760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C40B6375-7479-45C4-8B99-EA1CF75F3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22225">
            <a:solidFill>
              <a:schemeClr val="bg1">
                <a:lumMod val="65000"/>
              </a:schemeClr>
            </a:solidFill>
          </a:ln>
          <a:effectLst>
            <a:outerShdw blurRad="762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2CEDB3C-5005-6847-B185-889609DF71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1193" y="643467"/>
            <a:ext cx="7209614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887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124448-6FC6-CB4B-8D69-67C4F014D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485" y="841375"/>
            <a:ext cx="6230857" cy="1230570"/>
          </a:xfrm>
        </p:spPr>
        <p:txBody>
          <a:bodyPr anchor="t">
            <a:normAutofit/>
          </a:bodyPr>
          <a:lstStyle/>
          <a:p>
            <a:pPr algn="l"/>
            <a:r>
              <a:rPr lang="en-US" sz="3600">
                <a:solidFill>
                  <a:schemeClr val="accent1"/>
                </a:solidFill>
              </a:rPr>
              <a:t>Calzone Interim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A27B1-2910-8745-9233-A3F7BC838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487" y="1943100"/>
            <a:ext cx="6123783" cy="4108708"/>
          </a:xfrm>
        </p:spPr>
        <p:txBody>
          <a:bodyPr anchor="t">
            <a:normAutofit fontScale="77500" lnSpcReduction="20000"/>
          </a:bodyPr>
          <a:lstStyle/>
          <a:p>
            <a:r>
              <a:rPr lang="en-US" sz="1600" dirty="0"/>
              <a:t>The Proposed Interim Model proposes tiered/layered access to WHOIS data. </a:t>
            </a:r>
          </a:p>
          <a:p>
            <a:r>
              <a:rPr lang="en-US" sz="1600" dirty="0"/>
              <a:t>Registrars would be required to collect from registrants the full Thick WHOIS data. </a:t>
            </a:r>
          </a:p>
          <a:p>
            <a:r>
              <a:rPr lang="en-US" sz="1600" dirty="0"/>
              <a:t>The registrar would be required to transfer to the registry the full data set collected from the registrant.</a:t>
            </a:r>
          </a:p>
          <a:p>
            <a:r>
              <a:rPr lang="en-US" sz="1600" dirty="0"/>
              <a:t>Registries and registrars would be required to continue to transfer the full data set collected from the registrant or transferred to the registry to the data escrow agent.</a:t>
            </a:r>
          </a:p>
          <a:p>
            <a:r>
              <a:rPr lang="en-US" sz="1600" dirty="0"/>
              <a:t>Registries and registrars would be required to apply the model to collection and processing linked to the European Economic Area. </a:t>
            </a:r>
          </a:p>
          <a:p>
            <a:r>
              <a:rPr lang="en-US" sz="1600" dirty="0"/>
              <a:t>Registrars must provide registrants with the opportunity to opt-in to publication of full contact details in the public WHOIS. </a:t>
            </a:r>
          </a:p>
          <a:p>
            <a:r>
              <a:rPr lang="en-US" sz="1600" dirty="0"/>
              <a:t>To access registration data not published in the public WHOIS, registries and registrars would provide access to non-public registration data only for a defined set of third-party requestors certified under a formal accreditation program</a:t>
            </a:r>
          </a:p>
        </p:txBody>
      </p:sp>
    </p:spTree>
    <p:extLst>
      <p:ext uri="{BB962C8B-B14F-4D97-AF65-F5344CB8AC3E}">
        <p14:creationId xmlns:p14="http://schemas.microsoft.com/office/powerpoint/2010/main" val="3603578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CB9B1-1FBC-C34C-A044-5B1C45363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Party 29’s Letter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2AF10-7B5E-B643-9270-D64CC4664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Found that aspects of the Proposed and Final Interim Model inadequate because:</a:t>
            </a:r>
          </a:p>
          <a:p>
            <a:pPr lvl="1"/>
            <a:r>
              <a:rPr lang="en-US" dirty="0"/>
              <a:t>Did not specify sufficiently and comprehensively legitimate purpose to collect personal data under 5(1) </a:t>
            </a:r>
          </a:p>
          <a:p>
            <a:pPr lvl="1"/>
            <a:r>
              <a:rPr lang="en-US" dirty="0"/>
              <a:t>Did not specify sufficiently the legal grounds for collecting data or provide access to non-public WHOIS under Article 6(1)</a:t>
            </a:r>
          </a:p>
          <a:p>
            <a:pPr lvl="1"/>
            <a:r>
              <a:rPr lang="en-US" dirty="0"/>
              <a:t>Did not have the appropriate security in place to satisfy Article 32</a:t>
            </a:r>
          </a:p>
          <a:p>
            <a:pPr lvl="1"/>
            <a:r>
              <a:rPr lang="en-US" dirty="0"/>
              <a:t>Does not ensure transfers of personal data to third countries or organizations comply with Chapter V</a:t>
            </a:r>
          </a:p>
        </p:txBody>
      </p:sp>
    </p:spTree>
    <p:extLst>
      <p:ext uri="{BB962C8B-B14F-4D97-AF65-F5344CB8AC3E}">
        <p14:creationId xmlns:p14="http://schemas.microsoft.com/office/powerpoint/2010/main" val="3486960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055D3-880A-A244-B936-40191BE76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en-US"/>
              <a:t>Draft Accreditation &amp; Access Model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08380A1-215E-40CF-BE0B-971031AB92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937449"/>
              </p:ext>
            </p:extLst>
          </p:nvPr>
        </p:nvGraphicFramePr>
        <p:xfrm>
          <a:off x="5440363" y="1125538"/>
          <a:ext cx="5638800" cy="460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0643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9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30501B-7EA3-F248-A652-018FEC0AF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485" y="841375"/>
            <a:ext cx="6230857" cy="1230570"/>
          </a:xfrm>
        </p:spPr>
        <p:txBody>
          <a:bodyPr anchor="t">
            <a:normAutofit/>
          </a:bodyPr>
          <a:lstStyle/>
          <a:p>
            <a:pPr algn="l"/>
            <a:r>
              <a:rPr lang="en-US" sz="3100">
                <a:solidFill>
                  <a:schemeClr val="accent1"/>
                </a:solidFill>
              </a:rPr>
              <a:t>What does this mean for the end user?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9B5FC-1C48-8E4A-9190-6566914B2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487" y="2249046"/>
            <a:ext cx="6123783" cy="3802762"/>
          </a:xfrm>
        </p:spPr>
        <p:txBody>
          <a:bodyPr anchor="t">
            <a:normAutofit/>
          </a:bodyPr>
          <a:lstStyle/>
          <a:p>
            <a:r>
              <a:rPr lang="en-US" sz="1600" dirty="0"/>
              <a:t>Could force the WHOIS to go dark if the EU does not give ICANN a one-year moratorium on its enforcement of the GDPR</a:t>
            </a:r>
          </a:p>
          <a:p>
            <a:r>
              <a:rPr lang="en-US" sz="1600" dirty="0"/>
              <a:t>Each model has significant </a:t>
            </a:r>
            <a:r>
              <a:rPr lang="en-US" sz="1600"/>
              <a:t>concerns regarding </a:t>
            </a:r>
            <a:r>
              <a:rPr lang="en-US" sz="1600" dirty="0"/>
              <a:t>access to information to </a:t>
            </a:r>
            <a:r>
              <a:rPr lang="en-US" sz="1600"/>
              <a:t>protect consumers</a:t>
            </a:r>
            <a:endParaRPr lang="en-US" sz="1600" dirty="0"/>
          </a:p>
          <a:p>
            <a:r>
              <a:rPr lang="en-US" sz="1600" dirty="0"/>
              <a:t>Could make it difficult to prevent cyber attacks or other crimes</a:t>
            </a:r>
          </a:p>
          <a:p>
            <a:r>
              <a:rPr lang="en-US" sz="1600" dirty="0"/>
              <a:t>Could make it difficult to access registrants’ information in the EU</a:t>
            </a:r>
          </a:p>
        </p:txBody>
      </p:sp>
    </p:spTree>
    <p:extLst>
      <p:ext uri="{BB962C8B-B14F-4D97-AF65-F5344CB8AC3E}">
        <p14:creationId xmlns:p14="http://schemas.microsoft.com/office/powerpoint/2010/main" val="2258129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776099-480C-9343-AF3C-7677AFB43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277" y="2061838"/>
            <a:ext cx="6959446" cy="166247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65492110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119</TotalTime>
  <Words>507</Words>
  <Application>Microsoft Macintosh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 Light</vt:lpstr>
      <vt:lpstr>Rockwell</vt:lpstr>
      <vt:lpstr>Wingdings</vt:lpstr>
      <vt:lpstr>Atlas</vt:lpstr>
      <vt:lpstr>WHOIS &amp; The GDPR</vt:lpstr>
      <vt:lpstr>What is the GDPR?</vt:lpstr>
      <vt:lpstr>GDPR provisions concerning for WHOIS</vt:lpstr>
      <vt:lpstr>PowerPoint Presentation</vt:lpstr>
      <vt:lpstr>Calzone Interim Model</vt:lpstr>
      <vt:lpstr>Working Party 29’s Letter</vt:lpstr>
      <vt:lpstr>Draft Accreditation &amp; Access Model</vt:lpstr>
      <vt:lpstr>What does this mean for the end user?</vt:lpstr>
      <vt:lpstr>Questions?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WHOIS &amp; The GDPR</dc:title>
  <dc:creator>Joel Thayer</dc:creator>
  <cp:lastModifiedBy>Joel Thayer</cp:lastModifiedBy>
  <cp:revision>21</cp:revision>
  <dcterms:created xsi:type="dcterms:W3CDTF">2018-05-07T21:02:18Z</dcterms:created>
  <dcterms:modified xsi:type="dcterms:W3CDTF">2018-05-12T11:26:57Z</dcterms:modified>
</cp:coreProperties>
</file>