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48" r:id="rId2"/>
    <p:sldId id="585" r:id="rId3"/>
    <p:sldId id="589" r:id="rId4"/>
    <p:sldId id="586" r:id="rId5"/>
    <p:sldId id="597" r:id="rId6"/>
    <p:sldId id="598" r:id="rId7"/>
    <p:sldId id="587" r:id="rId8"/>
    <p:sldId id="588" r:id="rId9"/>
    <p:sldId id="600" r:id="rId10"/>
    <p:sldId id="59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372"/>
    <a:srgbClr val="7AA5C5"/>
    <a:srgbClr val="0F4772"/>
    <a:srgbClr val="0F5872"/>
    <a:srgbClr val="DEDEDE"/>
    <a:srgbClr val="FFFFFF"/>
    <a:srgbClr val="000000"/>
    <a:srgbClr val="002B49"/>
    <a:srgbClr val="9C240F"/>
    <a:srgbClr val="CB4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9" autoAdjust="0"/>
    <p:restoredTop sz="94016" autoAdjust="0"/>
  </p:normalViewPr>
  <p:slideViewPr>
    <p:cSldViewPr snapToGrid="0" snapToObjects="1">
      <p:cViewPr varScale="1">
        <p:scale>
          <a:sx n="103" d="100"/>
          <a:sy n="103" d="100"/>
        </p:scale>
        <p:origin x="1272" y="168"/>
      </p:cViewPr>
      <p:guideLst>
        <p:guide orient="horz" pos="14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72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5/11/18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5/11/18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0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23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2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3.png"/><Relationship Id="rId22" Type="http://schemas.openxmlformats.org/officeDocument/2006/relationships/image" Target="../media/image26.tiff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371600" indent="0">
              <a:buNone/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037"/>
            <a:ext cx="12192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80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638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0" name="Oval 19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3082" y="0"/>
            <a:ext cx="1078832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96" y="5193792"/>
            <a:ext cx="1189829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257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483281" cy="531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10805054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7" y="5193792"/>
            <a:ext cx="119380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1" name="Oval 30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2" name="Oval 31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3"/>
            <a:ext cx="1221638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0366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800"/>
          </a:p>
        </p:txBody>
      </p:sp>
      <p:sp>
        <p:nvSpPr>
          <p:cNvPr id="27" name="Oval 26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95" y="4874480"/>
            <a:ext cx="1189829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52" name="Oval 51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3402135" y="3169675"/>
            <a:ext cx="7366922" cy="2600048"/>
            <a:chOff x="3402135" y="2734246"/>
            <a:chExt cx="7366922" cy="2600048"/>
          </a:xfrm>
        </p:grpSpPr>
        <p:grpSp>
          <p:nvGrpSpPr>
            <p:cNvPr id="34" name="Group 33"/>
            <p:cNvGrpSpPr/>
            <p:nvPr/>
          </p:nvGrpSpPr>
          <p:grpSpPr>
            <a:xfrm>
              <a:off x="3402135" y="4968534"/>
              <a:ext cx="3416667" cy="365760"/>
              <a:chOff x="5325979" y="4715893"/>
              <a:chExt cx="3416667" cy="365760"/>
            </a:xfrm>
          </p:grpSpPr>
          <p:sp>
            <p:nvSpPr>
              <p:cNvPr id="77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8" name="Picture 77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7132455" y="2734246"/>
              <a:ext cx="3636602" cy="365760"/>
              <a:chOff x="1235726" y="5571713"/>
              <a:chExt cx="3636602" cy="365760"/>
            </a:xfrm>
          </p:grpSpPr>
          <p:sp>
            <p:nvSpPr>
              <p:cNvPr id="75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6" name="Picture 75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402135" y="2734246"/>
              <a:ext cx="2809587" cy="365760"/>
              <a:chOff x="1235726" y="3073176"/>
              <a:chExt cx="2809587" cy="365760"/>
            </a:xfrm>
          </p:grpSpPr>
          <p:sp>
            <p:nvSpPr>
              <p:cNvPr id="5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53" name="Picture 5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3402135" y="3479009"/>
              <a:ext cx="3730320" cy="365760"/>
              <a:chOff x="1235727" y="3892739"/>
              <a:chExt cx="3730320" cy="365760"/>
            </a:xfrm>
          </p:grpSpPr>
          <p:sp>
            <p:nvSpPr>
              <p:cNvPr id="5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51" name="Picture 5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3402135" y="4223772"/>
              <a:ext cx="3636602" cy="365760"/>
              <a:chOff x="1235726" y="4721075"/>
              <a:chExt cx="3636602" cy="365760"/>
            </a:xfrm>
          </p:grpSpPr>
          <p:pic>
            <p:nvPicPr>
              <p:cNvPr id="48" name="Picture 4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4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132455" y="4223772"/>
              <a:ext cx="2586167" cy="365760"/>
              <a:chOff x="5325979" y="3073176"/>
              <a:chExt cx="2586167" cy="365760"/>
            </a:xfrm>
          </p:grpSpPr>
          <p:sp>
            <p:nvSpPr>
              <p:cNvPr id="4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7132455" y="3479009"/>
              <a:ext cx="3416667" cy="365760"/>
              <a:chOff x="5325979" y="5571713"/>
              <a:chExt cx="3416667" cy="365760"/>
            </a:xfrm>
          </p:grpSpPr>
          <p:sp>
            <p:nvSpPr>
              <p:cNvPr id="4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5" name="Picture 4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7132455" y="4968534"/>
              <a:ext cx="3416667" cy="358717"/>
              <a:chOff x="6434703" y="4228306"/>
              <a:chExt cx="3416667" cy="358717"/>
            </a:xfrm>
          </p:grpSpPr>
          <p:sp>
            <p:nvSpPr>
              <p:cNvPr id="4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23872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2504929" y="6320453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2446072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2444626" y="2221895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504929" y="2220449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11700996" y="6320453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1808013" cy="531346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6932" y="1039938"/>
            <a:ext cx="4287549" cy="760694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11700996" y="2219538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 userDrawn="1"/>
        </p:nvGrpSpPr>
        <p:grpSpPr>
          <a:xfrm>
            <a:off x="2919787" y="2843642"/>
            <a:ext cx="7124214" cy="2806044"/>
            <a:chOff x="2188569" y="3214997"/>
            <a:chExt cx="6160437" cy="2426437"/>
          </a:xfrm>
        </p:grpSpPr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0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44" y="4878445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12192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65" y="614512"/>
            <a:ext cx="4655184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31" name="Oval 30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14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1" r:id="rId48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3" userDrawn="1">
          <p15:clr>
            <a:srgbClr val="F26B43"/>
          </p15:clr>
        </p15:guide>
        <p15:guide id="4" pos="512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24" userDrawn="1">
          <p15:clr>
            <a:srgbClr val="F26B43"/>
          </p15:clr>
        </p15:guide>
        <p15:guide id="7" orient="horz" pos="4105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hyperlink" Target="http://youtube.com/user/ICANNnews" TargetMode="External"/><Relationship Id="rId18" Type="http://schemas.openxmlformats.org/officeDocument/2006/relationships/hyperlink" Target="https://icann.org/resources/pages/global-newsletter-2018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52.emf"/><Relationship Id="rId12" Type="http://schemas.openxmlformats.org/officeDocument/2006/relationships/hyperlink" Target="http://facebook.com/icannorg" TargetMode="External"/><Relationship Id="rId17" Type="http://schemas.openxmlformats.org/officeDocument/2006/relationships/hyperlink" Target="https://info.icann.org/LP---Regional-Newsletter.html" TargetMode="External"/><Relationship Id="rId2" Type="http://schemas.openxmlformats.org/officeDocument/2006/relationships/hyperlink" Target="https://icann.org/" TargetMode="External"/><Relationship Id="rId16" Type="http://schemas.openxmlformats.org/officeDocument/2006/relationships/hyperlink" Target="http://www.flickr.com/photos/ican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hyperlink" Target="http://twitter.com/@icann" TargetMode="External"/><Relationship Id="rId5" Type="http://schemas.openxmlformats.org/officeDocument/2006/relationships/image" Target="../media/image50.emf"/><Relationship Id="rId15" Type="http://schemas.openxmlformats.org/officeDocument/2006/relationships/hyperlink" Target="http://instagram.com/icannorg" TargetMode="External"/><Relationship Id="rId10" Type="http://schemas.openxmlformats.org/officeDocument/2006/relationships/image" Target="../media/image55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Relationship Id="rId14" Type="http://schemas.openxmlformats.org/officeDocument/2006/relationships/hyperlink" Target="http://linkedin.com/company/ican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oramengagement@icann.org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0743" y="264160"/>
            <a:ext cx="6195004" cy="6193450"/>
            <a:chOff x="500743" y="793410"/>
            <a:chExt cx="6195004" cy="5378790"/>
          </a:xfrm>
        </p:grpSpPr>
        <p:sp>
          <p:nvSpPr>
            <p:cNvPr id="13" name="Rounded Rectangle 12"/>
            <p:cNvSpPr/>
            <p:nvPr/>
          </p:nvSpPr>
          <p:spPr>
            <a:xfrm>
              <a:off x="500743" y="793410"/>
              <a:ext cx="6195004" cy="2232820"/>
            </a:xfrm>
            <a:prstGeom prst="roundRect">
              <a:avLst>
                <a:gd name="adj" fmla="val 14335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0743" y="3026230"/>
              <a:ext cx="6195004" cy="3145970"/>
            </a:xfrm>
            <a:prstGeom prst="roundRect">
              <a:avLst>
                <a:gd name="adj" fmla="val 1122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45898" y="264160"/>
            <a:ext cx="6195004" cy="6193450"/>
            <a:chOff x="1245898" y="793410"/>
            <a:chExt cx="6195004" cy="5378790"/>
          </a:xfrm>
        </p:grpSpPr>
        <p:sp>
          <p:nvSpPr>
            <p:cNvPr id="16" name="Rounded Rectangle 15"/>
            <p:cNvSpPr/>
            <p:nvPr/>
          </p:nvSpPr>
          <p:spPr>
            <a:xfrm>
              <a:off x="1245898" y="793410"/>
              <a:ext cx="6195004" cy="1707708"/>
            </a:xfrm>
            <a:prstGeom prst="roundRect">
              <a:avLst>
                <a:gd name="adj" fmla="val 20879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245898" y="2501118"/>
              <a:ext cx="6195004" cy="3671082"/>
            </a:xfrm>
            <a:prstGeom prst="roundRect">
              <a:avLst>
                <a:gd name="adj" fmla="val 956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7794171" y="264160"/>
            <a:ext cx="3821918" cy="6193450"/>
          </a:xfrm>
          <a:prstGeom prst="roundRect">
            <a:avLst>
              <a:gd name="adj" fmla="val 55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343400" y="264160"/>
            <a:ext cx="4691743" cy="6193450"/>
          </a:xfrm>
          <a:prstGeom prst="roundRect">
            <a:avLst>
              <a:gd name="adj" fmla="val 555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991053" y="264160"/>
            <a:ext cx="6195004" cy="6193450"/>
            <a:chOff x="1991053" y="793410"/>
            <a:chExt cx="6195004" cy="5378790"/>
          </a:xfrm>
        </p:grpSpPr>
        <p:sp>
          <p:nvSpPr>
            <p:cNvPr id="21" name="Rounded Rectangle 20"/>
            <p:cNvSpPr/>
            <p:nvPr/>
          </p:nvSpPr>
          <p:spPr>
            <a:xfrm>
              <a:off x="1991053" y="793410"/>
              <a:ext cx="6195004" cy="2232820"/>
            </a:xfrm>
            <a:prstGeom prst="roundRect">
              <a:avLst>
                <a:gd name="adj" fmla="val 1433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991053" y="3026230"/>
              <a:ext cx="6195004" cy="3145970"/>
            </a:xfrm>
            <a:prstGeom prst="roundRect">
              <a:avLst>
                <a:gd name="adj" fmla="val 11221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986289" y="265088"/>
            <a:ext cx="1687927" cy="5378792"/>
            <a:chOff x="9809725" y="793408"/>
            <a:chExt cx="1687927" cy="5378792"/>
          </a:xfrm>
        </p:grpSpPr>
        <p:sp>
          <p:nvSpPr>
            <p:cNvPr id="24" name="Oval 23"/>
            <p:cNvSpPr/>
            <p:nvPr/>
          </p:nvSpPr>
          <p:spPr>
            <a:xfrm>
              <a:off x="10102556" y="168323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346396" y="264843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009552" y="250111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644358" y="3100558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198100" y="193215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158423" y="221790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945438" y="2228724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917675" y="2853551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952725" y="20693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0506347" y="33647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1071497" y="2821494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0933138" y="3548569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742559" y="2747867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353359" y="3100557"/>
              <a:ext cx="144293" cy="144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10800325" y="793408"/>
              <a:ext cx="0" cy="88983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9809725" y="1106442"/>
              <a:ext cx="0" cy="1671683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0158423" y="2712728"/>
              <a:ext cx="0" cy="199262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0612448" y="3684278"/>
              <a:ext cx="0" cy="215137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0742559" y="5470525"/>
              <a:ext cx="0" cy="701675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729" y="588506"/>
            <a:ext cx="1193800" cy="9525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612587" y="-458882"/>
            <a:ext cx="1687927" cy="5378792"/>
            <a:chOff x="9809725" y="793408"/>
            <a:chExt cx="1687927" cy="5378792"/>
          </a:xfrm>
        </p:grpSpPr>
        <p:sp>
          <p:nvSpPr>
            <p:cNvPr id="45" name="Oval 44"/>
            <p:cNvSpPr/>
            <p:nvPr/>
          </p:nvSpPr>
          <p:spPr>
            <a:xfrm>
              <a:off x="10102556" y="168323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0346396" y="264843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0009552" y="250111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0644358" y="3100558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0198100" y="193215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0158423" y="221790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945438" y="2228724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917675" y="2853551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0952725" y="20693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0506347" y="33647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1071497" y="2821494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0933138" y="3548569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0742559" y="2747867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1353359" y="3100557"/>
              <a:ext cx="144293" cy="144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10800325" y="793408"/>
              <a:ext cx="0" cy="88983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9809725" y="1106442"/>
              <a:ext cx="0" cy="1671683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0158423" y="2712728"/>
              <a:ext cx="0" cy="199262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0612448" y="3684278"/>
              <a:ext cx="0" cy="215137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0742559" y="5470525"/>
              <a:ext cx="0" cy="701675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2572874" y="1700404"/>
            <a:ext cx="6085840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North America</a:t>
            </a:r>
          </a:p>
          <a:p>
            <a:r>
              <a:rPr lang="en-US" sz="4800" b="1" dirty="0">
                <a:solidFill>
                  <a:schemeClr val="bg1"/>
                </a:solidFill>
                <a:latin typeface="+mj-lt"/>
              </a:rPr>
              <a:t>Engagement</a:t>
            </a:r>
          </a:p>
          <a:p>
            <a:r>
              <a:rPr lang="en-US" sz="4800" b="1" dirty="0">
                <a:solidFill>
                  <a:schemeClr val="bg1"/>
                </a:solidFill>
                <a:latin typeface="+mj-lt"/>
              </a:rPr>
              <a:t>Strategy</a:t>
            </a:r>
          </a:p>
          <a:p>
            <a:r>
              <a:rPr lang="fi-FI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FY2019–2020</a:t>
            </a:r>
            <a:endParaRPr lang="en-US" sz="6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4000" dirty="0" err="1">
              <a:solidFill>
                <a:schemeClr val="bg1"/>
              </a:solidFill>
              <a:latin typeface="+mj-lt"/>
              <a:cs typeface="Source Sans Pro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524843" y="5836120"/>
            <a:ext cx="3231080" cy="605516"/>
            <a:chOff x="4693721" y="5707008"/>
            <a:chExt cx="3231080" cy="605516"/>
          </a:xfrm>
        </p:grpSpPr>
        <p:sp>
          <p:nvSpPr>
            <p:cNvPr id="66" name="Rounded Rectangle 65"/>
            <p:cNvSpPr/>
            <p:nvPr/>
          </p:nvSpPr>
          <p:spPr>
            <a:xfrm>
              <a:off x="4693721" y="5707008"/>
              <a:ext cx="3231080" cy="40574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24349" y="5758526"/>
              <a:ext cx="296982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Draft for Public Comment</a:t>
              </a:r>
            </a:p>
            <a:p>
              <a:endParaRPr lang="en-US" dirty="0" err="1">
                <a:cs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09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0743" y="264160"/>
            <a:ext cx="6195004" cy="6193450"/>
            <a:chOff x="500743" y="793410"/>
            <a:chExt cx="6195004" cy="5378790"/>
          </a:xfrm>
        </p:grpSpPr>
        <p:sp>
          <p:nvSpPr>
            <p:cNvPr id="13" name="Rounded Rectangle 12"/>
            <p:cNvSpPr/>
            <p:nvPr/>
          </p:nvSpPr>
          <p:spPr>
            <a:xfrm>
              <a:off x="500743" y="793410"/>
              <a:ext cx="6195004" cy="2232820"/>
            </a:xfrm>
            <a:prstGeom prst="roundRect">
              <a:avLst>
                <a:gd name="adj" fmla="val 14335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0743" y="3026230"/>
              <a:ext cx="6195004" cy="3145970"/>
            </a:xfrm>
            <a:prstGeom prst="roundRect">
              <a:avLst>
                <a:gd name="adj" fmla="val 1122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45898" y="264160"/>
            <a:ext cx="6195004" cy="6193450"/>
            <a:chOff x="1245898" y="793410"/>
            <a:chExt cx="6195004" cy="5378790"/>
          </a:xfrm>
        </p:grpSpPr>
        <p:sp>
          <p:nvSpPr>
            <p:cNvPr id="16" name="Rounded Rectangle 15"/>
            <p:cNvSpPr/>
            <p:nvPr/>
          </p:nvSpPr>
          <p:spPr>
            <a:xfrm>
              <a:off x="1245898" y="793410"/>
              <a:ext cx="6195004" cy="1707708"/>
            </a:xfrm>
            <a:prstGeom prst="roundRect">
              <a:avLst>
                <a:gd name="adj" fmla="val 20879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245898" y="2501118"/>
              <a:ext cx="6195004" cy="3671082"/>
            </a:xfrm>
            <a:prstGeom prst="roundRect">
              <a:avLst>
                <a:gd name="adj" fmla="val 956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7794171" y="264160"/>
            <a:ext cx="3821918" cy="6193450"/>
          </a:xfrm>
          <a:prstGeom prst="roundRect">
            <a:avLst>
              <a:gd name="adj" fmla="val 55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343400" y="264160"/>
            <a:ext cx="4691743" cy="6193450"/>
          </a:xfrm>
          <a:prstGeom prst="roundRect">
            <a:avLst>
              <a:gd name="adj" fmla="val 55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991053" y="264160"/>
            <a:ext cx="6195004" cy="6193450"/>
            <a:chOff x="1991053" y="793410"/>
            <a:chExt cx="6195004" cy="5378790"/>
          </a:xfrm>
          <a:solidFill>
            <a:schemeClr val="bg1"/>
          </a:solidFill>
        </p:grpSpPr>
        <p:sp>
          <p:nvSpPr>
            <p:cNvPr id="21" name="Rounded Rectangle 20"/>
            <p:cNvSpPr/>
            <p:nvPr/>
          </p:nvSpPr>
          <p:spPr>
            <a:xfrm>
              <a:off x="1991053" y="793410"/>
              <a:ext cx="6195004" cy="1762126"/>
            </a:xfrm>
            <a:prstGeom prst="roundRect">
              <a:avLst>
                <a:gd name="adj" fmla="val 14335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991053" y="2547984"/>
              <a:ext cx="6195004" cy="3624216"/>
            </a:xfrm>
            <a:prstGeom prst="roundRect">
              <a:avLst>
                <a:gd name="adj" fmla="val 8091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986289" y="265088"/>
            <a:ext cx="1687927" cy="5378792"/>
            <a:chOff x="9809725" y="793408"/>
            <a:chExt cx="1687927" cy="5378792"/>
          </a:xfrm>
        </p:grpSpPr>
        <p:sp>
          <p:nvSpPr>
            <p:cNvPr id="24" name="Oval 23"/>
            <p:cNvSpPr/>
            <p:nvPr/>
          </p:nvSpPr>
          <p:spPr>
            <a:xfrm>
              <a:off x="10102556" y="168323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346396" y="264843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009552" y="250111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644358" y="3100558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198100" y="193215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158423" y="221790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945438" y="2228724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917675" y="2853551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952725" y="20693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0506347" y="33647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1071497" y="2821494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0933138" y="3548569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742559" y="2747867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353359" y="3100557"/>
              <a:ext cx="144293" cy="144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10800325" y="793408"/>
              <a:ext cx="0" cy="88983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9809725" y="1106442"/>
              <a:ext cx="0" cy="1671683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0158423" y="2712728"/>
              <a:ext cx="0" cy="199262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0612448" y="3684278"/>
              <a:ext cx="0" cy="215137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0742559" y="5470525"/>
              <a:ext cx="0" cy="701675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12587" y="-458882"/>
            <a:ext cx="1687927" cy="5378792"/>
            <a:chOff x="9809725" y="793408"/>
            <a:chExt cx="1687927" cy="5378792"/>
          </a:xfrm>
        </p:grpSpPr>
        <p:sp>
          <p:nvSpPr>
            <p:cNvPr id="45" name="Oval 44"/>
            <p:cNvSpPr/>
            <p:nvPr/>
          </p:nvSpPr>
          <p:spPr>
            <a:xfrm>
              <a:off x="10102556" y="168323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0346396" y="264843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0009552" y="250111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0644358" y="3100558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0198100" y="193215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0158423" y="221790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945438" y="2228724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917675" y="2853551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0952725" y="20693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0506347" y="33647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1071497" y="2821494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0933138" y="3548569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0742559" y="2747867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1353359" y="3100557"/>
              <a:ext cx="144293" cy="144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10800325" y="793408"/>
              <a:ext cx="0" cy="88983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9809725" y="1106442"/>
              <a:ext cx="0" cy="1671683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0158423" y="2712728"/>
              <a:ext cx="0" cy="199262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0612448" y="3684278"/>
              <a:ext cx="0" cy="215137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0742559" y="5470525"/>
              <a:ext cx="0" cy="701675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2666350" y="1452937"/>
            <a:ext cx="608584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Engagement Center for North America – Washington, D.C., USA</a:t>
            </a:r>
          </a:p>
          <a:p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https://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icann.org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 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470" y="348973"/>
            <a:ext cx="1189829" cy="951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488" y="2479056"/>
            <a:ext cx="355600" cy="35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488" y="3040580"/>
            <a:ext cx="355600" cy="35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488" y="3602104"/>
            <a:ext cx="3556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7488" y="4163628"/>
            <a:ext cx="355600" cy="35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7488" y="4725152"/>
            <a:ext cx="355600" cy="35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488" y="5286676"/>
            <a:ext cx="3556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7488" y="5848200"/>
            <a:ext cx="355600" cy="355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6409" y="2484413"/>
            <a:ext cx="15648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11"/>
              </a:rPr>
              <a:t>English @ICANN</a:t>
            </a:r>
            <a:endParaRPr lang="en-US" sz="1400" dirty="0"/>
          </a:p>
        </p:txBody>
      </p:sp>
      <p:sp>
        <p:nvSpPr>
          <p:cNvPr id="70" name="Rectangle 69"/>
          <p:cNvSpPr/>
          <p:nvPr/>
        </p:nvSpPr>
        <p:spPr>
          <a:xfrm>
            <a:off x="3086409" y="3052519"/>
            <a:ext cx="2531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err="1">
                <a:hlinkClick r:id="rId12"/>
              </a:rPr>
              <a:t>facebook.com</a:t>
            </a:r>
            <a:r>
              <a:rPr lang="en-US" sz="1400" dirty="0">
                <a:hlinkClick r:id="rId12"/>
              </a:rPr>
              <a:t>/</a:t>
            </a:r>
            <a:r>
              <a:rPr lang="en-US" sz="1400" dirty="0" err="1">
                <a:hlinkClick r:id="rId12"/>
              </a:rPr>
              <a:t>icannorg</a:t>
            </a:r>
            <a:r>
              <a:rPr lang="en-US" sz="1400" dirty="0">
                <a:hlinkClick r:id="rId12"/>
              </a:rPr>
              <a:t> 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3086409" y="3619626"/>
            <a:ext cx="3130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13"/>
              </a:rPr>
              <a:t>http://</a:t>
            </a:r>
            <a:r>
              <a:rPr lang="en-US" sz="1400" dirty="0" err="1">
                <a:hlinkClick r:id="rId13"/>
              </a:rPr>
              <a:t>youtube.com</a:t>
            </a:r>
            <a:r>
              <a:rPr lang="en-US" sz="1400" dirty="0">
                <a:hlinkClick r:id="rId13"/>
              </a:rPr>
              <a:t>/user/</a:t>
            </a:r>
            <a:r>
              <a:rPr lang="en-US" sz="1400" dirty="0" err="1">
                <a:hlinkClick r:id="rId13"/>
              </a:rPr>
              <a:t>ICANNnews</a:t>
            </a:r>
            <a:r>
              <a:rPr lang="en-US" sz="1400" dirty="0">
                <a:hlinkClick r:id="rId13"/>
              </a:rPr>
              <a:t> </a:t>
            </a:r>
            <a:endParaRPr lang="en-US" sz="1400" dirty="0"/>
          </a:p>
        </p:txBody>
      </p:sp>
      <p:sp>
        <p:nvSpPr>
          <p:cNvPr id="75" name="Rectangle 74"/>
          <p:cNvSpPr/>
          <p:nvPr/>
        </p:nvSpPr>
        <p:spPr>
          <a:xfrm>
            <a:off x="3086409" y="4176694"/>
            <a:ext cx="2880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14"/>
              </a:rPr>
              <a:t>http://</a:t>
            </a:r>
            <a:r>
              <a:rPr lang="en-US" sz="1400" dirty="0" err="1">
                <a:hlinkClick r:id="rId14"/>
              </a:rPr>
              <a:t>linkedin.com</a:t>
            </a:r>
            <a:r>
              <a:rPr lang="en-US" sz="1400" dirty="0">
                <a:hlinkClick r:id="rId14"/>
              </a:rPr>
              <a:t>/company/</a:t>
            </a:r>
            <a:r>
              <a:rPr lang="en-US" sz="1400" dirty="0" err="1">
                <a:hlinkClick r:id="rId14"/>
              </a:rPr>
              <a:t>icann</a:t>
            </a:r>
            <a:endParaRPr lang="en-US" sz="1400" dirty="0"/>
          </a:p>
        </p:txBody>
      </p:sp>
      <p:sp>
        <p:nvSpPr>
          <p:cNvPr id="76" name="Rectangle 75"/>
          <p:cNvSpPr/>
          <p:nvPr/>
        </p:nvSpPr>
        <p:spPr>
          <a:xfrm>
            <a:off x="3086409" y="4737282"/>
            <a:ext cx="2590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15"/>
              </a:rPr>
              <a:t>http://</a:t>
            </a:r>
            <a:r>
              <a:rPr lang="en-US" sz="1400" dirty="0" err="1">
                <a:hlinkClick r:id="rId15"/>
              </a:rPr>
              <a:t>instagram.com</a:t>
            </a:r>
            <a:r>
              <a:rPr lang="en-US" sz="1400" dirty="0">
                <a:hlinkClick r:id="rId15"/>
              </a:rPr>
              <a:t>/</a:t>
            </a:r>
            <a:r>
              <a:rPr lang="en-US" sz="1400" dirty="0" err="1">
                <a:hlinkClick r:id="rId15"/>
              </a:rPr>
              <a:t>icannorg</a:t>
            </a:r>
            <a:r>
              <a:rPr lang="en-US" sz="1400" dirty="0">
                <a:hlinkClick r:id="rId15"/>
              </a:rPr>
              <a:t> </a:t>
            </a:r>
            <a:endParaRPr lang="en-US" sz="1400" dirty="0"/>
          </a:p>
        </p:txBody>
      </p:sp>
      <p:sp>
        <p:nvSpPr>
          <p:cNvPr id="77" name="Rectangle 76"/>
          <p:cNvSpPr/>
          <p:nvPr/>
        </p:nvSpPr>
        <p:spPr>
          <a:xfrm>
            <a:off x="3086409" y="5281251"/>
            <a:ext cx="2872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16"/>
              </a:rPr>
              <a:t>http://</a:t>
            </a:r>
            <a:r>
              <a:rPr lang="en-US" sz="1400" dirty="0" err="1">
                <a:hlinkClick r:id="rId16"/>
              </a:rPr>
              <a:t>www.flickr.com</a:t>
            </a:r>
            <a:r>
              <a:rPr lang="en-US" sz="1400" dirty="0">
                <a:hlinkClick r:id="rId16"/>
              </a:rPr>
              <a:t>/photos/</a:t>
            </a:r>
            <a:r>
              <a:rPr lang="en-US" sz="1400" dirty="0" err="1">
                <a:hlinkClick r:id="rId16"/>
              </a:rPr>
              <a:t>icann</a:t>
            </a:r>
            <a:endParaRPr lang="en-US" sz="1400" dirty="0"/>
          </a:p>
        </p:txBody>
      </p:sp>
      <p:sp>
        <p:nvSpPr>
          <p:cNvPr id="78" name="Rectangle 77"/>
          <p:cNvSpPr/>
          <p:nvPr/>
        </p:nvSpPr>
        <p:spPr>
          <a:xfrm>
            <a:off x="3086409" y="5738352"/>
            <a:ext cx="5266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Subscribe: </a:t>
            </a:r>
            <a:r>
              <a:rPr lang="en-US" sz="1400" dirty="0">
                <a:hlinkClick r:id="rId17"/>
              </a:rPr>
              <a:t>https://</a:t>
            </a:r>
            <a:r>
              <a:rPr lang="en-US" sz="1400" dirty="0" err="1">
                <a:hlinkClick r:id="rId17"/>
              </a:rPr>
              <a:t>info.icann.org</a:t>
            </a:r>
            <a:r>
              <a:rPr lang="en-US" sz="1400" dirty="0">
                <a:hlinkClick r:id="rId17"/>
              </a:rPr>
              <a:t>/LP---Regional-</a:t>
            </a:r>
            <a:r>
              <a:rPr lang="en-US" sz="1400" dirty="0" err="1">
                <a:hlinkClick r:id="rId17"/>
              </a:rPr>
              <a:t>Newsletter.html</a:t>
            </a:r>
            <a:endParaRPr lang="en-US" sz="1400" dirty="0"/>
          </a:p>
          <a:p>
            <a:r>
              <a:rPr lang="en-US" sz="1400" dirty="0"/>
              <a:t>Read: </a:t>
            </a:r>
            <a:r>
              <a:rPr lang="en-US" sz="1400" dirty="0">
                <a:hlinkClick r:id="rId18"/>
              </a:rPr>
              <a:t>https://</a:t>
            </a:r>
            <a:r>
              <a:rPr lang="en-US" sz="1400" dirty="0" err="1">
                <a:hlinkClick r:id="rId18"/>
              </a:rPr>
              <a:t>icann.org</a:t>
            </a:r>
            <a:r>
              <a:rPr lang="en-US" sz="1400" dirty="0">
                <a:hlinkClick r:id="rId18"/>
              </a:rPr>
              <a:t>/resources/pages/global-newsletter-2018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622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98410" y="792908"/>
            <a:ext cx="3338764" cy="2509760"/>
          </a:xfrm>
          <a:prstGeom prst="roundRect">
            <a:avLst>
              <a:gd name="adj" fmla="val 12832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00733" y="993501"/>
            <a:ext cx="2857502" cy="21838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/>
                </a:solidFill>
              </a:rPr>
              <a:t>Build awareness to grow and diversify ICANN </a:t>
            </a:r>
            <a:r>
              <a:rPr lang="en-US" sz="2000" dirty="0" err="1">
                <a:solidFill>
                  <a:schemeClr val="accent6"/>
                </a:solidFill>
              </a:rPr>
              <a:t>multistakeholder</a:t>
            </a:r>
            <a:r>
              <a:rPr lang="en-US" sz="2000" dirty="0">
                <a:solidFill>
                  <a:schemeClr val="accent6"/>
                </a:solidFill>
              </a:rPr>
              <a:t> base (and pipeline).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22443" y="2496087"/>
            <a:ext cx="681277" cy="681277"/>
            <a:chOff x="1452457" y="1759227"/>
            <a:chExt cx="1104752" cy="1104752"/>
          </a:xfrm>
        </p:grpSpPr>
        <p:sp>
          <p:nvSpPr>
            <p:cNvPr id="10" name="Oval 9"/>
            <p:cNvSpPr/>
            <p:nvPr/>
          </p:nvSpPr>
          <p:spPr>
            <a:xfrm>
              <a:off x="1452457" y="1759227"/>
              <a:ext cx="1104752" cy="11047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568091" y="1874861"/>
              <a:ext cx="873484" cy="8734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L-Shape 56"/>
            <p:cNvSpPr/>
            <p:nvPr/>
          </p:nvSpPr>
          <p:spPr>
            <a:xfrm rot="13500000">
              <a:off x="1736191" y="2095016"/>
              <a:ext cx="426082" cy="426082"/>
            </a:xfrm>
            <a:prstGeom prst="corner">
              <a:avLst>
                <a:gd name="adj1" fmla="val 26471"/>
                <a:gd name="adj2" fmla="val 26471"/>
              </a:avLst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FY2019 Global Engagement Goals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104949" y="6452669"/>
            <a:ext cx="2130138" cy="507034"/>
            <a:chOff x="5244191" y="5721866"/>
            <a:chExt cx="2130138" cy="507034"/>
          </a:xfrm>
        </p:grpSpPr>
        <p:sp>
          <p:nvSpPr>
            <p:cNvPr id="44" name="Rounded Rectangle 43"/>
            <p:cNvSpPr/>
            <p:nvPr/>
          </p:nvSpPr>
          <p:spPr>
            <a:xfrm>
              <a:off x="5244193" y="5721866"/>
              <a:ext cx="2130136" cy="2674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44191" y="5767235"/>
              <a:ext cx="213013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Draft for Public Comment</a:t>
              </a:r>
            </a:p>
            <a:p>
              <a:endParaRPr lang="en-US" dirty="0" err="1">
                <a:cs typeface="Source Sans Pro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rot="16200000">
            <a:off x="5458961" y="-693787"/>
            <a:ext cx="1228043" cy="11829458"/>
            <a:chOff x="626173" y="772159"/>
            <a:chExt cx="2339163" cy="5323840"/>
          </a:xfrm>
          <a:solidFill>
            <a:srgbClr val="7AA5C5">
              <a:alpha val="50000"/>
            </a:srgbClr>
          </a:solidFill>
        </p:grpSpPr>
        <p:sp>
          <p:nvSpPr>
            <p:cNvPr id="60" name="Round Same Side Corner Rectangle 59"/>
            <p:cNvSpPr/>
            <p:nvPr/>
          </p:nvSpPr>
          <p:spPr>
            <a:xfrm>
              <a:off x="626173" y="3885314"/>
              <a:ext cx="2339163" cy="2210685"/>
            </a:xfrm>
            <a:prstGeom prst="round2SameRect">
              <a:avLst>
                <a:gd name="adj1" fmla="val 20041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 Same Side Corner Rectangle 60"/>
            <p:cNvSpPr/>
            <p:nvPr/>
          </p:nvSpPr>
          <p:spPr>
            <a:xfrm flipV="1">
              <a:off x="626173" y="772159"/>
              <a:ext cx="2339163" cy="3113406"/>
            </a:xfrm>
            <a:prstGeom prst="round2SameRect">
              <a:avLst>
                <a:gd name="adj1" fmla="val 19825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 rot="16200000" flipH="1" flipV="1">
            <a:off x="5629344" y="-474667"/>
            <a:ext cx="887277" cy="11829455"/>
            <a:chOff x="1245897" y="793410"/>
            <a:chExt cx="1090904" cy="5378790"/>
          </a:xfrm>
          <a:solidFill>
            <a:srgbClr val="7AA5C5">
              <a:alpha val="50000"/>
            </a:srgbClr>
          </a:solidFill>
        </p:grpSpPr>
        <p:sp>
          <p:nvSpPr>
            <p:cNvPr id="63" name="Rounded Rectangle 62"/>
            <p:cNvSpPr/>
            <p:nvPr/>
          </p:nvSpPr>
          <p:spPr>
            <a:xfrm>
              <a:off x="1245899" y="793410"/>
              <a:ext cx="1090902" cy="1707708"/>
            </a:xfrm>
            <a:prstGeom prst="roundRect">
              <a:avLst>
                <a:gd name="adj" fmla="val 32345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1245897" y="2501118"/>
              <a:ext cx="1090902" cy="3671082"/>
            </a:xfrm>
            <a:prstGeom prst="roundRect">
              <a:avLst>
                <a:gd name="adj" fmla="val 3112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 rot="16200000" flipH="1" flipV="1">
            <a:off x="5696548" y="-181191"/>
            <a:ext cx="761582" cy="11838165"/>
            <a:chOff x="1369009" y="259600"/>
            <a:chExt cx="6195007" cy="6198010"/>
          </a:xfrm>
          <a:solidFill>
            <a:srgbClr val="7AA5C5"/>
          </a:solidFill>
        </p:grpSpPr>
        <p:grpSp>
          <p:nvGrpSpPr>
            <p:cNvPr id="66" name="Group 65"/>
            <p:cNvGrpSpPr/>
            <p:nvPr/>
          </p:nvGrpSpPr>
          <p:grpSpPr>
            <a:xfrm>
              <a:off x="1369009" y="259600"/>
              <a:ext cx="6195007" cy="6198010"/>
              <a:chOff x="1369009" y="789450"/>
              <a:chExt cx="6195007" cy="5382750"/>
            </a:xfrm>
            <a:grpFill/>
          </p:grpSpPr>
          <p:sp>
            <p:nvSpPr>
              <p:cNvPr id="68" name="Rounded Rectangle 67"/>
              <p:cNvSpPr/>
              <p:nvPr/>
            </p:nvSpPr>
            <p:spPr>
              <a:xfrm>
                <a:off x="1369009" y="789450"/>
                <a:ext cx="6194999" cy="2237464"/>
              </a:xfrm>
              <a:prstGeom prst="roundRect">
                <a:avLst>
                  <a:gd name="adj" fmla="val 41142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69009" y="3026230"/>
                <a:ext cx="6195007" cy="3145970"/>
              </a:xfrm>
              <a:prstGeom prst="roundRect">
                <a:avLst>
                  <a:gd name="adj" fmla="val 41695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4739304" y="2230514"/>
              <a:ext cx="2812707" cy="1153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 rot="5400000">
            <a:off x="8087960" y="2561682"/>
            <a:ext cx="1488100" cy="5533178"/>
            <a:chOff x="10009552" y="1488684"/>
            <a:chExt cx="1488100" cy="5533178"/>
          </a:xfrm>
        </p:grpSpPr>
        <p:sp>
          <p:nvSpPr>
            <p:cNvPr id="97" name="Oval 96"/>
            <p:cNvSpPr/>
            <p:nvPr/>
          </p:nvSpPr>
          <p:spPr>
            <a:xfrm>
              <a:off x="10365204" y="1488684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10346396" y="264843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10009552" y="250111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10442341" y="2931841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10198100" y="193215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10132296" y="2244035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10952725" y="20693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10506347" y="33647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11071497" y="2821494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10933138" y="3548569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10681959" y="4597820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11353359" y="3100557"/>
              <a:ext cx="144293" cy="144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10591002" y="1496713"/>
              <a:ext cx="0" cy="88983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11125200" y="3691931"/>
              <a:ext cx="0" cy="215137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11006246" y="6852065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0192336" y="4164360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 rot="5400000">
            <a:off x="5482305" y="1808782"/>
            <a:ext cx="1488100" cy="5533178"/>
            <a:chOff x="10009552" y="1488684"/>
            <a:chExt cx="1488100" cy="5533178"/>
          </a:xfrm>
        </p:grpSpPr>
        <p:sp>
          <p:nvSpPr>
            <p:cNvPr id="127" name="Oval 126"/>
            <p:cNvSpPr/>
            <p:nvPr/>
          </p:nvSpPr>
          <p:spPr>
            <a:xfrm>
              <a:off x="10365204" y="1488684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0009552" y="250111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10442341" y="2931841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0198100" y="193215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0132296" y="2244035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10952725" y="20693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10506347" y="33647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1071497" y="2821494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0933138" y="3548569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10536521" y="5324043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11353359" y="3100557"/>
              <a:ext cx="144293" cy="144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V="1">
              <a:off x="11125200" y="3691931"/>
              <a:ext cx="0" cy="215137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>
            <a:xfrm>
              <a:off x="11006246" y="6852065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0192336" y="4164360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ounded Rectangle 140"/>
          <p:cNvSpPr/>
          <p:nvPr/>
        </p:nvSpPr>
        <p:spPr>
          <a:xfrm>
            <a:off x="4377330" y="792908"/>
            <a:ext cx="3338764" cy="2509760"/>
          </a:xfrm>
          <a:prstGeom prst="roundRect">
            <a:avLst>
              <a:gd name="adj" fmla="val 12832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Content Placeholder 2"/>
          <p:cNvSpPr txBox="1">
            <a:spLocks/>
          </p:cNvSpPr>
          <p:nvPr/>
        </p:nvSpPr>
        <p:spPr>
          <a:xfrm>
            <a:off x="4579652" y="993501"/>
            <a:ext cx="2862531" cy="2183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>
                <a:solidFill>
                  <a:schemeClr val="accent6"/>
                </a:solidFill>
              </a:rPr>
              <a:t>Grow the knowledgebase of current and potential ICANN stakeholders.</a:t>
            </a:r>
            <a:endParaRPr lang="en-US" sz="2000" dirty="0">
              <a:solidFill>
                <a:schemeClr val="accent6"/>
              </a:solidFill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6901363" y="2496087"/>
            <a:ext cx="681277" cy="681277"/>
            <a:chOff x="1452457" y="1759227"/>
            <a:chExt cx="1104752" cy="1104752"/>
          </a:xfrm>
        </p:grpSpPr>
        <p:sp>
          <p:nvSpPr>
            <p:cNvPr id="144" name="Oval 143"/>
            <p:cNvSpPr/>
            <p:nvPr/>
          </p:nvSpPr>
          <p:spPr>
            <a:xfrm>
              <a:off x="1452457" y="1759227"/>
              <a:ext cx="1104752" cy="11047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1568091" y="1874861"/>
              <a:ext cx="873484" cy="8734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L-Shape 145"/>
            <p:cNvSpPr/>
            <p:nvPr/>
          </p:nvSpPr>
          <p:spPr>
            <a:xfrm rot="13500000">
              <a:off x="1736191" y="2095016"/>
              <a:ext cx="426082" cy="426082"/>
            </a:xfrm>
            <a:prstGeom prst="corner">
              <a:avLst>
                <a:gd name="adj1" fmla="val 26471"/>
                <a:gd name="adj2" fmla="val 26471"/>
              </a:avLst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7" name="Rounded Rectangle 146"/>
          <p:cNvSpPr/>
          <p:nvPr/>
        </p:nvSpPr>
        <p:spPr>
          <a:xfrm>
            <a:off x="8156250" y="792908"/>
            <a:ext cx="3338764" cy="2509760"/>
          </a:xfrm>
          <a:prstGeom prst="roundRect">
            <a:avLst>
              <a:gd name="adj" fmla="val 12832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Content Placeholder 2"/>
          <p:cNvSpPr txBox="1">
            <a:spLocks/>
          </p:cNvSpPr>
          <p:nvPr/>
        </p:nvSpPr>
        <p:spPr>
          <a:xfrm>
            <a:off x="8358573" y="993501"/>
            <a:ext cx="2857502" cy="2183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/>
                </a:solidFill>
              </a:rPr>
              <a:t>Grow stakeholder support of, and active participation in, ICANN.</a:t>
            </a:r>
          </a:p>
        </p:txBody>
      </p:sp>
    </p:spTree>
    <p:extLst>
      <p:ext uri="{BB962C8B-B14F-4D97-AF65-F5344CB8AC3E}">
        <p14:creationId xmlns:p14="http://schemas.microsoft.com/office/powerpoint/2010/main" val="41415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98410" y="792908"/>
            <a:ext cx="3338764" cy="2509760"/>
          </a:xfrm>
          <a:prstGeom prst="roundRect">
            <a:avLst>
              <a:gd name="adj" fmla="val 12832"/>
            </a:avLst>
          </a:prstGeom>
          <a:solidFill>
            <a:schemeClr val="accent6">
              <a:lumMod val="75000"/>
              <a:alpha val="6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00733" y="993501"/>
            <a:ext cx="2857502" cy="21838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Strengthen Partnerships to Expand Outreach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22443" y="2496087"/>
            <a:ext cx="681277" cy="681277"/>
            <a:chOff x="1452457" y="1759227"/>
            <a:chExt cx="1104752" cy="1104752"/>
          </a:xfrm>
        </p:grpSpPr>
        <p:sp>
          <p:nvSpPr>
            <p:cNvPr id="10" name="Oval 9"/>
            <p:cNvSpPr/>
            <p:nvPr/>
          </p:nvSpPr>
          <p:spPr>
            <a:xfrm>
              <a:off x="1452457" y="1759227"/>
              <a:ext cx="1104752" cy="110475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568091" y="1874861"/>
              <a:ext cx="873484" cy="873484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L-Shape 56"/>
            <p:cNvSpPr/>
            <p:nvPr/>
          </p:nvSpPr>
          <p:spPr>
            <a:xfrm rot="13500000">
              <a:off x="1736191" y="2095016"/>
              <a:ext cx="426082" cy="426082"/>
            </a:xfrm>
            <a:prstGeom prst="corner">
              <a:avLst>
                <a:gd name="adj1" fmla="val 26471"/>
                <a:gd name="adj2" fmla="val 26471"/>
              </a:avLst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FY2019 North America Engagement Goals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104949" y="6452669"/>
            <a:ext cx="2130138" cy="507034"/>
            <a:chOff x="5244191" y="5721866"/>
            <a:chExt cx="2130138" cy="507034"/>
          </a:xfrm>
        </p:grpSpPr>
        <p:sp>
          <p:nvSpPr>
            <p:cNvPr id="44" name="Rounded Rectangle 43"/>
            <p:cNvSpPr/>
            <p:nvPr/>
          </p:nvSpPr>
          <p:spPr>
            <a:xfrm>
              <a:off x="5244193" y="5721866"/>
              <a:ext cx="2130136" cy="2674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44191" y="5767235"/>
              <a:ext cx="213013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Draft for Public Comment</a:t>
              </a:r>
            </a:p>
            <a:p>
              <a:endParaRPr lang="en-US" dirty="0" err="1">
                <a:cs typeface="Source Sans Pro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rot="16200000">
            <a:off x="5458961" y="-693787"/>
            <a:ext cx="1228043" cy="11829458"/>
            <a:chOff x="626173" y="772159"/>
            <a:chExt cx="2339163" cy="5323840"/>
          </a:xfrm>
          <a:solidFill>
            <a:srgbClr val="7AA5C5">
              <a:alpha val="50000"/>
            </a:srgbClr>
          </a:solidFill>
        </p:grpSpPr>
        <p:sp>
          <p:nvSpPr>
            <p:cNvPr id="60" name="Round Same Side Corner Rectangle 59"/>
            <p:cNvSpPr/>
            <p:nvPr/>
          </p:nvSpPr>
          <p:spPr>
            <a:xfrm>
              <a:off x="626173" y="3885314"/>
              <a:ext cx="2339163" cy="2210685"/>
            </a:xfrm>
            <a:prstGeom prst="round2SameRect">
              <a:avLst>
                <a:gd name="adj1" fmla="val 20041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 Same Side Corner Rectangle 60"/>
            <p:cNvSpPr/>
            <p:nvPr/>
          </p:nvSpPr>
          <p:spPr>
            <a:xfrm flipV="1">
              <a:off x="626173" y="772159"/>
              <a:ext cx="2339163" cy="3113406"/>
            </a:xfrm>
            <a:prstGeom prst="round2SameRect">
              <a:avLst>
                <a:gd name="adj1" fmla="val 19825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 rot="16200000" flipH="1" flipV="1">
            <a:off x="5629344" y="-474667"/>
            <a:ext cx="887277" cy="11829455"/>
            <a:chOff x="1245897" y="793410"/>
            <a:chExt cx="1090904" cy="5378790"/>
          </a:xfrm>
          <a:solidFill>
            <a:srgbClr val="7AA5C5">
              <a:alpha val="50000"/>
            </a:srgbClr>
          </a:solidFill>
        </p:grpSpPr>
        <p:sp>
          <p:nvSpPr>
            <p:cNvPr id="63" name="Rounded Rectangle 62"/>
            <p:cNvSpPr/>
            <p:nvPr/>
          </p:nvSpPr>
          <p:spPr>
            <a:xfrm>
              <a:off x="1245899" y="793410"/>
              <a:ext cx="1090902" cy="1707708"/>
            </a:xfrm>
            <a:prstGeom prst="roundRect">
              <a:avLst>
                <a:gd name="adj" fmla="val 32345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1245897" y="2501118"/>
              <a:ext cx="1090902" cy="3671082"/>
            </a:xfrm>
            <a:prstGeom prst="roundRect">
              <a:avLst>
                <a:gd name="adj" fmla="val 3112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 rot="16200000" flipH="1" flipV="1">
            <a:off x="5696548" y="-181191"/>
            <a:ext cx="761582" cy="11838165"/>
            <a:chOff x="1369009" y="259600"/>
            <a:chExt cx="6195007" cy="6198010"/>
          </a:xfrm>
          <a:solidFill>
            <a:srgbClr val="7AA5C5"/>
          </a:solidFill>
        </p:grpSpPr>
        <p:grpSp>
          <p:nvGrpSpPr>
            <p:cNvPr id="66" name="Group 65"/>
            <p:cNvGrpSpPr/>
            <p:nvPr/>
          </p:nvGrpSpPr>
          <p:grpSpPr>
            <a:xfrm>
              <a:off x="1369009" y="259600"/>
              <a:ext cx="6195007" cy="6198010"/>
              <a:chOff x="1369009" y="789450"/>
              <a:chExt cx="6195007" cy="5382750"/>
            </a:xfrm>
            <a:grpFill/>
          </p:grpSpPr>
          <p:sp>
            <p:nvSpPr>
              <p:cNvPr id="68" name="Rounded Rectangle 67"/>
              <p:cNvSpPr/>
              <p:nvPr/>
            </p:nvSpPr>
            <p:spPr>
              <a:xfrm>
                <a:off x="1369009" y="789450"/>
                <a:ext cx="6194999" cy="2237464"/>
              </a:xfrm>
              <a:prstGeom prst="roundRect">
                <a:avLst>
                  <a:gd name="adj" fmla="val 41142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69009" y="3026230"/>
                <a:ext cx="6195007" cy="3145970"/>
              </a:xfrm>
              <a:prstGeom prst="roundRect">
                <a:avLst>
                  <a:gd name="adj" fmla="val 41695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4739304" y="2230514"/>
              <a:ext cx="2812707" cy="1153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 rot="5400000">
            <a:off x="8087960" y="2561682"/>
            <a:ext cx="1488100" cy="5533178"/>
            <a:chOff x="10009552" y="1488684"/>
            <a:chExt cx="1488100" cy="5533178"/>
          </a:xfrm>
        </p:grpSpPr>
        <p:sp>
          <p:nvSpPr>
            <p:cNvPr id="97" name="Oval 96"/>
            <p:cNvSpPr/>
            <p:nvPr/>
          </p:nvSpPr>
          <p:spPr>
            <a:xfrm>
              <a:off x="10365204" y="1488684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10346396" y="264843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10009552" y="250111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10442341" y="2931841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10198100" y="193215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10132296" y="2244035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10952725" y="20693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10506347" y="33647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11071497" y="2821494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10933138" y="3548569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10681959" y="4597820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11353359" y="3100557"/>
              <a:ext cx="144293" cy="144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10591002" y="1496713"/>
              <a:ext cx="0" cy="88983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11125200" y="3691931"/>
              <a:ext cx="0" cy="215137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11006246" y="6852065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0192336" y="4164360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 rot="5400000">
            <a:off x="5482305" y="1808782"/>
            <a:ext cx="1488100" cy="5533178"/>
            <a:chOff x="10009552" y="1488684"/>
            <a:chExt cx="1488100" cy="5533178"/>
          </a:xfrm>
        </p:grpSpPr>
        <p:sp>
          <p:nvSpPr>
            <p:cNvPr id="127" name="Oval 126"/>
            <p:cNvSpPr/>
            <p:nvPr/>
          </p:nvSpPr>
          <p:spPr>
            <a:xfrm>
              <a:off x="10365204" y="1488684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0009552" y="250111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10442341" y="2931841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0198100" y="193215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0132296" y="2244035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10952725" y="20693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10506347" y="33647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1071497" y="2821494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0933138" y="3548569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10536521" y="5324043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11353359" y="3100557"/>
              <a:ext cx="144293" cy="144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V="1">
              <a:off x="11125200" y="3691931"/>
              <a:ext cx="0" cy="215137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>
            <a:xfrm>
              <a:off x="11006246" y="6852065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0192336" y="4164360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ounded Rectangle 140"/>
          <p:cNvSpPr/>
          <p:nvPr/>
        </p:nvSpPr>
        <p:spPr>
          <a:xfrm>
            <a:off x="4377330" y="792908"/>
            <a:ext cx="3338764" cy="2509760"/>
          </a:xfrm>
          <a:prstGeom prst="roundRect">
            <a:avLst>
              <a:gd name="adj" fmla="val 12832"/>
            </a:avLst>
          </a:prstGeom>
          <a:solidFill>
            <a:schemeClr val="accent6">
              <a:lumMod val="75000"/>
              <a:alpha val="7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Content Placeholder 2"/>
          <p:cNvSpPr txBox="1">
            <a:spLocks/>
          </p:cNvSpPr>
          <p:nvPr/>
        </p:nvSpPr>
        <p:spPr>
          <a:xfrm>
            <a:off x="4579652" y="993501"/>
            <a:ext cx="2862531" cy="2183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Support Enhanced Mentorship and Onboarding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6901363" y="2496087"/>
            <a:ext cx="681277" cy="681277"/>
            <a:chOff x="1452457" y="1759227"/>
            <a:chExt cx="1104752" cy="1104752"/>
          </a:xfrm>
        </p:grpSpPr>
        <p:sp>
          <p:nvSpPr>
            <p:cNvPr id="144" name="Oval 143"/>
            <p:cNvSpPr/>
            <p:nvPr/>
          </p:nvSpPr>
          <p:spPr>
            <a:xfrm>
              <a:off x="1452457" y="1759227"/>
              <a:ext cx="1104752" cy="110475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1568091" y="1874861"/>
              <a:ext cx="873484" cy="873484"/>
            </a:xfrm>
            <a:prstGeom prst="ellipse">
              <a:avLst/>
            </a:prstGeom>
            <a:solidFill>
              <a:schemeClr val="accent6">
                <a:lumMod val="75000"/>
                <a:alpha val="7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L-Shape 145"/>
            <p:cNvSpPr/>
            <p:nvPr/>
          </p:nvSpPr>
          <p:spPr>
            <a:xfrm rot="13500000">
              <a:off x="1736191" y="2095016"/>
              <a:ext cx="426082" cy="426082"/>
            </a:xfrm>
            <a:prstGeom prst="corner">
              <a:avLst>
                <a:gd name="adj1" fmla="val 26471"/>
                <a:gd name="adj2" fmla="val 26471"/>
              </a:avLst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7" name="Rounded Rectangle 146"/>
          <p:cNvSpPr/>
          <p:nvPr/>
        </p:nvSpPr>
        <p:spPr>
          <a:xfrm>
            <a:off x="8156250" y="792908"/>
            <a:ext cx="3338764" cy="2509760"/>
          </a:xfrm>
          <a:prstGeom prst="roundRect">
            <a:avLst>
              <a:gd name="adj" fmla="val 12832"/>
            </a:avLst>
          </a:prstGeom>
          <a:solidFill>
            <a:schemeClr val="accent6">
              <a:lumMod val="7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Content Placeholder 2"/>
          <p:cNvSpPr txBox="1">
            <a:spLocks/>
          </p:cNvSpPr>
          <p:nvPr/>
        </p:nvSpPr>
        <p:spPr>
          <a:xfrm>
            <a:off x="8358573" y="993501"/>
            <a:ext cx="2857502" cy="2183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Focus on Issue-Based Engagement, with Improved Content and Messaging</a:t>
            </a:r>
          </a:p>
        </p:txBody>
      </p:sp>
    </p:spTree>
    <p:extLst>
      <p:ext uri="{BB962C8B-B14F-4D97-AF65-F5344CB8AC3E}">
        <p14:creationId xmlns:p14="http://schemas.microsoft.com/office/powerpoint/2010/main" val="91019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America Engagement Tactics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104949" y="6452669"/>
            <a:ext cx="2130138" cy="507034"/>
            <a:chOff x="5244191" y="5721866"/>
            <a:chExt cx="2130138" cy="507034"/>
          </a:xfrm>
        </p:grpSpPr>
        <p:sp>
          <p:nvSpPr>
            <p:cNvPr id="44" name="Rounded Rectangle 43"/>
            <p:cNvSpPr/>
            <p:nvPr/>
          </p:nvSpPr>
          <p:spPr>
            <a:xfrm>
              <a:off x="5244193" y="5721866"/>
              <a:ext cx="2130136" cy="2674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44191" y="5767235"/>
              <a:ext cx="213013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Draft for Public Comment</a:t>
              </a:r>
            </a:p>
            <a:p>
              <a:endParaRPr lang="en-US" dirty="0" err="1">
                <a:cs typeface="Source Sans Pro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20624" y="829836"/>
            <a:ext cx="54844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F5372"/>
                </a:solidFill>
              </a:rPr>
              <a:t>Engagement Tactics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134797" y="1382272"/>
            <a:ext cx="3423049" cy="3950074"/>
          </a:xfrm>
          <a:prstGeom prst="roundRect">
            <a:avLst>
              <a:gd name="adj" fmla="val 7238"/>
            </a:avLst>
          </a:prstGeom>
          <a:solidFill>
            <a:schemeClr val="accent6">
              <a:lumMod val="75000"/>
              <a:alpha val="8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8557846" y="1382271"/>
            <a:ext cx="3423049" cy="3950075"/>
          </a:xfrm>
          <a:prstGeom prst="roundRect">
            <a:avLst>
              <a:gd name="adj" fmla="val 7238"/>
            </a:avLst>
          </a:prstGeom>
          <a:solidFill>
            <a:schemeClr val="accent6">
              <a:lumMod val="7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934869" y="1382272"/>
            <a:ext cx="3201960" cy="3950074"/>
          </a:xfrm>
          <a:prstGeom prst="roundRect">
            <a:avLst>
              <a:gd name="adj" fmla="val 7238"/>
            </a:avLst>
          </a:prstGeom>
          <a:solidFill>
            <a:schemeClr val="accent6">
              <a:lumMod val="75000"/>
              <a:alpha val="6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7929490" y="4736120"/>
            <a:ext cx="497536" cy="497536"/>
            <a:chOff x="1452457" y="1759227"/>
            <a:chExt cx="1104752" cy="1104752"/>
          </a:xfrm>
        </p:grpSpPr>
        <p:sp>
          <p:nvSpPr>
            <p:cNvPr id="38" name="Oval 37"/>
            <p:cNvSpPr/>
            <p:nvPr/>
          </p:nvSpPr>
          <p:spPr>
            <a:xfrm>
              <a:off x="1452457" y="1759227"/>
              <a:ext cx="1104752" cy="110475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568091" y="1874861"/>
              <a:ext cx="873484" cy="873484"/>
            </a:xfrm>
            <a:prstGeom prst="ellipse">
              <a:avLst/>
            </a:prstGeom>
            <a:solidFill>
              <a:schemeClr val="accent6">
                <a:lumMod val="75000"/>
                <a:alpha val="7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L-Shape 40"/>
            <p:cNvSpPr/>
            <p:nvPr/>
          </p:nvSpPr>
          <p:spPr>
            <a:xfrm rot="13500000">
              <a:off x="1736191" y="2095016"/>
              <a:ext cx="426082" cy="426082"/>
            </a:xfrm>
            <a:prstGeom prst="corner">
              <a:avLst>
                <a:gd name="adj1" fmla="val 26471"/>
                <a:gd name="adj2" fmla="val 26471"/>
              </a:avLst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5410929" y="1519247"/>
            <a:ext cx="2911022" cy="2183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2. Support Enhanced Mentorship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Work with Policy and Public Responsibility Support teams to strengthen onboarding processes and trainings.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Encourage joining as observers for those who are just starting out.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2182225" y="1519247"/>
            <a:ext cx="2782548" cy="2183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1. Strengthen Partnerships</a:t>
            </a:r>
            <a:br>
              <a:rPr lang="en-US" sz="2000" b="1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Engage with technical and professional associations to share knowledge, diversify stakeholder base, and co-host events – especially reaching geographically diverse areas – to create “local” communities.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519314" y="4736120"/>
            <a:ext cx="497536" cy="497536"/>
            <a:chOff x="1452457" y="1759227"/>
            <a:chExt cx="1104752" cy="1104752"/>
          </a:xfrm>
        </p:grpSpPr>
        <p:sp>
          <p:nvSpPr>
            <p:cNvPr id="47" name="Oval 46"/>
            <p:cNvSpPr/>
            <p:nvPr/>
          </p:nvSpPr>
          <p:spPr>
            <a:xfrm>
              <a:off x="1452457" y="1759227"/>
              <a:ext cx="1104752" cy="110475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568091" y="1874861"/>
              <a:ext cx="873484" cy="873484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L-Shape 48"/>
            <p:cNvSpPr/>
            <p:nvPr/>
          </p:nvSpPr>
          <p:spPr>
            <a:xfrm rot="13500000">
              <a:off x="1736191" y="2095016"/>
              <a:ext cx="426082" cy="426082"/>
            </a:xfrm>
            <a:prstGeom prst="corner">
              <a:avLst>
                <a:gd name="adj1" fmla="val 26471"/>
                <a:gd name="adj2" fmla="val 26471"/>
              </a:avLst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0" name="Content Placeholder 2"/>
          <p:cNvSpPr txBox="1">
            <a:spLocks/>
          </p:cNvSpPr>
          <p:nvPr/>
        </p:nvSpPr>
        <p:spPr>
          <a:xfrm>
            <a:off x="8793741" y="1519247"/>
            <a:ext cx="2948210" cy="2183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3. Focus on Issue-Based Engagement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Begin outreach with issues that potential stakeholders are interested in, then steer them toward the appropriate working groups and policy development processes (PDPs).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Develop more issue-based content.</a:t>
            </a:r>
          </a:p>
        </p:txBody>
      </p:sp>
    </p:spTree>
    <p:extLst>
      <p:ext uri="{BB962C8B-B14F-4D97-AF65-F5344CB8AC3E}">
        <p14:creationId xmlns:p14="http://schemas.microsoft.com/office/powerpoint/2010/main" val="186208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America Engagement Tactics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104949" y="6452669"/>
            <a:ext cx="2130138" cy="507034"/>
            <a:chOff x="5244191" y="5721866"/>
            <a:chExt cx="2130138" cy="507034"/>
          </a:xfrm>
        </p:grpSpPr>
        <p:sp>
          <p:nvSpPr>
            <p:cNvPr id="44" name="Rounded Rectangle 43"/>
            <p:cNvSpPr/>
            <p:nvPr/>
          </p:nvSpPr>
          <p:spPr>
            <a:xfrm>
              <a:off x="5244193" y="5721866"/>
              <a:ext cx="2130136" cy="2674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44191" y="5767235"/>
              <a:ext cx="213013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Draft for Public Comment</a:t>
              </a:r>
            </a:p>
            <a:p>
              <a:endParaRPr lang="en-US" dirty="0" err="1">
                <a:cs typeface="Source Sans Pro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20624" y="829836"/>
            <a:ext cx="54844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F5372"/>
                </a:solidFill>
              </a:rPr>
              <a:t>Partnering with the Community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934869" y="1382271"/>
            <a:ext cx="3201960" cy="3950074"/>
          </a:xfrm>
          <a:prstGeom prst="roundRect">
            <a:avLst>
              <a:gd name="adj" fmla="val 7238"/>
            </a:avLst>
          </a:prstGeom>
          <a:solidFill>
            <a:schemeClr val="accent6">
              <a:lumMod val="75000"/>
              <a:alpha val="6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182225" y="1519246"/>
            <a:ext cx="2782548" cy="2183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1. Strengthen Partnerships</a:t>
            </a:r>
            <a:br>
              <a:rPr lang="en-US" sz="2000" b="1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Engage with technical and professional associations to share knowledge, diversify stakeholder base, and co-host events – especially reaching geographically diverse areas – to create “local” communities.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134797" y="1382271"/>
            <a:ext cx="3423049" cy="3950074"/>
          </a:xfrm>
          <a:prstGeom prst="roundRect">
            <a:avLst>
              <a:gd name="adj" fmla="val 7238"/>
            </a:avLst>
          </a:prstGeom>
          <a:solidFill>
            <a:schemeClr val="accent6">
              <a:lumMod val="75000"/>
              <a:alpha val="8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557846" y="1382270"/>
            <a:ext cx="3423049" cy="3950075"/>
          </a:xfrm>
          <a:prstGeom prst="roundRect">
            <a:avLst>
              <a:gd name="adj" fmla="val 7238"/>
            </a:avLst>
          </a:prstGeom>
          <a:solidFill>
            <a:schemeClr val="accent6">
              <a:lumMod val="7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7929490" y="4736119"/>
            <a:ext cx="497536" cy="497536"/>
            <a:chOff x="1452457" y="1759227"/>
            <a:chExt cx="1104752" cy="1104752"/>
          </a:xfrm>
        </p:grpSpPr>
        <p:sp>
          <p:nvSpPr>
            <p:cNvPr id="33" name="Oval 32"/>
            <p:cNvSpPr/>
            <p:nvPr/>
          </p:nvSpPr>
          <p:spPr>
            <a:xfrm>
              <a:off x="1452457" y="1759227"/>
              <a:ext cx="1104752" cy="110475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568091" y="1874861"/>
              <a:ext cx="873484" cy="873484"/>
            </a:xfrm>
            <a:prstGeom prst="ellipse">
              <a:avLst/>
            </a:prstGeom>
            <a:solidFill>
              <a:schemeClr val="accent6">
                <a:lumMod val="75000"/>
                <a:alpha val="7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L-Shape 34"/>
            <p:cNvSpPr/>
            <p:nvPr/>
          </p:nvSpPr>
          <p:spPr>
            <a:xfrm rot="13500000">
              <a:off x="1736191" y="2095016"/>
              <a:ext cx="426082" cy="426082"/>
            </a:xfrm>
            <a:prstGeom prst="corner">
              <a:avLst>
                <a:gd name="adj1" fmla="val 26471"/>
                <a:gd name="adj2" fmla="val 26471"/>
              </a:avLst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Content Placeholder 2"/>
          <p:cNvSpPr txBox="1">
            <a:spLocks/>
          </p:cNvSpPr>
          <p:nvPr/>
        </p:nvSpPr>
        <p:spPr>
          <a:xfrm>
            <a:off x="5410929" y="1519246"/>
            <a:ext cx="2911022" cy="2183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2. Support Enhanced Mentorship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Co-create trainings with SOs/ACs and partner organizations.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Start program of “adoption’” of Fellows and other newcomers by SO/AC structures.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519314" y="4736119"/>
            <a:ext cx="497536" cy="497536"/>
            <a:chOff x="1452457" y="1759227"/>
            <a:chExt cx="1104752" cy="1104752"/>
          </a:xfrm>
        </p:grpSpPr>
        <p:sp>
          <p:nvSpPr>
            <p:cNvPr id="38" name="Oval 37"/>
            <p:cNvSpPr/>
            <p:nvPr/>
          </p:nvSpPr>
          <p:spPr>
            <a:xfrm>
              <a:off x="1452457" y="1759227"/>
              <a:ext cx="1104752" cy="110475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568091" y="1874861"/>
              <a:ext cx="873484" cy="873484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L-Shape 40"/>
            <p:cNvSpPr/>
            <p:nvPr/>
          </p:nvSpPr>
          <p:spPr>
            <a:xfrm rot="13500000">
              <a:off x="1736191" y="2095016"/>
              <a:ext cx="426082" cy="426082"/>
            </a:xfrm>
            <a:prstGeom prst="corner">
              <a:avLst>
                <a:gd name="adj1" fmla="val 26471"/>
                <a:gd name="adj2" fmla="val 26471"/>
              </a:avLst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8793741" y="1519246"/>
            <a:ext cx="2948210" cy="2183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3. Focus on Issue-Based Engagement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Convert spoken content to written and online content.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Co-create messaging and content with Supporting Organizations (SOs)/ Advisory Committees (ACs) and partner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200369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934869" y="1396307"/>
            <a:ext cx="3201960" cy="3950074"/>
          </a:xfrm>
          <a:prstGeom prst="roundRect">
            <a:avLst>
              <a:gd name="adj" fmla="val 7238"/>
            </a:avLst>
          </a:prstGeom>
          <a:solidFill>
            <a:schemeClr val="accent6">
              <a:lumMod val="75000"/>
              <a:alpha val="6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182225" y="1533282"/>
            <a:ext cx="2782548" cy="2183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1. Strengthen Partnerships</a:t>
            </a:r>
            <a:br>
              <a:rPr lang="en-US" sz="2000" b="1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Number of partnerships.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Number of events hosted, audience size, follow-up activities.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134797" y="1396307"/>
            <a:ext cx="3423049" cy="3950074"/>
          </a:xfrm>
          <a:prstGeom prst="roundRect">
            <a:avLst>
              <a:gd name="adj" fmla="val 7238"/>
            </a:avLst>
          </a:prstGeom>
          <a:solidFill>
            <a:schemeClr val="accent6">
              <a:lumMod val="75000"/>
              <a:alpha val="8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557846" y="1396306"/>
            <a:ext cx="3423049" cy="3950075"/>
          </a:xfrm>
          <a:prstGeom prst="roundRect">
            <a:avLst>
              <a:gd name="adj" fmla="val 7238"/>
            </a:avLst>
          </a:prstGeom>
          <a:solidFill>
            <a:schemeClr val="accent6">
              <a:lumMod val="7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America Engagement Tactics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104949" y="6452669"/>
            <a:ext cx="2130138" cy="507034"/>
            <a:chOff x="5244191" y="5721866"/>
            <a:chExt cx="2130138" cy="507034"/>
          </a:xfrm>
        </p:grpSpPr>
        <p:sp>
          <p:nvSpPr>
            <p:cNvPr id="44" name="Rounded Rectangle 43"/>
            <p:cNvSpPr/>
            <p:nvPr/>
          </p:nvSpPr>
          <p:spPr>
            <a:xfrm>
              <a:off x="5244193" y="5721866"/>
              <a:ext cx="2130136" cy="2674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44191" y="5767235"/>
              <a:ext cx="213013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Draft for Public Comment</a:t>
              </a:r>
            </a:p>
            <a:p>
              <a:endParaRPr lang="en-US" dirty="0" err="1">
                <a:cs typeface="Source Sans Pro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929490" y="4750155"/>
            <a:ext cx="497536" cy="497536"/>
            <a:chOff x="1452457" y="1759227"/>
            <a:chExt cx="1104752" cy="1104752"/>
          </a:xfrm>
        </p:grpSpPr>
        <p:sp>
          <p:nvSpPr>
            <p:cNvPr id="144" name="Oval 143"/>
            <p:cNvSpPr/>
            <p:nvPr/>
          </p:nvSpPr>
          <p:spPr>
            <a:xfrm>
              <a:off x="1452457" y="1759227"/>
              <a:ext cx="1104752" cy="110475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1568091" y="1874861"/>
              <a:ext cx="873484" cy="873484"/>
            </a:xfrm>
            <a:prstGeom prst="ellipse">
              <a:avLst/>
            </a:prstGeom>
            <a:solidFill>
              <a:schemeClr val="accent6">
                <a:lumMod val="75000"/>
                <a:alpha val="7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L-Shape 145"/>
            <p:cNvSpPr/>
            <p:nvPr/>
          </p:nvSpPr>
          <p:spPr>
            <a:xfrm rot="13500000">
              <a:off x="1736191" y="2095016"/>
              <a:ext cx="426082" cy="426082"/>
            </a:xfrm>
            <a:prstGeom prst="corner">
              <a:avLst>
                <a:gd name="adj1" fmla="val 26471"/>
                <a:gd name="adj2" fmla="val 26471"/>
              </a:avLst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8" name="Content Placeholder 2"/>
          <p:cNvSpPr txBox="1">
            <a:spLocks/>
          </p:cNvSpPr>
          <p:nvPr/>
        </p:nvSpPr>
        <p:spPr>
          <a:xfrm>
            <a:off x="5410929" y="1533282"/>
            <a:ext cx="2911022" cy="2183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2. Support Enhanced Mentorship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Number of trainings held.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Number of North American newcomers who “graduate” to active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membership or participation.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519314" y="4750155"/>
            <a:ext cx="497536" cy="497536"/>
            <a:chOff x="1452457" y="1759227"/>
            <a:chExt cx="1104752" cy="1104752"/>
          </a:xfrm>
        </p:grpSpPr>
        <p:sp>
          <p:nvSpPr>
            <p:cNvPr id="86" name="Oval 85"/>
            <p:cNvSpPr/>
            <p:nvPr/>
          </p:nvSpPr>
          <p:spPr>
            <a:xfrm>
              <a:off x="1452457" y="1759227"/>
              <a:ext cx="1104752" cy="110475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568091" y="1874861"/>
              <a:ext cx="873484" cy="873484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L-Shape 87"/>
            <p:cNvSpPr/>
            <p:nvPr/>
          </p:nvSpPr>
          <p:spPr>
            <a:xfrm rot="13500000">
              <a:off x="1736191" y="2095016"/>
              <a:ext cx="426082" cy="426082"/>
            </a:xfrm>
            <a:prstGeom prst="corner">
              <a:avLst>
                <a:gd name="adj1" fmla="val 26471"/>
                <a:gd name="adj2" fmla="val 26471"/>
              </a:avLst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9" name="Content Placeholder 2"/>
          <p:cNvSpPr txBox="1">
            <a:spLocks/>
          </p:cNvSpPr>
          <p:nvPr/>
        </p:nvSpPr>
        <p:spPr>
          <a:xfrm>
            <a:off x="8793741" y="1533282"/>
            <a:ext cx="2948210" cy="2183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3. Focus on Issue-Based Engagement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Number of North American stakeholders who join working groups, PDPs, Reviews.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Number of communications documents (or other content) produced.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420624" y="829836"/>
            <a:ext cx="44400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F5372"/>
                </a:solidFill>
              </a:rPr>
              <a:t>Measurement </a:t>
            </a:r>
          </a:p>
        </p:txBody>
      </p:sp>
    </p:spTree>
    <p:extLst>
      <p:ext uri="{BB962C8B-B14F-4D97-AF65-F5344CB8AC3E}">
        <p14:creationId xmlns:p14="http://schemas.microsoft.com/office/powerpoint/2010/main" val="129139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Focusing on Measuring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6699" y="745558"/>
            <a:ext cx="7299763" cy="67827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accent5"/>
                </a:solidFill>
              </a:rPr>
              <a:t>Given the stated objectives and tactics of this strategy, choose metrics that will be helpful to track progress. Potential metrics include:</a:t>
            </a:r>
            <a:endParaRPr lang="en-US" sz="1700" dirty="0">
              <a:solidFill>
                <a:schemeClr val="accent5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104949" y="6452669"/>
            <a:ext cx="2130138" cy="507034"/>
            <a:chOff x="5244191" y="5721866"/>
            <a:chExt cx="2130138" cy="507034"/>
          </a:xfrm>
        </p:grpSpPr>
        <p:sp>
          <p:nvSpPr>
            <p:cNvPr id="44" name="Rounded Rectangle 43"/>
            <p:cNvSpPr/>
            <p:nvPr/>
          </p:nvSpPr>
          <p:spPr>
            <a:xfrm>
              <a:off x="5244193" y="5721866"/>
              <a:ext cx="2130136" cy="2674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44191" y="5767235"/>
              <a:ext cx="213013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Draft for Public Comment</a:t>
              </a:r>
            </a:p>
            <a:p>
              <a:endParaRPr lang="en-US" dirty="0" err="1">
                <a:cs typeface="Source Sans Pro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 rot="5400000">
            <a:off x="8087960" y="2561682"/>
            <a:ext cx="1488100" cy="5533178"/>
            <a:chOff x="10009552" y="1488684"/>
            <a:chExt cx="1488100" cy="5533178"/>
          </a:xfrm>
        </p:grpSpPr>
        <p:sp>
          <p:nvSpPr>
            <p:cNvPr id="79" name="Oval 78"/>
            <p:cNvSpPr/>
            <p:nvPr/>
          </p:nvSpPr>
          <p:spPr>
            <a:xfrm>
              <a:off x="10365204" y="1488684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10346396" y="264843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0009552" y="250111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0442341" y="2931841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0198100" y="193215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0132296" y="2244035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0952725" y="20693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0506347" y="33647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1071497" y="2821494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0933138" y="3548569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0681959" y="4597820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1353359" y="3100557"/>
              <a:ext cx="144293" cy="144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10591002" y="1496713"/>
              <a:ext cx="0" cy="88983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11125200" y="3691931"/>
              <a:ext cx="0" cy="215137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11006246" y="6852065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0192336" y="4164360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098" y="1570529"/>
            <a:ext cx="6858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439" y="1570529"/>
            <a:ext cx="6858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677" y="1570529"/>
            <a:ext cx="685800" cy="685800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 flipH="1">
            <a:off x="9745677" y="772159"/>
            <a:ext cx="1762041" cy="5323840"/>
            <a:chOff x="626173" y="772159"/>
            <a:chExt cx="2339163" cy="5323840"/>
          </a:xfrm>
          <a:solidFill>
            <a:schemeClr val="accent5">
              <a:alpha val="50000"/>
            </a:schemeClr>
          </a:solidFill>
        </p:grpSpPr>
        <p:sp>
          <p:nvSpPr>
            <p:cNvPr id="118" name="Round Same Side Corner Rectangle 117"/>
            <p:cNvSpPr/>
            <p:nvPr/>
          </p:nvSpPr>
          <p:spPr>
            <a:xfrm>
              <a:off x="626173" y="3885314"/>
              <a:ext cx="2339163" cy="2210685"/>
            </a:xfrm>
            <a:prstGeom prst="round2SameRect">
              <a:avLst>
                <a:gd name="adj1" fmla="val 12055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 Same Side Corner Rectangle 118"/>
            <p:cNvSpPr/>
            <p:nvPr/>
          </p:nvSpPr>
          <p:spPr>
            <a:xfrm flipV="1">
              <a:off x="626173" y="772159"/>
              <a:ext cx="2339163" cy="3113406"/>
            </a:xfrm>
            <a:prstGeom prst="round2SameRect">
              <a:avLst>
                <a:gd name="adj1" fmla="val 10698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 flipV="1">
            <a:off x="10296601" y="772160"/>
            <a:ext cx="1219120" cy="5323840"/>
            <a:chOff x="1245898" y="793410"/>
            <a:chExt cx="1090902" cy="5378790"/>
          </a:xfrm>
          <a:solidFill>
            <a:schemeClr val="accent5">
              <a:alpha val="50000"/>
            </a:schemeClr>
          </a:solidFill>
        </p:grpSpPr>
        <p:sp>
          <p:nvSpPr>
            <p:cNvPr id="116" name="Rounded Rectangle 115"/>
            <p:cNvSpPr/>
            <p:nvPr/>
          </p:nvSpPr>
          <p:spPr>
            <a:xfrm>
              <a:off x="1245898" y="793410"/>
              <a:ext cx="1090902" cy="1707708"/>
            </a:xfrm>
            <a:prstGeom prst="roundRect">
              <a:avLst>
                <a:gd name="adj" fmla="val 18329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245898" y="2501118"/>
              <a:ext cx="1090902" cy="3671082"/>
            </a:xfrm>
            <a:prstGeom prst="roundRect">
              <a:avLst>
                <a:gd name="adj" fmla="val 13809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 flipV="1">
            <a:off x="10929996" y="772160"/>
            <a:ext cx="1046416" cy="5323840"/>
            <a:chOff x="1369012" y="264160"/>
            <a:chExt cx="6195004" cy="6193450"/>
          </a:xfrm>
          <a:solidFill>
            <a:schemeClr val="accent5"/>
          </a:solidFill>
        </p:grpSpPr>
        <p:grpSp>
          <p:nvGrpSpPr>
            <p:cNvPr id="112" name="Group 111"/>
            <p:cNvGrpSpPr/>
            <p:nvPr/>
          </p:nvGrpSpPr>
          <p:grpSpPr>
            <a:xfrm>
              <a:off x="1369012" y="264160"/>
              <a:ext cx="6195004" cy="6193450"/>
              <a:chOff x="1369012" y="793410"/>
              <a:chExt cx="6195004" cy="5378790"/>
            </a:xfrm>
            <a:grpFill/>
          </p:grpSpPr>
          <p:sp>
            <p:nvSpPr>
              <p:cNvPr id="114" name="Rounded Rectangle 113"/>
              <p:cNvSpPr/>
              <p:nvPr/>
            </p:nvSpPr>
            <p:spPr>
              <a:xfrm>
                <a:off x="1369012" y="793410"/>
                <a:ext cx="6195004" cy="2232820"/>
              </a:xfrm>
              <a:prstGeom prst="roundRect">
                <a:avLst>
                  <a:gd name="adj" fmla="val 24813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1369012" y="3026230"/>
                <a:ext cx="6195004" cy="3145970"/>
              </a:xfrm>
              <a:prstGeom prst="roundRect">
                <a:avLst>
                  <a:gd name="adj" fmla="val 23445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Rectangle 112"/>
            <p:cNvSpPr/>
            <p:nvPr/>
          </p:nvSpPr>
          <p:spPr>
            <a:xfrm>
              <a:off x="4739304" y="2230514"/>
              <a:ext cx="2812707" cy="1153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098" y="4659085"/>
            <a:ext cx="685800" cy="685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439" y="4659085"/>
            <a:ext cx="685800" cy="685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0678" y="4659085"/>
            <a:ext cx="685800" cy="685800"/>
          </a:xfrm>
          <a:prstGeom prst="rect">
            <a:avLst/>
          </a:prstGeom>
        </p:spPr>
      </p:pic>
      <p:sp>
        <p:nvSpPr>
          <p:cNvPr id="120" name="Content Placeholder 2"/>
          <p:cNvSpPr txBox="1">
            <a:spLocks/>
          </p:cNvSpPr>
          <p:nvPr/>
        </p:nvSpPr>
        <p:spPr>
          <a:xfrm>
            <a:off x="428874" y="5402635"/>
            <a:ext cx="2806250" cy="6782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5"/>
                </a:solidFill>
              </a:rPr>
              <a:t>Memorandums of Understanding (MOUs) signed</a:t>
            </a:r>
          </a:p>
        </p:txBody>
      </p:sp>
      <p:sp>
        <p:nvSpPr>
          <p:cNvPr id="121" name="Content Placeholder 2"/>
          <p:cNvSpPr txBox="1">
            <a:spLocks/>
          </p:cNvSpPr>
          <p:nvPr/>
        </p:nvSpPr>
        <p:spPr>
          <a:xfrm>
            <a:off x="3634272" y="5402635"/>
            <a:ext cx="2564135" cy="6782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5"/>
                </a:solidFill>
              </a:rPr>
              <a:t>Keynote speaking engagements</a:t>
            </a:r>
          </a:p>
        </p:txBody>
      </p:sp>
      <p:sp>
        <p:nvSpPr>
          <p:cNvPr id="123" name="Content Placeholder 2"/>
          <p:cNvSpPr txBox="1">
            <a:spLocks/>
          </p:cNvSpPr>
          <p:nvPr/>
        </p:nvSpPr>
        <p:spPr>
          <a:xfrm>
            <a:off x="6731510" y="5402635"/>
            <a:ext cx="2564135" cy="6782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5"/>
                </a:solidFill>
              </a:rPr>
              <a:t>Others?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49931" y="3111097"/>
            <a:ext cx="2564135" cy="1419132"/>
            <a:chOff x="297710" y="2672198"/>
            <a:chExt cx="2564135" cy="14191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36877" y="2672198"/>
              <a:ext cx="685800" cy="685800"/>
            </a:xfrm>
            <a:prstGeom prst="rect">
              <a:avLst/>
            </a:prstGeom>
          </p:spPr>
        </p:pic>
        <p:sp>
          <p:nvSpPr>
            <p:cNvPr id="124" name="Content Placeholder 2"/>
            <p:cNvSpPr txBox="1">
              <a:spLocks/>
            </p:cNvSpPr>
            <p:nvPr/>
          </p:nvSpPr>
          <p:spPr>
            <a:xfrm>
              <a:off x="297710" y="3413060"/>
              <a:ext cx="2564135" cy="67827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2000"/>
                </a:spcBef>
                <a:spcAft>
                  <a:spcPts val="0"/>
                </a:spcAft>
                <a:buClr>
                  <a:srgbClr val="000000"/>
                </a:buClr>
                <a:buSzPct val="75000"/>
                <a:buFont typeface="Wingdings" panose="05000000000000000000" pitchFamily="2" charset="2"/>
                <a:buChar char=""/>
                <a:defRPr sz="1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98513" indent="-341313" algn="l" defTabSz="457200" rtl="0" eaLnBrk="1" latinLnBrk="0" hangingPunct="1">
                <a:spcBef>
                  <a:spcPts val="500"/>
                </a:spcBef>
                <a:buSzPct val="75000"/>
                <a:buFont typeface="Wingdings" panose="05000000000000000000" pitchFamily="2" charset="2"/>
                <a:buChar char=""/>
                <a:defRPr sz="1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255713" indent="-341313" algn="l" defTabSz="457200" rtl="0" eaLnBrk="1" latinLnBrk="0" hangingPunct="1"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>
                  <a:solidFill>
                    <a:schemeClr val="accent5"/>
                  </a:solidFill>
                </a:rPr>
                <a:t>Growth in new ICANN contacts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34272" y="3111097"/>
            <a:ext cx="2564135" cy="1419132"/>
            <a:chOff x="3432934" y="2672198"/>
            <a:chExt cx="2564135" cy="141913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72101" y="2672198"/>
              <a:ext cx="685800" cy="685800"/>
            </a:xfrm>
            <a:prstGeom prst="rect">
              <a:avLst/>
            </a:prstGeom>
          </p:spPr>
        </p:pic>
        <p:sp>
          <p:nvSpPr>
            <p:cNvPr id="125" name="Content Placeholder 2"/>
            <p:cNvSpPr txBox="1">
              <a:spLocks/>
            </p:cNvSpPr>
            <p:nvPr/>
          </p:nvSpPr>
          <p:spPr>
            <a:xfrm>
              <a:off x="3432934" y="3413060"/>
              <a:ext cx="2564135" cy="67827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2000"/>
                </a:spcBef>
                <a:spcAft>
                  <a:spcPts val="0"/>
                </a:spcAft>
                <a:buClr>
                  <a:srgbClr val="000000"/>
                </a:buClr>
                <a:buSzPct val="75000"/>
                <a:buFont typeface="Wingdings" panose="05000000000000000000" pitchFamily="2" charset="2"/>
                <a:buChar char=""/>
                <a:defRPr sz="1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98513" indent="-341313" algn="l" defTabSz="457200" rtl="0" eaLnBrk="1" latinLnBrk="0" hangingPunct="1">
                <a:spcBef>
                  <a:spcPts val="500"/>
                </a:spcBef>
                <a:buSzPct val="75000"/>
                <a:buFont typeface="Wingdings" panose="05000000000000000000" pitchFamily="2" charset="2"/>
                <a:buChar char=""/>
                <a:defRPr sz="1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255713" indent="-341313" algn="l" defTabSz="457200" rtl="0" eaLnBrk="1" latinLnBrk="0" hangingPunct="1"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>
                  <a:solidFill>
                    <a:schemeClr val="accent5"/>
                  </a:solidFill>
                </a:rPr>
                <a:t>Public Comments submitted from North America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31510" y="3111097"/>
            <a:ext cx="2564135" cy="1419132"/>
            <a:chOff x="6731510" y="2672198"/>
            <a:chExt cx="2564135" cy="141913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70677" y="2672198"/>
              <a:ext cx="685800" cy="685800"/>
            </a:xfrm>
            <a:prstGeom prst="rect">
              <a:avLst/>
            </a:prstGeom>
          </p:spPr>
        </p:pic>
        <p:sp>
          <p:nvSpPr>
            <p:cNvPr id="126" name="Content Placeholder 2"/>
            <p:cNvSpPr txBox="1">
              <a:spLocks/>
            </p:cNvSpPr>
            <p:nvPr/>
          </p:nvSpPr>
          <p:spPr>
            <a:xfrm>
              <a:off x="6731510" y="3413060"/>
              <a:ext cx="2564135" cy="67827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2000"/>
                </a:spcBef>
                <a:spcAft>
                  <a:spcPts val="0"/>
                </a:spcAft>
                <a:buClr>
                  <a:srgbClr val="000000"/>
                </a:buClr>
                <a:buSzPct val="75000"/>
                <a:buFont typeface="Wingdings" panose="05000000000000000000" pitchFamily="2" charset="2"/>
                <a:buChar char=""/>
                <a:defRPr sz="1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98513" indent="-341313" algn="l" defTabSz="457200" rtl="0" eaLnBrk="1" latinLnBrk="0" hangingPunct="1">
                <a:spcBef>
                  <a:spcPts val="500"/>
                </a:spcBef>
                <a:buSzPct val="75000"/>
                <a:buFont typeface="Wingdings" panose="05000000000000000000" pitchFamily="2" charset="2"/>
                <a:buChar char=""/>
                <a:defRPr sz="1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255713" indent="-341313" algn="l" defTabSz="457200" rtl="0" eaLnBrk="1" latinLnBrk="0" hangingPunct="1"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9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>
                  <a:solidFill>
                    <a:schemeClr val="accent5"/>
                  </a:solidFill>
                </a:rPr>
                <a:t>Online courses taken</a:t>
              </a:r>
            </a:p>
          </p:txBody>
        </p:sp>
      </p:grpSp>
      <p:sp>
        <p:nvSpPr>
          <p:cNvPr id="127" name="Content Placeholder 2"/>
          <p:cNvSpPr txBox="1">
            <a:spLocks/>
          </p:cNvSpPr>
          <p:nvPr/>
        </p:nvSpPr>
        <p:spPr>
          <a:xfrm>
            <a:off x="549931" y="2303971"/>
            <a:ext cx="2564135" cy="6782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5"/>
                </a:solidFill>
              </a:rPr>
              <a:t>New At-Large Structures</a:t>
            </a:r>
          </a:p>
        </p:txBody>
      </p:sp>
      <p:sp>
        <p:nvSpPr>
          <p:cNvPr id="128" name="Content Placeholder 2"/>
          <p:cNvSpPr txBox="1">
            <a:spLocks/>
          </p:cNvSpPr>
          <p:nvPr/>
        </p:nvSpPr>
        <p:spPr>
          <a:xfrm>
            <a:off x="3634272" y="2303971"/>
            <a:ext cx="2564135" cy="6782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5"/>
                </a:solidFill>
              </a:rPr>
              <a:t>Newsletter readership statistics</a:t>
            </a:r>
          </a:p>
        </p:txBody>
      </p:sp>
      <p:sp>
        <p:nvSpPr>
          <p:cNvPr id="129" name="Content Placeholder 2"/>
          <p:cNvSpPr txBox="1">
            <a:spLocks/>
          </p:cNvSpPr>
          <p:nvPr/>
        </p:nvSpPr>
        <p:spPr>
          <a:xfrm>
            <a:off x="6731510" y="2303971"/>
            <a:ext cx="2564135" cy="6782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5"/>
                </a:solidFill>
              </a:rPr>
              <a:t>Social media engagement statistics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10542386" y="1178320"/>
            <a:ext cx="1488100" cy="5533178"/>
            <a:chOff x="10009552" y="1488684"/>
            <a:chExt cx="1488100" cy="5533178"/>
          </a:xfrm>
        </p:grpSpPr>
        <p:sp>
          <p:nvSpPr>
            <p:cNvPr id="131" name="Oval 130"/>
            <p:cNvSpPr/>
            <p:nvPr/>
          </p:nvSpPr>
          <p:spPr>
            <a:xfrm>
              <a:off x="10365204" y="1488684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10346396" y="264843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10009552" y="250111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0442341" y="2931841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0198100" y="193215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10132296" y="2244035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10952725" y="20693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0506347" y="33647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1071497" y="2821494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0933138" y="3548569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10681959" y="4597820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11353359" y="3100557"/>
              <a:ext cx="144293" cy="144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" name="Straight Connector 142"/>
            <p:cNvCxnSpPr/>
            <p:nvPr/>
          </p:nvCxnSpPr>
          <p:spPr>
            <a:xfrm flipV="1">
              <a:off x="10591002" y="1496713"/>
              <a:ext cx="0" cy="88983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11125200" y="3691931"/>
              <a:ext cx="0" cy="215137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11006246" y="6852065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10192336" y="4164360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272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Partners in Strategic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77670" y="1499449"/>
            <a:ext cx="10506637" cy="4092448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1400" b="1" dirty="0">
                <a:solidFill>
                  <a:schemeClr val="accent3"/>
                </a:solidFill>
              </a:rPr>
              <a:t>TEAMS IN THE ICANN ORG – GLOBAL STAKEHOLDER ENGAGEMENT, GOVERNMENT ENGAGEMENT, PUBLIC RESPONSIBILITY SUPPORT, OFFICE OF THE CTO, COMMUNICATIONS, AND GLOBAL DOMAINS DIVISION: 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Create content.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Plan and co-host events.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Help identify potential stakeholders.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Strengthen onboarding processes and mentorship.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Strengthen messaging.</a:t>
            </a:r>
          </a:p>
          <a:p>
            <a:pPr marL="0" indent="0">
              <a:spcBef>
                <a:spcPts val="200"/>
              </a:spcBef>
              <a:buNone/>
            </a:pPr>
            <a:endParaRPr lang="en-US" sz="14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400" b="1" dirty="0">
                <a:solidFill>
                  <a:schemeClr val="accent3"/>
                </a:solidFill>
              </a:rPr>
              <a:t>SO/AC/CONSTITUENCY LEADS, STAKEHOLDER GROUPS, CONSTITUENCIES, NORTH AMERICAN REGIONAL AT-LARGE ORGANIZATION (NARALO), AT-LARGE STRUCTURES, ETC.: 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Help track newcomers who participate in working groups and PDPs.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Help create content and communicate value of participation.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Complete the recruitment process to attract members.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Inform and advise of ICANN org efforts.</a:t>
            </a:r>
          </a:p>
          <a:p>
            <a:pPr marL="0" indent="0">
              <a:spcBef>
                <a:spcPts val="200"/>
              </a:spcBef>
              <a:buNone/>
            </a:pPr>
            <a:endParaRPr lang="en-US" sz="14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400" b="1" dirty="0">
                <a:solidFill>
                  <a:schemeClr val="accent3"/>
                </a:solidFill>
              </a:rPr>
              <a:t>BROADER ICANN AND INTERNET COMMUNITIES BASED IN NORTH AMERICA</a:t>
            </a:r>
            <a:r>
              <a:rPr lang="en-US" sz="1400" b="1" dirty="0">
                <a:solidFill>
                  <a:schemeClr val="accent1"/>
                </a:solidFill>
              </a:rPr>
              <a:t>: 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Support identification of potential partnership organizations.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Help develop trainings and conduct joint outreach.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Identify potential stakeholders.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104949" y="6452669"/>
            <a:ext cx="2130138" cy="507034"/>
            <a:chOff x="5244191" y="5721866"/>
            <a:chExt cx="2130138" cy="507034"/>
          </a:xfrm>
        </p:grpSpPr>
        <p:sp>
          <p:nvSpPr>
            <p:cNvPr id="44" name="Rounded Rectangle 43"/>
            <p:cNvSpPr/>
            <p:nvPr/>
          </p:nvSpPr>
          <p:spPr>
            <a:xfrm>
              <a:off x="5244193" y="5721866"/>
              <a:ext cx="2130136" cy="2674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44191" y="5767235"/>
              <a:ext cx="213013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Draft for Public Comment</a:t>
              </a:r>
            </a:p>
            <a:p>
              <a:endParaRPr lang="en-US" dirty="0" err="1">
                <a:cs typeface="Source Sans Pro"/>
              </a:endParaRPr>
            </a:p>
          </p:txBody>
        </p:sp>
      </p:grpSp>
      <p:sp>
        <p:nvSpPr>
          <p:cNvPr id="54" name="Content Placeholder 2"/>
          <p:cNvSpPr txBox="1">
            <a:spLocks/>
          </p:cNvSpPr>
          <p:nvPr/>
        </p:nvSpPr>
        <p:spPr>
          <a:xfrm>
            <a:off x="496699" y="824641"/>
            <a:ext cx="11093871" cy="6782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accent3"/>
                </a:solidFill>
              </a:rPr>
              <a:t>Successful execution of the 2018 North America Engagement Strategy depends in part on the work and collaboration of the following groups:</a:t>
            </a:r>
            <a:endParaRPr lang="en-US" sz="1700" dirty="0">
              <a:solidFill>
                <a:schemeClr val="accent3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" y="1534168"/>
            <a:ext cx="685800" cy="6858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" y="3435218"/>
            <a:ext cx="6858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93" y="5060461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4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0743" y="264160"/>
            <a:ext cx="6195004" cy="6193450"/>
            <a:chOff x="500743" y="793410"/>
            <a:chExt cx="6195004" cy="5378790"/>
          </a:xfrm>
        </p:grpSpPr>
        <p:sp>
          <p:nvSpPr>
            <p:cNvPr id="13" name="Rounded Rectangle 12"/>
            <p:cNvSpPr/>
            <p:nvPr/>
          </p:nvSpPr>
          <p:spPr>
            <a:xfrm>
              <a:off x="500743" y="793410"/>
              <a:ext cx="6195004" cy="2232820"/>
            </a:xfrm>
            <a:prstGeom prst="roundRect">
              <a:avLst>
                <a:gd name="adj" fmla="val 14335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0743" y="3026230"/>
              <a:ext cx="6195004" cy="3145970"/>
            </a:xfrm>
            <a:prstGeom prst="roundRect">
              <a:avLst>
                <a:gd name="adj" fmla="val 1122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45898" y="264160"/>
            <a:ext cx="6195004" cy="6193450"/>
            <a:chOff x="1245898" y="793410"/>
            <a:chExt cx="6195004" cy="5378790"/>
          </a:xfrm>
        </p:grpSpPr>
        <p:sp>
          <p:nvSpPr>
            <p:cNvPr id="16" name="Rounded Rectangle 15"/>
            <p:cNvSpPr/>
            <p:nvPr/>
          </p:nvSpPr>
          <p:spPr>
            <a:xfrm>
              <a:off x="1245898" y="793410"/>
              <a:ext cx="6195004" cy="1707708"/>
            </a:xfrm>
            <a:prstGeom prst="roundRect">
              <a:avLst>
                <a:gd name="adj" fmla="val 20879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245898" y="2501118"/>
              <a:ext cx="6195004" cy="3671082"/>
            </a:xfrm>
            <a:prstGeom prst="roundRect">
              <a:avLst>
                <a:gd name="adj" fmla="val 956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7794171" y="264160"/>
            <a:ext cx="3821918" cy="6193450"/>
          </a:xfrm>
          <a:prstGeom prst="roundRect">
            <a:avLst>
              <a:gd name="adj" fmla="val 55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343400" y="264160"/>
            <a:ext cx="4691743" cy="6193450"/>
          </a:xfrm>
          <a:prstGeom prst="roundRect">
            <a:avLst>
              <a:gd name="adj" fmla="val 55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991053" y="264160"/>
            <a:ext cx="6195004" cy="6193451"/>
            <a:chOff x="1991053" y="793410"/>
            <a:chExt cx="6195004" cy="5378790"/>
          </a:xfrm>
          <a:solidFill>
            <a:schemeClr val="bg1"/>
          </a:solidFill>
        </p:grpSpPr>
        <p:sp>
          <p:nvSpPr>
            <p:cNvPr id="21" name="Rounded Rectangle 20"/>
            <p:cNvSpPr/>
            <p:nvPr/>
          </p:nvSpPr>
          <p:spPr>
            <a:xfrm>
              <a:off x="1991053" y="793410"/>
              <a:ext cx="6195004" cy="1762126"/>
            </a:xfrm>
            <a:prstGeom prst="roundRect">
              <a:avLst>
                <a:gd name="adj" fmla="val 14335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991053" y="2547984"/>
              <a:ext cx="6195004" cy="3624216"/>
            </a:xfrm>
            <a:prstGeom prst="roundRect">
              <a:avLst>
                <a:gd name="adj" fmla="val 8091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986289" y="265088"/>
            <a:ext cx="1687927" cy="5378792"/>
            <a:chOff x="9809725" y="793408"/>
            <a:chExt cx="1687927" cy="5378792"/>
          </a:xfrm>
        </p:grpSpPr>
        <p:sp>
          <p:nvSpPr>
            <p:cNvPr id="24" name="Oval 23"/>
            <p:cNvSpPr/>
            <p:nvPr/>
          </p:nvSpPr>
          <p:spPr>
            <a:xfrm>
              <a:off x="10102556" y="168323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346396" y="264843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009552" y="250111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644358" y="3100558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198100" y="193215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158423" y="221790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945438" y="2228724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917675" y="2853551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952725" y="20693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0506347" y="33647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1071497" y="2821494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0933138" y="3548569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742559" y="2747867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353359" y="3100557"/>
              <a:ext cx="144293" cy="144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10800325" y="793408"/>
              <a:ext cx="0" cy="88983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9809725" y="1106442"/>
              <a:ext cx="0" cy="1671683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0158423" y="2712728"/>
              <a:ext cx="0" cy="199262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0612448" y="3684278"/>
              <a:ext cx="0" cy="215137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0742559" y="5470525"/>
              <a:ext cx="0" cy="701675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12587" y="-458882"/>
            <a:ext cx="1687927" cy="5378792"/>
            <a:chOff x="9809725" y="793408"/>
            <a:chExt cx="1687927" cy="5378792"/>
          </a:xfrm>
        </p:grpSpPr>
        <p:sp>
          <p:nvSpPr>
            <p:cNvPr id="45" name="Oval 44"/>
            <p:cNvSpPr/>
            <p:nvPr/>
          </p:nvSpPr>
          <p:spPr>
            <a:xfrm>
              <a:off x="10102556" y="168323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0346396" y="264843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0009552" y="2501118"/>
              <a:ext cx="87924" cy="87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0644358" y="3100558"/>
              <a:ext cx="110002" cy="110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0198100" y="193215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0158423" y="2217908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945438" y="2228724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917675" y="2853551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0952725" y="20693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0506347" y="3364726"/>
              <a:ext cx="64114" cy="6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1071497" y="2821494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0933138" y="3548569"/>
              <a:ext cx="53703" cy="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0742559" y="2747867"/>
              <a:ext cx="169797" cy="169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1353359" y="3100557"/>
              <a:ext cx="144293" cy="1442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10800325" y="793408"/>
              <a:ext cx="0" cy="88983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9809725" y="1106442"/>
              <a:ext cx="0" cy="1671683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0158423" y="2712728"/>
              <a:ext cx="0" cy="199262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0612448" y="3684278"/>
              <a:ext cx="0" cy="215137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0742559" y="5470525"/>
              <a:ext cx="0" cy="701675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470" y="4242102"/>
            <a:ext cx="1189829" cy="951863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2666350" y="5346066"/>
            <a:ext cx="60858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Engagement Center for North America – Washington, D.C., USA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2601893" y="580196"/>
            <a:ext cx="6218265" cy="1353058"/>
            <a:chOff x="2601893" y="2223824"/>
            <a:chExt cx="6218265" cy="1353058"/>
          </a:xfrm>
        </p:grpSpPr>
        <p:sp>
          <p:nvSpPr>
            <p:cNvPr id="81" name="Rectangle 80"/>
            <p:cNvSpPr/>
            <p:nvPr/>
          </p:nvSpPr>
          <p:spPr>
            <a:xfrm>
              <a:off x="3383339" y="2973323"/>
              <a:ext cx="54368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To provide feedback, please email your comments to:</a:t>
              </a:r>
            </a:p>
            <a:p>
              <a:r>
                <a:rPr lang="en-US" sz="1600" u="sng" dirty="0">
                  <a:solidFill>
                    <a:srgbClr val="800080"/>
                  </a:solidFill>
                  <a:latin typeface="Arial" charset="0"/>
                  <a:ea typeface="Arial" charset="0"/>
                  <a:cs typeface="Arial" charset="0"/>
                  <a:hlinkClick r:id="rId3"/>
                </a:rPr>
                <a:t>noramengagement@icann.org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601893" y="2223824"/>
              <a:ext cx="6096000" cy="4770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500" b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Seeking Public Comments</a:t>
              </a:r>
              <a:endParaRPr lang="en-US" sz="25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3491" y="2891082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1774627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EDED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F78BF628-F33C-8943-82C9-57FBB8C9780A}" vid="{3FE42318-5C00-C149-BBEF-796364B08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 2018 Engagement Strategy_en_01</Template>
  <TotalTime>453</TotalTime>
  <Words>608</Words>
  <Application>Microsoft Macintosh PowerPoint</Application>
  <PresentationFormat>Widescreen</PresentationFormat>
  <Paragraphs>112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Segoe UI</vt:lpstr>
      <vt:lpstr>Source Sans Pro</vt:lpstr>
      <vt:lpstr>Wingdings</vt:lpstr>
      <vt:lpstr>ICANN PPT_Arial_16x9_June 2017_potx</vt:lpstr>
      <vt:lpstr>PowerPoint Presentation</vt:lpstr>
      <vt:lpstr>FY2019 Global Engagement Goals</vt:lpstr>
      <vt:lpstr>FY2019 North America Engagement Goals</vt:lpstr>
      <vt:lpstr>North America Engagement Tactics</vt:lpstr>
      <vt:lpstr>North America Engagement Tactics</vt:lpstr>
      <vt:lpstr>North America Engagement Tactics</vt:lpstr>
      <vt:lpstr>Focusing on Measuring Outcomes</vt:lpstr>
      <vt:lpstr>Partners in Strategic Success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Julio Polito</dc:creator>
  <cp:lastModifiedBy>Chris Mondini</cp:lastModifiedBy>
  <cp:revision>93</cp:revision>
  <cp:lastPrinted>2017-01-26T19:29:02Z</cp:lastPrinted>
  <dcterms:created xsi:type="dcterms:W3CDTF">2018-05-10T13:51:25Z</dcterms:created>
  <dcterms:modified xsi:type="dcterms:W3CDTF">2018-05-11T18:54:54Z</dcterms:modified>
</cp:coreProperties>
</file>