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3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92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9D956-5FBF-054D-86EA-C3A9ACEBD32F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F586B-B00D-C048-B46D-1A132BB06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7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7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9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2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5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3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9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0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1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1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3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A85BE-92B8-4F1E-9166-7A5CC0895A51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7927-F61E-429D-B39F-AE197A467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9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964" y="3185536"/>
            <a:ext cx="10536071" cy="238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4792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266" y="5358195"/>
            <a:ext cx="8137967" cy="13578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5287683"/>
            <a:ext cx="12192000" cy="0"/>
          </a:xfrm>
          <a:prstGeom prst="line">
            <a:avLst/>
          </a:prstGeom>
          <a:ln>
            <a:solidFill>
              <a:srgbClr val="4792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5175" y="-143005"/>
            <a:ext cx="11643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80136" y="708232"/>
            <a:ext cx="102898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i="1" dirty="0">
                <a:solidFill>
                  <a:schemeClr val="accent1"/>
                </a:solidFill>
              </a:rPr>
              <a:t>What were at first the aims and purpose of non-commercial representation at ICANN? </a:t>
            </a:r>
          </a:p>
          <a:p>
            <a:pPr fontAlgn="base"/>
            <a:endParaRPr lang="en-US" sz="3200" i="1" dirty="0"/>
          </a:p>
          <a:p>
            <a:pPr fontAlgn="base"/>
            <a:r>
              <a:rPr lang="en-US" sz="3200" i="1" dirty="0" smtClean="0"/>
              <a:t>Kathy Kleiman</a:t>
            </a:r>
            <a:endParaRPr lang="en-US" sz="3200" dirty="0"/>
          </a:p>
          <a:p>
            <a:pPr fontAlgn="base"/>
            <a:r>
              <a:rPr lang="en-US" sz="3200" dirty="0" smtClean="0"/>
              <a:t>Co-Founder NCUC (with Milton and others)</a:t>
            </a:r>
          </a:p>
          <a:p>
            <a:pPr fontAlgn="base"/>
            <a:r>
              <a:rPr lang="en-US" sz="3200" dirty="0" smtClean="0"/>
              <a:t>Drafter of original NCUC Charter</a:t>
            </a:r>
          </a:p>
          <a:p>
            <a:pPr fontAlgn="base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37048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964" y="3185536"/>
            <a:ext cx="10536071" cy="238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4792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266" y="5358195"/>
            <a:ext cx="8137967" cy="13578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5287683"/>
            <a:ext cx="12192000" cy="0"/>
          </a:xfrm>
          <a:prstGeom prst="line">
            <a:avLst/>
          </a:prstGeom>
          <a:ln>
            <a:solidFill>
              <a:srgbClr val="4792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5175" y="-143005"/>
            <a:ext cx="11643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80136" y="708232"/>
            <a:ext cx="10289844" cy="3883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NCUC members are Civil Society, public interest groups, academics and individuals.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US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dedicated ourselves to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concept: </a:t>
            </a:r>
            <a:r>
              <a:rPr lang="en-US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p</a:t>
            </a:r>
            <a:r>
              <a:rPr lang="en-US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rotect and 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</a:t>
            </a:r>
            <a:r>
              <a:rPr lang="en-US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non-commercial 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 and activity on the Internet, including personal and political speech, research and educational communication, and expression about hobbies, interests and ideas.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2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964" y="3185536"/>
            <a:ext cx="10536071" cy="238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4792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836" y="5358195"/>
            <a:ext cx="8137967" cy="13578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5287683"/>
            <a:ext cx="12192000" cy="0"/>
          </a:xfrm>
          <a:prstGeom prst="line">
            <a:avLst/>
          </a:prstGeom>
          <a:ln>
            <a:solidFill>
              <a:srgbClr val="4792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5175" y="-143005"/>
            <a:ext cx="11643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80136" y="708232"/>
            <a:ext cx="10289844" cy="4088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NCSG p</a:t>
            </a:r>
            <a:r>
              <a:rPr lang="en-US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rotects and supports non-commercial communication and activity on the Internet -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200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 smtClean="0"/>
              <a:t>Notice the nice parallel to Commercial </a:t>
            </a:r>
            <a:r>
              <a:rPr lang="en-US" sz="3200" dirty="0"/>
              <a:t>Stakeholder Group </a:t>
            </a:r>
            <a:r>
              <a:rPr lang="en-US" sz="3200" dirty="0" smtClean="0"/>
              <a:t>–dedicated </a:t>
            </a:r>
            <a:r>
              <a:rPr lang="en-US" sz="3200" dirty="0"/>
              <a:t>to </a:t>
            </a:r>
            <a:r>
              <a:rPr lang="en-US" sz="3200" dirty="0" smtClean="0"/>
              <a:t>protecting business, commerce and intellectual </a:t>
            </a:r>
            <a:r>
              <a:rPr lang="en-US" sz="3200" dirty="0"/>
              <a:t>property </a:t>
            </a:r>
            <a:r>
              <a:rPr lang="en-US" sz="3200" dirty="0" smtClean="0"/>
              <a:t>online.</a:t>
            </a:r>
            <a:endParaRPr lang="en-US" sz="32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2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20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964" y="3185536"/>
            <a:ext cx="10536071" cy="238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4792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76" y="5358195"/>
            <a:ext cx="8137967" cy="13578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5287683"/>
            <a:ext cx="12192000" cy="0"/>
          </a:xfrm>
          <a:prstGeom prst="line">
            <a:avLst/>
          </a:prstGeom>
          <a:ln>
            <a:solidFill>
              <a:srgbClr val="4792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5175" y="-143005"/>
            <a:ext cx="11643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80136" y="708232"/>
            <a:ext cx="10289844" cy="6036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NCUC dates </a:t>
            </a:r>
            <a:r>
              <a:rPr lang="en-US" sz="3200" dirty="0"/>
              <a:t>back 20 years </a:t>
            </a:r>
            <a:r>
              <a:rPr lang="en-US" sz="3200" dirty="0" smtClean="0"/>
              <a:t>in our work for balanced ICANN policies, including:</a:t>
            </a:r>
            <a:endParaRPr lang="en-US" sz="32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Creation of clear </a:t>
            </a:r>
            <a:r>
              <a:rPr lang="en-US" sz="3200" dirty="0"/>
              <a:t>“rights for </a:t>
            </a:r>
            <a:r>
              <a:rPr lang="en-US" sz="3200" dirty="0" smtClean="0"/>
              <a:t>registrants,” Section 4(c) of Uniform Dispute Resolution Policy (1999)  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Proxy &amp; Privacy protection for civil </a:t>
            </a:r>
            <a:r>
              <a:rPr lang="en-US" sz="3200" dirty="0"/>
              <a:t>society organizers, </a:t>
            </a:r>
            <a:r>
              <a:rPr lang="en-US" sz="3200" dirty="0" smtClean="0"/>
              <a:t>political </a:t>
            </a:r>
            <a:r>
              <a:rPr lang="en-US" sz="3200" dirty="0"/>
              <a:t>dissidents and parents running </a:t>
            </a:r>
            <a:r>
              <a:rPr lang="en-US" sz="3200" dirty="0" smtClean="0"/>
              <a:t>websites for kids (to </a:t>
            </a:r>
            <a:r>
              <a:rPr lang="en-US" sz="3200" dirty="0"/>
              <a:t>protect their ideas, </a:t>
            </a:r>
            <a:r>
              <a:rPr lang="en-US" sz="3200" dirty="0" smtClean="0"/>
              <a:t>families, and lives) (2013)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Much more! NCSG members spend 10,000s hours in policy development &amp; other ICANN work.</a:t>
            </a:r>
          </a:p>
          <a:p>
            <a:pPr marL="457200" lvl="0" indent="-457200">
              <a:buFontTx/>
              <a:buChar char="-"/>
            </a:pPr>
            <a:endParaRPr lang="en-US" sz="3200" dirty="0" smtClean="0"/>
          </a:p>
          <a:p>
            <a:pPr lvl="0"/>
            <a:endParaRPr lang="en-US" sz="32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2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1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964" y="3185536"/>
            <a:ext cx="10536071" cy="238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>
              <a:solidFill>
                <a:srgbClr val="47928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136" y="5358195"/>
            <a:ext cx="8137967" cy="13578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0" y="5287683"/>
            <a:ext cx="12192000" cy="0"/>
          </a:xfrm>
          <a:prstGeom prst="line">
            <a:avLst/>
          </a:prstGeom>
          <a:ln>
            <a:solidFill>
              <a:srgbClr val="47928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5175" y="-143005"/>
            <a:ext cx="116431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80136" y="708232"/>
            <a:ext cx="10289844" cy="5389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Overall, NCSG has a long </a:t>
            </a:r>
            <a:r>
              <a:rPr lang="en-US" sz="3200" dirty="0"/>
              <a:t>and proud history </a:t>
            </a:r>
            <a:r>
              <a:rPr lang="en-US" sz="3200" dirty="0" smtClean="0"/>
              <a:t>of:</a:t>
            </a:r>
          </a:p>
          <a:p>
            <a:endParaRPr lang="en-US" sz="9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Protecting Free </a:t>
            </a:r>
            <a:r>
              <a:rPr lang="en-US" sz="2800" dirty="0"/>
              <a:t>Expression and Free Speech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Supporting Fair </a:t>
            </a:r>
            <a:r>
              <a:rPr lang="en-US" sz="2800" dirty="0"/>
              <a:t>Use and </a:t>
            </a:r>
            <a:r>
              <a:rPr lang="en-US" sz="2800" dirty="0" smtClean="0"/>
              <a:t>“</a:t>
            </a:r>
            <a:r>
              <a:rPr lang="en-US" sz="2800" dirty="0"/>
              <a:t>Right to Words</a:t>
            </a:r>
            <a:r>
              <a:rPr lang="en-US" sz="2800" dirty="0" smtClean="0"/>
              <a:t>”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Seeking Transparency &amp; Accountability</a:t>
            </a:r>
            <a:endParaRPr lang="en-US" sz="28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Preserving Due </a:t>
            </a:r>
            <a:r>
              <a:rPr lang="en-US" sz="2800" dirty="0"/>
              <a:t>Process, </a:t>
            </a:r>
            <a:r>
              <a:rPr lang="en-US" sz="2800" dirty="0" smtClean="0"/>
              <a:t>including that Registrants should be treated fairly and not </a:t>
            </a:r>
            <a:r>
              <a:rPr lang="en-US" sz="2800" dirty="0"/>
              <a:t>lose their domain names </a:t>
            </a:r>
            <a:r>
              <a:rPr lang="en-US" sz="2800" dirty="0" smtClean="0"/>
              <a:t>(the speech </a:t>
            </a:r>
            <a:r>
              <a:rPr lang="en-US" sz="2800" dirty="0"/>
              <a:t>of their organizations) </a:t>
            </a:r>
            <a:r>
              <a:rPr lang="en-US" sz="2800" dirty="0" smtClean="0"/>
              <a:t>without clear </a:t>
            </a:r>
            <a:r>
              <a:rPr lang="en-US" sz="2800" dirty="0"/>
              <a:t>reasons </a:t>
            </a:r>
            <a:r>
              <a:rPr lang="en-US" sz="2800" dirty="0" smtClean="0"/>
              <a:t>agreed to in our ICANN policies. </a:t>
            </a:r>
          </a:p>
          <a:p>
            <a:pPr lvl="0"/>
            <a:endParaRPr lang="en-US" sz="900" i="1" dirty="0" smtClean="0">
              <a:solidFill>
                <a:schemeClr val="accent1"/>
              </a:solidFill>
            </a:endParaRPr>
          </a:p>
          <a:p>
            <a:pPr lvl="0" algn="ctr"/>
            <a:r>
              <a:rPr lang="en-US" sz="3200" i="1" dirty="0" smtClean="0">
                <a:solidFill>
                  <a:schemeClr val="accent1"/>
                </a:solidFill>
              </a:rPr>
              <a:t>Thank you for continuing our work &amp; traditions! </a:t>
            </a:r>
          </a:p>
          <a:p>
            <a:pPr lvl="0"/>
            <a:endParaRPr lang="en-US" sz="32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2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08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6861</TotalTime>
  <Words>270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                           </vt:lpstr>
      <vt:lpstr>                           </vt:lpstr>
      <vt:lpstr>                           </vt:lpstr>
      <vt:lpstr>                           </vt:lpstr>
      <vt:lpstr>                   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LLC v. Oracle America Inc.  October 7, 2020</dc:title>
  <dc:creator>Michael Palmedo</dc:creator>
  <cp:lastModifiedBy>KK</cp:lastModifiedBy>
  <cp:revision>36</cp:revision>
  <dcterms:created xsi:type="dcterms:W3CDTF">2020-10-07T20:07:34Z</dcterms:created>
  <dcterms:modified xsi:type="dcterms:W3CDTF">2021-05-07T14:45:25Z</dcterms:modified>
</cp:coreProperties>
</file>